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24"/>
  </p:notesMasterIdLst>
  <p:sldIdLst>
    <p:sldId id="256" r:id="rId2"/>
    <p:sldId id="306" r:id="rId3"/>
    <p:sldId id="307" r:id="rId4"/>
    <p:sldId id="311" r:id="rId5"/>
    <p:sldId id="312" r:id="rId6"/>
    <p:sldId id="325" r:id="rId7"/>
    <p:sldId id="303" r:id="rId8"/>
    <p:sldId id="261" r:id="rId9"/>
    <p:sldId id="330" r:id="rId10"/>
    <p:sldId id="332" r:id="rId11"/>
    <p:sldId id="333" r:id="rId12"/>
    <p:sldId id="315" r:id="rId13"/>
    <p:sldId id="304" r:id="rId14"/>
    <p:sldId id="316" r:id="rId15"/>
    <p:sldId id="327" r:id="rId16"/>
    <p:sldId id="326" r:id="rId17"/>
    <p:sldId id="318" r:id="rId18"/>
    <p:sldId id="331" r:id="rId19"/>
    <p:sldId id="319" r:id="rId20"/>
    <p:sldId id="320" r:id="rId21"/>
    <p:sldId id="321" r:id="rId22"/>
    <p:sldId id="258"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B1A390"/>
    <a:srgbClr val="FBE5D6"/>
    <a:srgbClr val="A5A4A4"/>
    <a:srgbClr val="7D2A17"/>
    <a:srgbClr val="B664B6"/>
    <a:srgbClr val="FFC000"/>
    <a:srgbClr val="FFDE17"/>
    <a:srgbClr val="C27F2A"/>
    <a:srgbClr val="B166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39" autoAdjust="0"/>
  </p:normalViewPr>
  <p:slideViewPr>
    <p:cSldViewPr snapToGrid="0">
      <p:cViewPr varScale="1">
        <p:scale>
          <a:sx n="110" d="100"/>
          <a:sy n="110" d="100"/>
        </p:scale>
        <p:origin x="1644" y="10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for joining </a:t>
            </a:r>
            <a:r>
              <a:rPr lang="en-NL" dirty="0"/>
              <a:t>our presentation on </a:t>
            </a:r>
            <a:r>
              <a:rPr lang="en-US" dirty="0"/>
              <a:t>Sheared Polygonal Texture Filtering</a:t>
            </a:r>
            <a:r>
              <a:rPr lang="en-NL" dirty="0"/>
              <a:t>. </a:t>
            </a:r>
            <a:endParaRPr lang="en-US" dirty="0"/>
          </a:p>
          <a:p>
            <a:pPr marL="0" lvl="0" indent="0" algn="l" rtl="0">
              <a:spcBef>
                <a:spcPts val="0"/>
              </a:spcBef>
              <a:spcAft>
                <a:spcPts val="0"/>
              </a:spcAft>
              <a:buNone/>
            </a:pPr>
            <a:r>
              <a:rPr lang="en-NL" dirty="0"/>
              <a:t>My name is </a:t>
            </a:r>
            <a:r>
              <a:rPr lang="en-US" dirty="0"/>
              <a:t>Peter</a:t>
            </a:r>
            <a:r>
              <a:rPr lang="en-NL" dirty="0"/>
              <a:t>. This work is a collaboration with: </a:t>
            </a:r>
            <a:r>
              <a:rPr lang="en-US" dirty="0"/>
              <a:t>Jerry Guo</a:t>
            </a:r>
            <a:r>
              <a:rPr lang="en-NL" dirty="0"/>
              <a:t>, </a:t>
            </a:r>
            <a:r>
              <a:rPr lang="en-US" dirty="0"/>
              <a:t>Petr </a:t>
            </a:r>
            <a:r>
              <a:rPr lang="en-US" dirty="0" err="1"/>
              <a:t>Kellnhofer</a:t>
            </a:r>
            <a:r>
              <a:rPr lang="en-US" dirty="0"/>
              <a:t>, and Elmar Eisemann</a:t>
            </a:r>
            <a:r>
              <a:rPr lang="en-NL" dirty="0"/>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b="0" dirty="0"/>
              <a:t>#</a:t>
            </a:r>
            <a:r>
              <a:rPr lang="en-US" dirty="0"/>
              <a:t>Now, for the general case with an arbitrary line segment:</a:t>
            </a:r>
            <a:endParaRPr lang="en-US" b="0" dirty="0"/>
          </a:p>
          <a:p>
            <a:pPr marL="158750" indent="0" algn="l">
              <a:buNone/>
            </a:pPr>
            <a:r>
              <a:rPr lang="en-US" b="0" dirty="0"/>
              <a:t># </a:t>
            </a:r>
            <a:r>
              <a:rPr lang="en-US" dirty="0"/>
              <a:t>We apply a shear transformation</a:t>
            </a:r>
          </a:p>
          <a:p>
            <a:pPr marL="158750" indent="0" algn="l">
              <a:buNone/>
            </a:pPr>
            <a:r>
              <a:rPr lang="en-US" altLang="zh-CN" sz="1100" b="0" i="0" u="none" strike="noStrike" baseline="0" dirty="0">
                <a:latin typeface="NimbusSanL-Bold"/>
              </a:rPr>
              <a:t># </a:t>
            </a:r>
            <a:r>
              <a:rPr lang="en-US" dirty="0"/>
              <a:t>resulting in two empty and black triangles outside the boundary.</a:t>
            </a:r>
          </a:p>
          <a:p>
            <a:pPr marL="158750" indent="0" algn="l">
              <a:buNone/>
            </a:pPr>
            <a:r>
              <a:rPr lang="en-US" altLang="zh-CN" sz="1100" b="0" i="0" u="none" strike="noStrike" baseline="0" dirty="0">
                <a:latin typeface="NimbusSanL-Bold"/>
              </a:rPr>
              <a:t># </a:t>
            </a:r>
            <a:r>
              <a:rPr lang="en-US" dirty="0"/>
              <a:t>This transforms the quadrilateral into a rectangle, simplifying our calculations.</a:t>
            </a:r>
          </a:p>
          <a:p>
            <a:pPr marL="158750" indent="0" algn="l">
              <a:buNone/>
            </a:pPr>
            <a:r>
              <a:rPr lang="en-US" sz="1100" b="0" i="0" u="none" strike="noStrike" baseline="0" dirty="0">
                <a:latin typeface="NimbusSanL-Bold"/>
              </a:rPr>
              <a:t># </a:t>
            </a:r>
            <a:r>
              <a:rPr lang="en-US" dirty="0"/>
              <a:t>We call this new approach the Sheared Summed Area Table (SSAT). With SSAT, we need 2 queries, and the space complexity is n squared multiplied by k, where k is the number of slopes (λ)</a:t>
            </a:r>
            <a:endParaRPr lang="en-US" b="0" dirty="0"/>
          </a:p>
        </p:txBody>
      </p:sp>
    </p:spTree>
    <p:extLst>
      <p:ext uri="{BB962C8B-B14F-4D97-AF65-F5344CB8AC3E}">
        <p14:creationId xmlns:p14="http://schemas.microsoft.com/office/powerpoint/2010/main" val="1201807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 address the numerical issue, we use a step size k to uniformly sample the slope λ. Our results show that usually, k is not large, 8 is sufficient usually.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last thing about SSAT I want to talk about is while it seems that we need a larger texture to store the sheared version, it is actually possible to rearrange the pixels to fit them such as to avoid additional memory cost, as the part that exceeds the top is equivalent in size to the unused part at the bottom. The details are in the paper. </a:t>
            </a:r>
          </a:p>
          <a:p>
            <a:pPr marL="158750" indent="0" algn="l">
              <a:buNone/>
            </a:pPr>
            <a:endParaRPr lang="en-US" dirty="0"/>
          </a:p>
          <a:p>
            <a:pPr marL="158750" indent="0" algn="l">
              <a:buNone/>
            </a:pPr>
            <a:endParaRPr lang="en-NL" b="0" dirty="0"/>
          </a:p>
        </p:txBody>
      </p:sp>
    </p:spTree>
    <p:extLst>
      <p:ext uri="{BB962C8B-B14F-4D97-AF65-F5344CB8AC3E}">
        <p14:creationId xmlns:p14="http://schemas.microsoft.com/office/powerpoint/2010/main" val="3328418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sz="3200" dirty="0"/>
              <a:t>Our method cannot integrate completely arbitrary polygons so we need to construct a polygon that best approximates arbitrary pixel footprint but that can be integrated by our method</a:t>
            </a:r>
            <a:endParaRPr lang="en-US" sz="1800" b="0" i="0" u="none" strike="noStrike" baseline="0" dirty="0">
              <a:latin typeface="NimbusRomNo9L-Regu"/>
            </a:endParaRPr>
          </a:p>
          <a:p>
            <a:pPr marL="158750" indent="0" algn="l">
              <a:buNone/>
            </a:pPr>
            <a:r>
              <a:rPr lang="en-US" sz="1800" b="0" i="0" u="none" strike="noStrike" baseline="0" dirty="0">
                <a:latin typeface="NimbusRomNo9L-Regu"/>
              </a:rPr>
              <a:t>We present two different approximations </a:t>
            </a:r>
          </a:p>
          <a:p>
            <a:pPr marL="158750" indent="0" algn="l">
              <a:buNone/>
            </a:pPr>
            <a:r>
              <a:rPr lang="en-US" dirty="0"/>
              <a:t>#Given 4 blue corners of this pixel </a:t>
            </a:r>
          </a:p>
          <a:p>
            <a:pPr marL="158750" indent="0">
              <a:buNone/>
            </a:pPr>
            <a:r>
              <a:rPr lang="en-US" dirty="0"/>
              <a:t>#</a:t>
            </a:r>
            <a:r>
              <a:rPr lang="en-US" sz="1800" b="0" i="0" u="none" strike="noStrike" baseline="0" dirty="0">
                <a:latin typeface="NimbusRomNo9L-Regu"/>
              </a:rPr>
              <a:t>we search for the nearest slopes and get this new quadrilateral</a:t>
            </a:r>
            <a:r>
              <a:rPr lang="en-US" dirty="0"/>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dirty="0">
                <a:latin typeface="NimbusRomNo9L-Regu"/>
              </a:rPr>
              <a:t>This is a nearest quadrilateral SPTF_Q, which has a high quality</a:t>
            </a:r>
            <a:endParaRPr lang="en-US" dirty="0"/>
          </a:p>
          <a:p>
            <a:pPr marL="158750" indent="0">
              <a:buNone/>
            </a:pPr>
            <a:r>
              <a:rPr lang="en-US" dirty="0"/>
              <a:t>#Another method utilizes the two neighbor pixels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 find </a:t>
            </a:r>
            <a:r>
              <a:rPr lang="en-US" b="0" i="0" u="none" strike="noStrike" dirty="0">
                <a:effectLst/>
                <a:highlight>
                  <a:srgbClr val="FFFFFF"/>
                </a:highlight>
                <a:latin typeface="arial" panose="020B0604020202020204" pitchFamily="34" charset="0"/>
              </a:rPr>
              <a:t>Principal axis</a:t>
            </a:r>
            <a:r>
              <a:rPr lang="en-US" dirty="0"/>
              <a:t>, which is the same to the EWA filter. </a:t>
            </a:r>
          </a:p>
          <a:p>
            <a:pPr marL="158750" indent="0">
              <a:buNone/>
            </a:pPr>
            <a:r>
              <a:rPr lang="en-US" dirty="0"/>
              <a:t>#We then perform Cholesky decomposition to obtain the </a:t>
            </a:r>
            <a:r>
              <a:rPr lang="en-US" sz="1100" b="0" i="0" u="none" strike="noStrike" baseline="0" dirty="0">
                <a:latin typeface="NimbusRomNo9L-Regu"/>
              </a:rPr>
              <a:t>semi-axis aligned parallelogram</a:t>
            </a:r>
            <a:r>
              <a:rPr lang="en-US" dirty="0"/>
              <a:t>. </a:t>
            </a:r>
            <a:r>
              <a:rPr lang="en-US" altLang="zh-CN" dirty="0"/>
              <a:t>B</a:t>
            </a:r>
            <a:r>
              <a:rPr lang="en-US" dirty="0"/>
              <a:t>ecause the slopes are the same</a:t>
            </a:r>
            <a:r>
              <a:rPr lang="zh-CN" altLang="en-US" dirty="0"/>
              <a:t>， </a:t>
            </a:r>
            <a:r>
              <a:rPr lang="en-US" altLang="zh-CN" dirty="0"/>
              <a:t>t</a:t>
            </a:r>
            <a:r>
              <a:rPr lang="en-US" dirty="0"/>
              <a:t>his approach require only 4 unique SSAT samples similar to SATs for a rectangular area, which is high performance</a:t>
            </a:r>
          </a:p>
          <a:p>
            <a:pPr marL="158750" indent="0">
              <a:buNone/>
            </a:pPr>
            <a:endParaRPr lang="en-US" dirty="0"/>
          </a:p>
          <a:p>
            <a:pPr marL="158750" indent="0">
              <a:buNone/>
            </a:pPr>
            <a:r>
              <a:rPr lang="en-US" dirty="0"/>
              <a:t># We analyze the accuracy of these four footprint approximation methods using the intersection over union metric. The quadrilateral approximation closely matches the ground truth, while the semi-parallel approximation is less effective in anisotropic situations but still provides acceptable results. However, the SAT method performs worse as the anisotropic angle increases. The reason for the poor performance of EWA is its assumption of circular pixels, which contrasts with the square pixels used in our scenario."</a:t>
            </a:r>
          </a:p>
        </p:txBody>
      </p:sp>
    </p:spTree>
    <p:extLst>
      <p:ext uri="{BB962C8B-B14F-4D97-AF65-F5344CB8AC3E}">
        <p14:creationId xmlns:p14="http://schemas.microsoft.com/office/powerpoint/2010/main" val="2668804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Now, we can see the results and applications.</a:t>
            </a:r>
          </a:p>
        </p:txBody>
      </p:sp>
    </p:spTree>
    <p:extLst>
      <p:ext uri="{BB962C8B-B14F-4D97-AF65-F5344CB8AC3E}">
        <p14:creationId xmlns:p14="http://schemas.microsoft.com/office/powerpoint/2010/main" val="131857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We compared our method with Aniso16 and EWA using checkerboard analysis. We obtained reference images via the PBRT ray tracer. </a:t>
            </a:r>
          </a:p>
          <a:p>
            <a:pPr marL="158750" indent="0" algn="l">
              <a:buNone/>
            </a:pPr>
            <a:r>
              <a:rPr lang="en-US" dirty="0"/>
              <a:t>The checkerboard analysis and FLIP error maps demonstrate that both variants of our method produce significantly lower errors in this texture minification task.</a:t>
            </a:r>
          </a:p>
          <a:p>
            <a:pPr marL="158750" indent="0" algn="l">
              <a:buNone/>
            </a:pPr>
            <a:r>
              <a:rPr lang="en-US" dirty="0"/>
              <a:t>#Additionally, histograms of the full FLIP maps show that the errors in our methods are smaller. The table provides more details</a:t>
            </a:r>
          </a:p>
          <a:p>
            <a:pPr marL="158750" indent="0" algn="l">
              <a:buNone/>
            </a:pPr>
            <a:endParaRPr lang="en-US" dirty="0"/>
          </a:p>
          <a:p>
            <a:pPr marL="158750" indent="0" algn="l">
              <a:buNone/>
            </a:pPr>
            <a:r>
              <a:rPr lang="en-US" dirty="0"/>
              <a:t>#The MSE for the Semi Parallelogram method is significantly smaller while maintaining two-thirds of the relative time per </a:t>
            </a:r>
            <a:r>
              <a:rPr lang="en-US"/>
              <a:t>frame compared </a:t>
            </a:r>
            <a:r>
              <a:rPr lang="en-US" dirty="0"/>
              <a:t>to Aniso16. and it requires 8 </a:t>
            </a:r>
            <a:r>
              <a:rPr lang="en-US" dirty="0" err="1"/>
              <a:t>ssat</a:t>
            </a:r>
            <a:r>
              <a:rPr lang="en-US" dirty="0"/>
              <a:t> tables.</a:t>
            </a:r>
          </a:p>
        </p:txBody>
      </p:sp>
    </p:spTree>
    <p:extLst>
      <p:ext uri="{BB962C8B-B14F-4D97-AF65-F5344CB8AC3E}">
        <p14:creationId xmlns:p14="http://schemas.microsoft.com/office/powerpoint/2010/main" val="2580493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We tested the anisotropic ability at grazing angles in the </a:t>
            </a:r>
            <a:r>
              <a:rPr lang="en-US" dirty="0" err="1"/>
              <a:t>Sponza</a:t>
            </a:r>
            <a:r>
              <a:rPr lang="en-US" dirty="0"/>
              <a:t> scene. Our method enhances floor sharpness and detail at these angles, unlike the overly blurred result with hardware Aniso16, while maintaining good performance.</a:t>
            </a:r>
          </a:p>
        </p:txBody>
      </p:sp>
    </p:spTree>
    <p:extLst>
      <p:ext uri="{BB962C8B-B14F-4D97-AF65-F5344CB8AC3E}">
        <p14:creationId xmlns:p14="http://schemas.microsoft.com/office/powerpoint/2010/main" val="2621738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4800" dirty="0"/>
              <a:t>Here is a video demonstrating the temporal stability of our method. When zooming in or out and rotating the camera, the filtering result remains stable.</a:t>
            </a:r>
            <a:endParaRPr lang="en-US" dirty="0"/>
          </a:p>
        </p:txBody>
      </p:sp>
    </p:spTree>
    <p:extLst>
      <p:ext uri="{BB962C8B-B14F-4D97-AF65-F5344CB8AC3E}">
        <p14:creationId xmlns:p14="http://schemas.microsoft.com/office/powerpoint/2010/main" val="8237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normal mapping, we can notice the </a:t>
            </a:r>
            <a:r>
              <a:rPr lang="en-US" altLang="zh-CN" dirty="0"/>
              <a:t>cracks in the bricks, </a:t>
            </a:r>
            <a:r>
              <a:rPr lang="en-US" dirty="0"/>
              <a:t>our method preserves more details compared to Aniso16.</a:t>
            </a:r>
          </a:p>
        </p:txBody>
      </p:sp>
    </p:spTree>
    <p:extLst>
      <p:ext uri="{BB962C8B-B14F-4D97-AF65-F5344CB8AC3E}">
        <p14:creationId xmlns:p14="http://schemas.microsoft.com/office/powerpoint/2010/main" val="933388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The next one is soft shadows.</a:t>
            </a:r>
          </a:p>
          <a:p>
            <a:pPr marL="158750" indent="0" algn="l">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occlusion textures, when at grazing views, the projected footprint becomes larger. Ignoring this can lead to aliasing. To address this, we convolve the shadow filter kernel with the projected pixel footprint, resulting in smoother and higher quality soft shadows at grazing angles."</a:t>
            </a:r>
          </a:p>
          <a:p>
            <a:pPr marL="158750" indent="0" algn="l">
              <a:buNone/>
            </a:pPr>
            <a:endParaRPr lang="en-US" dirty="0"/>
          </a:p>
        </p:txBody>
      </p:sp>
    </p:spTree>
    <p:extLst>
      <p:ext uri="{BB962C8B-B14F-4D97-AF65-F5344CB8AC3E}">
        <p14:creationId xmlns:p14="http://schemas.microsoft.com/office/powerpoint/2010/main" val="1362182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occlusion textures, when at grazing views, the projected footprint becomes larger. Ignoring this can lead to aliasing. To address this, we convolve the shadow filter kernel with the projected pixel footprint, resulting in smoother and higher quality soft shadows at grazing angles."</a:t>
            </a:r>
          </a:p>
          <a:p>
            <a:pPr marL="158750" indent="0" algn="l">
              <a:buNone/>
            </a:pPr>
            <a:endParaRPr lang="en-US" dirty="0"/>
          </a:p>
        </p:txBody>
      </p:sp>
    </p:spTree>
    <p:extLst>
      <p:ext uri="{BB962C8B-B14F-4D97-AF65-F5344CB8AC3E}">
        <p14:creationId xmlns:p14="http://schemas.microsoft.com/office/powerpoint/2010/main" val="355286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i="0" dirty="0">
                <a:solidFill>
                  <a:srgbClr val="0D0D0D"/>
                </a:solidFill>
                <a:effectLst/>
                <a:highlight>
                  <a:srgbClr val="FFFFFF"/>
                </a:highlight>
                <a:latin typeface="ui-sans-serif"/>
              </a:rPr>
              <a:t>Texture plays a crucial role in achieving high-quality rendering. H</a:t>
            </a:r>
            <a:r>
              <a:rPr lang="en-US" altLang="en-US" dirty="0"/>
              <a:t>ere is a side-by-side comparison with and without texture. </a:t>
            </a:r>
            <a:r>
              <a:rPr lang="en-US" b="0" i="0" dirty="0">
                <a:solidFill>
                  <a:srgbClr val="0D0D0D"/>
                </a:solidFill>
                <a:effectLst/>
                <a:highlight>
                  <a:srgbClr val="FFFFFF"/>
                </a:highlight>
                <a:latin typeface="ui-sans-serif"/>
              </a:rPr>
              <a:t>We can see, image texture clearly enhances the visual detail and realism.</a:t>
            </a:r>
            <a:endParaRPr lang="en-US" dirty="0"/>
          </a:p>
        </p:txBody>
      </p:sp>
    </p:spTree>
    <p:extLst>
      <p:ext uri="{BB962C8B-B14F-4D97-AF65-F5344CB8AC3E}">
        <p14:creationId xmlns:p14="http://schemas.microsoft.com/office/powerpoint/2010/main" val="98418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We use a texture to represent per-texel particle counts and mean </a:t>
            </a:r>
            <a:r>
              <a:rPr lang="en-US" dirty="0" err="1"/>
              <a:t>normals</a:t>
            </a:r>
            <a:r>
              <a:rPr lang="en-US" dirty="0"/>
              <a:t> to obtain specular contributions for the glint effect</a:t>
            </a:r>
          </a:p>
        </p:txBody>
      </p:sp>
    </p:spTree>
    <p:extLst>
      <p:ext uri="{BB962C8B-B14F-4D97-AF65-F5344CB8AC3E}">
        <p14:creationId xmlns:p14="http://schemas.microsoft.com/office/powerpoint/2010/main" val="2816836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conclusion, we find a line query method between point query and range query, called SPTF, </a:t>
            </a:r>
            <a:r>
              <a:rPr lang="en-US" sz="800" b="0" i="0" u="none" strike="noStrike" dirty="0">
                <a:solidFill>
                  <a:srgbClr val="000000"/>
                </a:solidFill>
                <a:effectLst/>
                <a:latin typeface="Arial" panose="020B0604020202020204" pitchFamily="34" charset="0"/>
              </a:rPr>
              <a:t>which supports polygonal texture filtering </a:t>
            </a:r>
            <a:r>
              <a:rPr lang="en-US" sz="1100" b="0" i="0" u="none" strike="noStrike" baseline="0" dirty="0">
                <a:latin typeface="NimbusRomNo9L-Regu"/>
              </a:rPr>
              <a:t>at a low computational cost. Our result and applications </a:t>
            </a:r>
            <a:r>
              <a:rPr lang="en-US" sz="1800" b="0" i="0" u="none" strike="noStrike" baseline="0" dirty="0">
                <a:latin typeface="NimbusRomNo9L-Regu"/>
              </a:rPr>
              <a:t>illustrates its versatility.</a:t>
            </a:r>
          </a:p>
          <a:p>
            <a:pPr marL="158750" indent="0">
              <a:buNone/>
            </a:pPr>
            <a:r>
              <a:rPr lang="en-US" sz="1800" b="0" i="0" u="none" strike="noStrike" baseline="0" dirty="0">
                <a:latin typeface="NimbusRomNo9L-Regu"/>
              </a:rPr>
              <a:t>One limitation is the space complexity, which could be our future work.</a:t>
            </a:r>
            <a:endParaRPr lang="en-US" dirty="0"/>
          </a:p>
        </p:txBody>
      </p:sp>
    </p:spTree>
    <p:extLst>
      <p:ext uri="{BB962C8B-B14F-4D97-AF65-F5344CB8AC3E}">
        <p14:creationId xmlns:p14="http://schemas.microsoft.com/office/powerpoint/2010/main" val="4193488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146c55334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146c55334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for your listening.</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In addition to image texture, there are lots of applications related to texture, </a:t>
            </a:r>
            <a:r>
              <a:rPr lang="en-US" altLang="zh-CN" dirty="0"/>
              <a:t>including</a:t>
            </a:r>
            <a:endParaRPr lang="en-US" dirty="0"/>
          </a:p>
          <a:p>
            <a:pPr marL="0" lvl="0" indent="0" algn="l" rtl="0">
              <a:spcBef>
                <a:spcPts val="0"/>
              </a:spcBef>
              <a:spcAft>
                <a:spcPts val="0"/>
              </a:spcAft>
              <a:buNone/>
            </a:pPr>
            <a:r>
              <a:rPr lang="en-US" dirty="0"/>
              <a:t>#Normal Mapping Filtering</a:t>
            </a:r>
          </a:p>
          <a:p>
            <a:pPr marL="0" lvl="0" indent="0" algn="l" rtl="0">
              <a:spcBef>
                <a:spcPts val="0"/>
              </a:spcBef>
              <a:spcAft>
                <a:spcPts val="0"/>
              </a:spcAft>
              <a:buNone/>
            </a:pPr>
            <a:r>
              <a:rPr lang="en-US" dirty="0"/>
              <a:t>#soft shadows based on occlusion texture</a:t>
            </a:r>
          </a:p>
          <a:p>
            <a:pPr marL="0" lvl="0" indent="0" algn="l" rtl="0">
              <a:spcBef>
                <a:spcPts val="0"/>
              </a:spcBef>
              <a:spcAft>
                <a:spcPts val="0"/>
              </a:spcAft>
              <a:buNone/>
            </a:pPr>
            <a:r>
              <a:rPr lang="en-US" dirty="0"/>
              <a:t>#glints rendering</a:t>
            </a:r>
          </a:p>
          <a:p>
            <a:pPr marL="0" lvl="0" indent="0" algn="l" rtl="0">
              <a:spcBef>
                <a:spcPts val="0"/>
              </a:spcBef>
              <a:spcAft>
                <a:spcPts val="0"/>
              </a:spcAft>
              <a:buNone/>
            </a:pPr>
            <a:r>
              <a:rPr lang="en-US" b="0" i="0" dirty="0">
                <a:solidFill>
                  <a:srgbClr val="1F1F1F"/>
                </a:solidFill>
                <a:effectLst/>
                <a:highlight>
                  <a:srgbClr val="FFFFFF"/>
                </a:highlight>
                <a:latin typeface="Google Sans"/>
              </a:rPr>
              <a:t>So, </a:t>
            </a:r>
            <a:r>
              <a:rPr lang="en-US" b="0" i="0" dirty="0">
                <a:solidFill>
                  <a:srgbClr val="040C28"/>
                </a:solidFill>
                <a:effectLst/>
                <a:latin typeface="Google Sans"/>
              </a:rPr>
              <a:t>the texture quality and performance is important to computer graphics</a:t>
            </a:r>
            <a:endParaRPr lang="en-US" dirty="0"/>
          </a:p>
        </p:txBody>
      </p:sp>
    </p:spTree>
    <p:extLst>
      <p:ext uri="{BB962C8B-B14F-4D97-AF65-F5344CB8AC3E}">
        <p14:creationId xmlns:p14="http://schemas.microsoft.com/office/powerpoint/2010/main" val="393765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1F1F1F"/>
                </a:solidFill>
                <a:effectLst/>
                <a:highlight>
                  <a:srgbClr val="FFFFFF"/>
                </a:highlight>
                <a:latin typeface="Google Sans"/>
              </a:rPr>
              <a:t>And </a:t>
            </a:r>
            <a:r>
              <a:rPr lang="en-US" dirty="0"/>
              <a:t>Texture filtering is a method used to improve these.</a:t>
            </a:r>
            <a:r>
              <a:rPr lang="en-US" b="0" i="0" dirty="0">
                <a:solidFill>
                  <a:srgbClr val="1F1F1F"/>
                </a:solidFill>
                <a:effectLst/>
                <a:highlight>
                  <a:srgbClr val="FFFFFF"/>
                </a:highlight>
                <a:latin typeface="Google Sans"/>
              </a:rPr>
              <a:t> </a:t>
            </a:r>
          </a:p>
          <a:p>
            <a:pPr marL="158750" indent="0">
              <a:buNone/>
            </a:pPr>
            <a:r>
              <a:rPr lang="en-US" b="0" i="0" dirty="0">
                <a:solidFill>
                  <a:srgbClr val="1F1F1F"/>
                </a:solidFill>
                <a:effectLst/>
                <a:highlight>
                  <a:srgbClr val="FFFFFF"/>
                </a:highlight>
                <a:latin typeface="Google Sans"/>
              </a:rPr>
              <a:t># </a:t>
            </a:r>
            <a:r>
              <a:rPr lang="en-US" dirty="0"/>
              <a:t>Here, we have a perspective camera and we want to determine the value of a square pixel in screen space. </a:t>
            </a:r>
            <a:endParaRPr lang="en-US" b="0" i="0" dirty="0">
              <a:solidFill>
                <a:srgbClr val="1F1F1F"/>
              </a:solidFill>
              <a:effectLst/>
              <a:highlight>
                <a:srgbClr val="FFFFFF"/>
              </a:highlight>
              <a:latin typeface="Google Sans"/>
            </a:endParaRPr>
          </a:p>
          <a:p>
            <a:pPr marL="158750" indent="0">
              <a:buNone/>
            </a:pPr>
            <a:r>
              <a:rPr lang="en-US" b="0" i="0" dirty="0">
                <a:solidFill>
                  <a:srgbClr val="1F1F1F"/>
                </a:solidFill>
                <a:effectLst/>
                <a:highlight>
                  <a:srgbClr val="FFFFFF"/>
                </a:highlight>
                <a:latin typeface="Google Sans"/>
              </a:rPr>
              <a:t># </a:t>
            </a:r>
            <a:r>
              <a:rPr lang="en-US" dirty="0"/>
              <a:t>Texture mapping helps us measure the pixel footprint in texture space, which we represent as a blue region. Typically, a pixel footprint contains many texels. </a:t>
            </a:r>
          </a:p>
          <a:p>
            <a:pPr marL="158750" indent="0">
              <a:buNone/>
            </a:pPr>
            <a:r>
              <a:rPr lang="en-US" b="0" i="0" dirty="0">
                <a:solidFill>
                  <a:srgbClr val="1F1F1F"/>
                </a:solidFill>
                <a:effectLst/>
                <a:highlight>
                  <a:srgbClr val="FFFFFF"/>
                </a:highlight>
                <a:latin typeface="Google Sans"/>
              </a:rPr>
              <a:t># here is the floor texture,</a:t>
            </a:r>
          </a:p>
          <a:p>
            <a:pPr marL="158750" indent="0">
              <a:buNone/>
            </a:pPr>
            <a:r>
              <a:rPr lang="en-US" b="0" i="0" dirty="0">
                <a:solidFill>
                  <a:srgbClr val="1F1F1F"/>
                </a:solidFill>
                <a:effectLst/>
                <a:highlight>
                  <a:srgbClr val="FFFFFF"/>
                </a:highlight>
                <a:latin typeface="Google Sans"/>
              </a:rPr>
              <a:t>#</a:t>
            </a:r>
            <a:r>
              <a:rPr lang="en-US" dirty="0"/>
              <a:t>To calculate the pixel value, we need to find the average value of all texels within this footprint.</a:t>
            </a:r>
            <a:r>
              <a:rPr lang="en-US" b="0" i="0" dirty="0">
                <a:solidFill>
                  <a:srgbClr val="1F1F1F"/>
                </a:solidFill>
                <a:effectLst/>
                <a:highlight>
                  <a:srgbClr val="FFFFFF"/>
                </a:highlight>
                <a:latin typeface="Google Sans"/>
              </a:rPr>
              <a:t>, </a:t>
            </a:r>
            <a:r>
              <a:rPr lang="en-US" dirty="0"/>
              <a:t>This process is known as texture filtering. </a:t>
            </a:r>
            <a:endParaRPr lang="en-US" b="0" i="0" dirty="0">
              <a:solidFill>
                <a:srgbClr val="1F1F1F"/>
              </a:solidFill>
              <a:effectLst/>
              <a:highlight>
                <a:srgbClr val="FFFFFF"/>
              </a:highlight>
              <a:latin typeface="Google Sans"/>
            </a:endParaRPr>
          </a:p>
          <a:p>
            <a:pPr marL="158750" indent="0">
              <a:buNone/>
            </a:pPr>
            <a:r>
              <a:rPr lang="en-US" b="0" i="0" dirty="0">
                <a:solidFill>
                  <a:srgbClr val="1F1F1F"/>
                </a:solidFill>
                <a:effectLst/>
                <a:highlight>
                  <a:srgbClr val="FFFFFF"/>
                </a:highlight>
                <a:latin typeface="Google Sans"/>
              </a:rPr>
              <a:t># </a:t>
            </a:r>
            <a:r>
              <a:rPr lang="en-US" dirty="0"/>
              <a:t>Once we have the average value, we can update the pixel on the screen</a:t>
            </a:r>
            <a:r>
              <a:rPr lang="en-US" b="0" i="0" dirty="0">
                <a:solidFill>
                  <a:srgbClr val="1F1F1F"/>
                </a:solidFill>
                <a:effectLst/>
                <a:highlight>
                  <a:srgbClr val="FFFFFF"/>
                </a:highlight>
                <a:latin typeface="Google Sans"/>
              </a:rPr>
              <a:t>.</a:t>
            </a:r>
            <a:endParaRPr lang="en-US" dirty="0"/>
          </a:p>
        </p:txBody>
      </p:sp>
    </p:spTree>
    <p:extLst>
      <p:ext uri="{BB962C8B-B14F-4D97-AF65-F5344CB8AC3E}">
        <p14:creationId xmlns:p14="http://schemas.microsoft.com/office/powerpoint/2010/main" val="368392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calculate the average value efficiently and accurately, we need to solve this integral </a:t>
            </a:r>
          </a:p>
          <a:p>
            <a:pPr marL="158750" indent="0">
              <a:buNone/>
            </a:pPr>
            <a:r>
              <a:rPr lang="en-US" dirty="0"/>
              <a:t># by visiting all the texels inside the quadrilateral domain.</a:t>
            </a:r>
          </a:p>
        </p:txBody>
      </p:sp>
    </p:spTree>
    <p:extLst>
      <p:ext uri="{BB962C8B-B14F-4D97-AF65-F5344CB8AC3E}">
        <p14:creationId xmlns:p14="http://schemas.microsoft.com/office/powerpoint/2010/main" val="226867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One brute force approach is super sampling</a:t>
            </a:r>
          </a:p>
          <a:p>
            <a:pPr marL="158750" indent="0">
              <a:buNone/>
            </a:pPr>
            <a:r>
              <a:rPr lang="en-US" dirty="0"/>
              <a:t># which is a point query method. </a:t>
            </a:r>
          </a:p>
          <a:p>
            <a:pPr marL="158750" indent="0">
              <a:buNone/>
            </a:pPr>
            <a:r>
              <a:rPr lang="en-US" dirty="0"/>
              <a:t># alternatively, mipmapping allows a range query to get a square approximation based on the image pyramid idea. , </a:t>
            </a:r>
          </a:p>
          <a:p>
            <a:pPr marL="158750" indent="0">
              <a:buNone/>
            </a:pPr>
            <a:r>
              <a:rPr lang="en-US" dirty="0"/>
              <a:t># this method is fast but could be over blurred because it assumes a square footprint..</a:t>
            </a:r>
          </a:p>
          <a:p>
            <a:pPr marL="158750" indent="0">
              <a:buNone/>
            </a:pPr>
            <a:r>
              <a:rPr lang="en-US" dirty="0"/>
              <a:t># In this direction, as an anisotropic filtering method, SAT supports a rectangle</a:t>
            </a:r>
          </a:p>
          <a:p>
            <a:pPr marL="158750" indent="0">
              <a:buNone/>
            </a:pPr>
            <a:r>
              <a:rPr lang="en-US" dirty="0"/>
              <a:t># while EWA assumes an elliptical footprint for point queries.</a:t>
            </a:r>
          </a:p>
          <a:p>
            <a:pPr marL="158750" indent="0">
              <a:buNone/>
            </a:pPr>
            <a:r>
              <a:rPr lang="en-US" dirty="0"/>
              <a:t># Comparing these methods, Point query provides an accurate footprint for high quality.</a:t>
            </a:r>
          </a:p>
          <a:p>
            <a:pPr marL="158750" indent="0">
              <a:buNone/>
            </a:pPr>
            <a:r>
              <a:rPr lang="en-US" dirty="0"/>
              <a:t># and Range query is fast due to prefiltering. </a:t>
            </a:r>
          </a:p>
          <a:p>
            <a:pPr marL="158750" indent="0">
              <a:buNone/>
            </a:pPr>
            <a:r>
              <a:rPr lang="en-US" dirty="0"/>
              <a:t>the challenge is how to reach the balance between quality and performance.</a:t>
            </a:r>
          </a:p>
          <a:p>
            <a:pPr marL="158750" indent="0">
              <a:buNone/>
            </a:pPr>
            <a:r>
              <a:rPr lang="en-US" dirty="0"/>
              <a:t># This leads to the question: </a:t>
            </a:r>
          </a:p>
          <a:p>
            <a:pPr marL="158750" indent="0">
              <a:buNone/>
            </a:pPr>
            <a:r>
              <a:rPr lang="en-US" dirty="0"/>
              <a:t>#Can a line query achieve both? This is our initial motivation.</a:t>
            </a:r>
          </a:p>
        </p:txBody>
      </p:sp>
    </p:spTree>
    <p:extLst>
      <p:ext uri="{BB962C8B-B14F-4D97-AF65-F5344CB8AC3E}">
        <p14:creationId xmlns:p14="http://schemas.microsoft.com/office/powerpoint/2010/main" val="288617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With our approach, called sheared polygonal texture filtering, we seek to combine the strengths of both methods: achieving high accuracy at a low computational cost.</a:t>
            </a:r>
          </a:p>
        </p:txBody>
      </p:sp>
      <p:sp>
        <p:nvSpPr>
          <p:cNvPr id="4" name="Slide Number Placeholder 3"/>
          <p:cNvSpPr>
            <a:spLocks noGrp="1"/>
          </p:cNvSpPr>
          <p:nvPr>
            <p:ph type="sldNum" sz="quarter" idx="5"/>
          </p:nvPr>
        </p:nvSpPr>
        <p:spPr/>
        <p:txBody>
          <a:bodyPr/>
          <a:lstStyle/>
          <a:p>
            <a:fld id="{92C38144-C961-6348-B731-59DFA4E1CA2F}" type="slidenum">
              <a:rPr lang="en-US" smtClean="0"/>
              <a:t>7</a:t>
            </a:fld>
            <a:endParaRPr lang="en-US"/>
          </a:p>
        </p:txBody>
      </p:sp>
    </p:spTree>
    <p:extLst>
      <p:ext uri="{BB962C8B-B14F-4D97-AF65-F5344CB8AC3E}">
        <p14:creationId xmlns:p14="http://schemas.microsoft.com/office/powerpoint/2010/main" val="280793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a:buNone/>
            </a:pPr>
            <a:r>
              <a:rPr lang="en-US" dirty="0"/>
              <a:t>A square pixel footprint in texture space forms an arbitrary quadrilateral shape., </a:t>
            </a:r>
          </a:p>
          <a:p>
            <a:pPr marL="158750" indent="0" algn="l">
              <a:buNone/>
            </a:pPr>
            <a:r>
              <a:rPr lang="en-US" dirty="0"/>
              <a:t># We focus on its closed boundary</a:t>
            </a:r>
          </a:p>
          <a:p>
            <a:pPr marL="158750" indent="0" algn="l">
              <a:buNone/>
            </a:pPr>
            <a:r>
              <a:rPr lang="en-US" dirty="0"/>
              <a:t># By walking along the edges</a:t>
            </a:r>
            <a:r>
              <a:rPr lang="en-US" sz="1800" b="0" i="0" u="none" strike="noStrike" baseline="0" dirty="0">
                <a:latin typeface="NimbusSanL-Bold"/>
              </a:rPr>
              <a:t>, </a:t>
            </a:r>
          </a:p>
          <a:p>
            <a:pPr marL="158750" indent="0" algn="l">
              <a:buNone/>
            </a:pPr>
            <a:r>
              <a:rPr lang="en-US" sz="1800" b="0" i="0" u="none" strike="noStrike" baseline="0" dirty="0">
                <a:latin typeface="NimbusSanL-Bold"/>
              </a:rPr>
              <a:t># </a:t>
            </a:r>
            <a:r>
              <a:rPr lang="en-US" sz="3200" dirty="0"/>
              <a:t>and measuring the area below each edge</a:t>
            </a:r>
          </a:p>
          <a:p>
            <a:pPr marL="158750" indent="0" algn="l">
              <a:buNone/>
            </a:pPr>
            <a:r>
              <a:rPr lang="en-US" sz="3200" dirty="0"/>
              <a:t># </a:t>
            </a:r>
            <a:r>
              <a:rPr lang="en-US" sz="4800" dirty="0"/>
              <a:t>we can sum these four areas to determine the total area of the quadrilateral</a:t>
            </a:r>
            <a:r>
              <a:rPr lang="en-US" sz="3200" dirty="0"/>
              <a:t>.</a:t>
            </a:r>
          </a:p>
          <a:p>
            <a:pPr marL="158750" indent="0" algn="l">
              <a:buNone/>
            </a:pPr>
            <a:r>
              <a:rPr lang="en-US" sz="3200" b="0" i="0" u="none" strike="noStrike" baseline="0" dirty="0">
                <a:latin typeface="NimbusSanL-Bold"/>
              </a:rPr>
              <a:t># </a:t>
            </a:r>
            <a:r>
              <a:rPr lang="en-US" sz="4800" dirty="0"/>
              <a:t>If we can prefilter this yellow quadrilateral under an arbitrary line segment,</a:t>
            </a:r>
            <a:endParaRPr lang="en-US" sz="3200" dirty="0"/>
          </a:p>
          <a:p>
            <a:pPr marL="158750" indent="0" algn="l">
              <a:buNone/>
            </a:pPr>
            <a:r>
              <a:rPr lang="en-US" sz="3200" b="0" i="0" u="none" strike="noStrike" baseline="0" dirty="0">
                <a:latin typeface="NimbusSanL-Bold"/>
              </a:rPr>
              <a:t># </a:t>
            </a:r>
            <a:r>
              <a:rPr lang="en-US" sz="4800" dirty="0"/>
              <a:t>we only need to visit the 4 edges in rendering to solve this integral.</a:t>
            </a:r>
            <a:endParaRPr lang="en-US" sz="1800" b="0" i="0" u="none" strike="noStrike" baseline="0" dirty="0">
              <a:latin typeface="NimbusSanL-Bold"/>
            </a:endParaRPr>
          </a:p>
          <a:p>
            <a:pPr marL="158750" indent="0" algn="l">
              <a:buNone/>
            </a:pPr>
            <a:r>
              <a:rPr lang="en-US" sz="1100" b="0" i="0" u="none" strike="noStrike" baseline="0" dirty="0">
                <a:latin typeface="NimbusSanL-Bold"/>
              </a:rPr>
              <a:t># </a:t>
            </a:r>
            <a:r>
              <a:rPr lang="en-US" dirty="0"/>
              <a:t>However, dealing with arbitrary line segments remains challenging due to their complexity</a:t>
            </a:r>
          </a:p>
          <a:p>
            <a:pPr marL="158750" indent="0" algn="l">
              <a:buNone/>
            </a:pPr>
            <a:r>
              <a:rPr lang="en-US" b="0" dirty="0"/>
              <a:t># We have our line query method, but prefilter is still unsolved.</a:t>
            </a:r>
            <a:endParaRPr lang="en-NL" b="0" dirty="0"/>
          </a:p>
        </p:txBody>
      </p:sp>
    </p:spTree>
    <p:extLst>
      <p:ext uri="{BB962C8B-B14F-4D97-AF65-F5344CB8AC3E}">
        <p14:creationId xmlns:p14="http://schemas.microsoft.com/office/powerpoint/2010/main" val="123906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"Let's first consider a special case with a horizontal line segment</a:t>
            </a:r>
            <a:r>
              <a:rPr lang="en-US" b="0" dirty="0"/>
              <a:t>, </a:t>
            </a:r>
          </a:p>
          <a:p>
            <a:pPr marL="158750" indent="0" algn="l">
              <a:buNone/>
            </a:pPr>
            <a:r>
              <a:rPr lang="en-US" b="0" dirty="0"/>
              <a:t>#</a:t>
            </a:r>
            <a:r>
              <a:rPr lang="en-US" dirty="0"/>
              <a:t>The complexity is n to the fourth power, requiring one query.</a:t>
            </a:r>
            <a:endParaRPr lang="en-US" b="0" dirty="0"/>
          </a:p>
          <a:p>
            <a:pPr marL="158750" indent="0" algn="l">
              <a:buNone/>
            </a:pPr>
            <a:r>
              <a:rPr lang="en-US" b="0" dirty="0"/>
              <a:t>#</a:t>
            </a:r>
            <a:r>
              <a:rPr lang="en-US" dirty="0"/>
              <a:t>Using the summed area table, the space complexity is quadratic with 4 queries.</a:t>
            </a:r>
            <a:r>
              <a:rPr lang="en-US" b="0" dirty="0"/>
              <a:t>.</a:t>
            </a:r>
          </a:p>
        </p:txBody>
      </p:sp>
    </p:spTree>
    <p:extLst>
      <p:ext uri="{BB962C8B-B14F-4D97-AF65-F5344CB8AC3E}">
        <p14:creationId xmlns:p14="http://schemas.microsoft.com/office/powerpoint/2010/main" val="1502041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1877150"/>
            <a:ext cx="8520600" cy="995100"/>
          </a:xfrm>
          <a:prstGeom prst="rect">
            <a:avLst/>
          </a:prstGeom>
        </p:spPr>
        <p:txBody>
          <a:bodyPr spcFirstLastPara="1" wrap="square" lIns="91425" tIns="91425" rIns="91425" bIns="91425" anchor="b" anchorCtr="0">
            <a:normAutofit/>
          </a:bodyPr>
          <a:lstStyle>
            <a:lvl1pPr lvl="0" algn="ctr">
              <a:spcBef>
                <a:spcPts val="0"/>
              </a:spcBef>
              <a:spcAft>
                <a:spcPts val="0"/>
              </a:spcAft>
              <a:buSzPts val="36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722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3" name="Google Shape;13;p2"/>
          <p:cNvPicPr preferRelativeResize="0"/>
          <p:nvPr/>
        </p:nvPicPr>
        <p:blipFill>
          <a:blip r:embed="rId2">
            <a:alphaModFix/>
          </a:blip>
          <a:stretch>
            <a:fillRect/>
          </a:stretch>
        </p:blipFill>
        <p:spPr>
          <a:xfrm>
            <a:off x="911300" y="4442500"/>
            <a:ext cx="1989924" cy="470975"/>
          </a:xfrm>
          <a:prstGeom prst="rect">
            <a:avLst/>
          </a:prstGeom>
          <a:noFill/>
          <a:ln>
            <a:noFill/>
          </a:ln>
        </p:spPr>
      </p:pic>
      <p:pic>
        <p:nvPicPr>
          <p:cNvPr id="14" name="Google Shape;14;p2"/>
          <p:cNvPicPr preferRelativeResize="0"/>
          <p:nvPr/>
        </p:nvPicPr>
        <p:blipFill>
          <a:blip r:embed="rId3">
            <a:alphaModFix/>
          </a:blip>
          <a:stretch>
            <a:fillRect/>
          </a:stretch>
        </p:blipFill>
        <p:spPr>
          <a:xfrm>
            <a:off x="104173" y="108175"/>
            <a:ext cx="1211975" cy="1211975"/>
          </a:xfrm>
          <a:prstGeom prst="rect">
            <a:avLst/>
          </a:prstGeom>
          <a:noFill/>
          <a:ln>
            <a:noFill/>
          </a:ln>
        </p:spPr>
      </p:pic>
      <p:cxnSp>
        <p:nvCxnSpPr>
          <p:cNvPr id="15" name="Google Shape;15;p2"/>
          <p:cNvCxnSpPr/>
          <p:nvPr/>
        </p:nvCxnSpPr>
        <p:spPr>
          <a:xfrm>
            <a:off x="353400" y="2872250"/>
            <a:ext cx="8520600" cy="0"/>
          </a:xfrm>
          <a:prstGeom prst="straightConnector1">
            <a:avLst/>
          </a:prstGeom>
          <a:noFill/>
          <a:ln w="19050" cap="flat" cmpd="sng">
            <a:solidFill>
              <a:schemeClr val="dk2"/>
            </a:solidFill>
            <a:prstDash val="solid"/>
            <a:round/>
            <a:headEnd type="none" w="med" len="med"/>
            <a:tailEnd type="none" w="med" len="med"/>
          </a:ln>
        </p:spPr>
      </p:cxnSp>
      <p:sp>
        <p:nvSpPr>
          <p:cNvPr id="16" name="Google Shape;16;p2"/>
          <p:cNvSpPr txBox="1"/>
          <p:nvPr/>
        </p:nvSpPr>
        <p:spPr>
          <a:xfrm>
            <a:off x="-378700" y="1126300"/>
            <a:ext cx="2177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i="1" dirty="0">
                <a:solidFill>
                  <a:srgbClr val="666666"/>
                </a:solidFill>
              </a:rPr>
              <a:t>Halifax, Canada</a:t>
            </a:r>
            <a:endParaRPr sz="1000" i="1" dirty="0">
              <a:solidFill>
                <a:srgbClr val="666666"/>
              </a:solidFill>
            </a:endParaRPr>
          </a:p>
          <a:p>
            <a:pPr marL="0" lvl="0" indent="0" algn="ctr" rtl="0">
              <a:spcBef>
                <a:spcPts val="0"/>
              </a:spcBef>
              <a:spcAft>
                <a:spcPts val="0"/>
              </a:spcAft>
              <a:buNone/>
            </a:pPr>
            <a:r>
              <a:rPr lang="en" sz="1000" i="1" dirty="0">
                <a:solidFill>
                  <a:srgbClr val="666666"/>
                </a:solidFill>
              </a:rPr>
              <a:t>June, 2024</a:t>
            </a:r>
            <a:endParaRPr sz="1000" i="1" dirty="0">
              <a:solidFill>
                <a:srgbClr val="666666"/>
              </a:solidFill>
            </a:endParaRPr>
          </a:p>
        </p:txBody>
      </p:sp>
      <p:pic>
        <p:nvPicPr>
          <p:cNvPr id="17" name="Google Shape;17;p2"/>
          <p:cNvPicPr preferRelativeResize="0"/>
          <p:nvPr/>
        </p:nvPicPr>
        <p:blipFill>
          <a:blip r:embed="rId4">
            <a:alphaModFix/>
          </a:blip>
          <a:stretch>
            <a:fillRect/>
          </a:stretch>
        </p:blipFill>
        <p:spPr>
          <a:xfrm>
            <a:off x="171075" y="4442500"/>
            <a:ext cx="548700" cy="6182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Divider - 2">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3924421" y="2853288"/>
            <a:ext cx="4906318" cy="415499"/>
          </a:xfrm>
          <a:noFill/>
        </p:spPr>
        <p:txBody>
          <a:bodyPr wrap="square" lIns="182880" tIns="0" rIns="182880" bIns="91440" anchor="t" anchorCtr="0">
            <a:noAutofit/>
          </a:bodyPr>
          <a:lstStyle>
            <a:lvl1pPr marL="0" indent="0" algn="l">
              <a:lnSpc>
                <a:spcPct val="100000"/>
              </a:lnSpc>
              <a:spcBef>
                <a:spcPts val="0"/>
              </a:spcBef>
              <a:spcAft>
                <a:spcPts val="0"/>
              </a:spcAft>
              <a:buNone/>
              <a:defRPr sz="2250" b="1" cap="none"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Sample divider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3924421" y="2147743"/>
            <a:ext cx="4906318" cy="616874"/>
          </a:xfrm>
          <a:noFill/>
        </p:spPr>
        <p:txBody>
          <a:bodyPr wrap="square" lIns="182880" tIns="45720" rIns="182880" bIns="0" anchor="b" anchorCtr="0">
            <a:normAutofit/>
          </a:bodyPr>
          <a:lstStyle>
            <a:lvl1pPr algn="l">
              <a:lnSpc>
                <a:spcPct val="100000"/>
              </a:lnSpc>
              <a:defRPr sz="3750" b="1" i="0" cap="none" baseline="0">
                <a:solidFill>
                  <a:schemeClr val="tx1"/>
                </a:solidFill>
              </a:defRPr>
            </a:lvl1pPr>
          </a:lstStyle>
          <a:p>
            <a:r>
              <a:rPr lang="en-US"/>
              <a:t>DIVIDER title</a:t>
            </a:r>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143" y="623717"/>
            <a:ext cx="9141714"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10" name="Graphic 17">
            <a:extLst>
              <a:ext uri="{FF2B5EF4-FFF2-40B4-BE49-F238E27FC236}">
                <a16:creationId xmlns:a16="http://schemas.microsoft.com/office/drawing/2014/main" id="{3485D1FB-BEA2-F027-6100-DFBFE4B4468E}"/>
              </a:ext>
            </a:extLst>
          </p:cNvPr>
          <p:cNvPicPr>
            <a:picLocks noChangeAspect="1"/>
          </p:cNvPicPr>
          <p:nvPr userDrawn="1"/>
        </p:nvPicPr>
        <p:blipFill>
          <a:blip r:embed="rId2"/>
          <a:srcRect t="13168" b="13168"/>
          <a:stretch/>
        </p:blipFill>
        <p:spPr>
          <a:xfrm>
            <a:off x="8338089" y="4776945"/>
            <a:ext cx="697646" cy="316574"/>
          </a:xfrm>
          <a:prstGeom prst="rect">
            <a:avLst/>
          </a:prstGeom>
        </p:spPr>
      </p:pic>
      <p:pic>
        <p:nvPicPr>
          <p:cNvPr id="16" name="Picture 15" descr="A black and white image of an eye&#10;&#10;Description automatically generated">
            <a:extLst>
              <a:ext uri="{FF2B5EF4-FFF2-40B4-BE49-F238E27FC236}">
                <a16:creationId xmlns:a16="http://schemas.microsoft.com/office/drawing/2014/main" id="{88A5DE99-2237-40F6-D281-49DABF4683F0}"/>
              </a:ext>
            </a:extLst>
          </p:cNvPr>
          <p:cNvPicPr>
            <a:picLocks noChangeAspect="1"/>
          </p:cNvPicPr>
          <p:nvPr userDrawn="1"/>
        </p:nvPicPr>
        <p:blipFill>
          <a:blip r:embed="rId3"/>
          <a:stretch>
            <a:fillRect/>
          </a:stretch>
        </p:blipFill>
        <p:spPr>
          <a:xfrm>
            <a:off x="6172199" y="253167"/>
            <a:ext cx="478207" cy="478207"/>
          </a:xfrm>
          <a:prstGeom prst="rect">
            <a:avLst/>
          </a:prstGeom>
        </p:spPr>
      </p:pic>
      <p:sp>
        <p:nvSpPr>
          <p:cNvPr id="17" name="TextBox 16">
            <a:extLst>
              <a:ext uri="{FF2B5EF4-FFF2-40B4-BE49-F238E27FC236}">
                <a16:creationId xmlns:a16="http://schemas.microsoft.com/office/drawing/2014/main" id="{DC9471FC-727D-C2F1-E78C-6C9671B3F291}"/>
              </a:ext>
            </a:extLst>
          </p:cNvPr>
          <p:cNvSpPr txBox="1"/>
          <p:nvPr userDrawn="1"/>
        </p:nvSpPr>
        <p:spPr>
          <a:xfrm>
            <a:off x="6710081"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pic>
        <p:nvPicPr>
          <p:cNvPr id="19" name="Graphic 18">
            <a:extLst>
              <a:ext uri="{FF2B5EF4-FFF2-40B4-BE49-F238E27FC236}">
                <a16:creationId xmlns:a16="http://schemas.microsoft.com/office/drawing/2014/main" id="{489976FA-DDCC-2BA5-F862-5DCAE9C22FF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8680" t="30466" r="78794" b="61492"/>
          <a:stretch/>
        </p:blipFill>
        <p:spPr>
          <a:xfrm>
            <a:off x="8128350" y="4556219"/>
            <a:ext cx="787299" cy="357256"/>
          </a:xfrm>
          <a:prstGeom prst="rect">
            <a:avLst/>
          </a:prstGeom>
        </p:spPr>
      </p:pic>
      <p:pic>
        <p:nvPicPr>
          <p:cNvPr id="21" name="Picture 20">
            <a:extLst>
              <a:ext uri="{FF2B5EF4-FFF2-40B4-BE49-F238E27FC236}">
                <a16:creationId xmlns:a16="http://schemas.microsoft.com/office/drawing/2014/main" id="{70C949C8-7907-F5F1-8BA1-B441F332C060}"/>
              </a:ext>
            </a:extLst>
          </p:cNvPr>
          <p:cNvPicPr>
            <a:picLocks noChangeAspect="1"/>
          </p:cNvPicPr>
          <p:nvPr userDrawn="1"/>
        </p:nvPicPr>
        <p:blipFill>
          <a:blip r:embed="rId6"/>
          <a:srcRect l="7258" r="7258"/>
          <a:stretch/>
        </p:blipFill>
        <p:spPr>
          <a:xfrm>
            <a:off x="981644" y="1889314"/>
            <a:ext cx="2776808" cy="1561955"/>
          </a:xfrm>
          <a:prstGeom prst="ellipse">
            <a:avLst/>
          </a:prstGeom>
          <a:ln w="285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 name="Group 3">
            <a:extLst>
              <a:ext uri="{FF2B5EF4-FFF2-40B4-BE49-F238E27FC236}">
                <a16:creationId xmlns:a16="http://schemas.microsoft.com/office/drawing/2014/main" id="{80C80523-3B51-0775-96E0-CFC515DDB003}"/>
              </a:ext>
            </a:extLst>
          </p:cNvPr>
          <p:cNvGrpSpPr/>
          <p:nvPr userDrawn="1"/>
        </p:nvGrpSpPr>
        <p:grpSpPr>
          <a:xfrm>
            <a:off x="8202706" y="270979"/>
            <a:ext cx="974914" cy="429851"/>
            <a:chOff x="10921104" y="152400"/>
            <a:chExt cx="1306982" cy="576263"/>
          </a:xfrm>
        </p:grpSpPr>
        <p:sp>
          <p:nvSpPr>
            <p:cNvPr id="7" name="Rectangle 6">
              <a:extLst>
                <a:ext uri="{FF2B5EF4-FFF2-40B4-BE49-F238E27FC236}">
                  <a16:creationId xmlns:a16="http://schemas.microsoft.com/office/drawing/2014/main" id="{93BD9B5C-A371-4003-FEDE-986247EDCD47}"/>
                </a:ext>
              </a:extLst>
            </p:cNvPr>
            <p:cNvSpPr/>
            <p:nvPr userDrawn="1"/>
          </p:nvSpPr>
          <p:spPr>
            <a:xfrm>
              <a:off x="10921104"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accent1"/>
            </a:solidFill>
            <a:ln w="127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latin typeface="Aptos" panose="020B0004020202020204" pitchFamily="34" charset="0"/>
              </a:endParaRPr>
            </a:p>
          </p:txBody>
        </p:sp>
        <p:sp>
          <p:nvSpPr>
            <p:cNvPr id="11" name="Rectangle 6">
              <a:extLst>
                <a:ext uri="{FF2B5EF4-FFF2-40B4-BE49-F238E27FC236}">
                  <a16:creationId xmlns:a16="http://schemas.microsoft.com/office/drawing/2014/main" id="{3EADC3EE-634D-383A-C83B-8EFFF5C9A476}"/>
                </a:ext>
              </a:extLst>
            </p:cNvPr>
            <p:cNvSpPr/>
            <p:nvPr userDrawn="1"/>
          </p:nvSpPr>
          <p:spPr>
            <a:xfrm>
              <a:off x="10957190"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bg1"/>
            </a:solidFill>
            <a:ln w="127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latin typeface="Aptos" panose="020B0004020202020204" pitchFamily="34" charset="0"/>
              </a:endParaRPr>
            </a:p>
          </p:txBody>
        </p:sp>
        <p:pic>
          <p:nvPicPr>
            <p:cNvPr id="12" name="Graphic 11">
              <a:extLst>
                <a:ext uri="{FF2B5EF4-FFF2-40B4-BE49-F238E27FC236}">
                  <a16:creationId xmlns:a16="http://schemas.microsoft.com/office/drawing/2014/main" id="{F2C0B468-22CC-6716-2BA5-111FE0543E1C}"/>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1202319" y="266920"/>
              <a:ext cx="534793" cy="377999"/>
            </a:xfrm>
            <a:prstGeom prst="rect">
              <a:avLst/>
            </a:prstGeom>
          </p:spPr>
        </p:pic>
      </p:grpSp>
      <p:sp>
        <p:nvSpPr>
          <p:cNvPr id="13" name="Google Shape;23;p3">
            <a:extLst>
              <a:ext uri="{FF2B5EF4-FFF2-40B4-BE49-F238E27FC236}">
                <a16:creationId xmlns:a16="http://schemas.microsoft.com/office/drawing/2014/main" id="{70DED4C1-3227-3E48-F5A9-557DCF474AB8}"/>
              </a:ext>
            </a:extLst>
          </p:cNvPr>
          <p:cNvSpPr/>
          <p:nvPr userDrawn="1"/>
        </p:nvSpPr>
        <p:spPr>
          <a:xfrm>
            <a:off x="6172200" y="3471900"/>
            <a:ext cx="2971800" cy="1671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Video OR Author Photo</a:t>
            </a:r>
            <a:endParaRPr dirty="0"/>
          </a:p>
          <a:p>
            <a:pPr marL="0" lvl="0" indent="0" algn="ctr" rtl="0">
              <a:spcBef>
                <a:spcPts val="0"/>
              </a:spcBef>
              <a:spcAft>
                <a:spcPts val="0"/>
              </a:spcAft>
              <a:buNone/>
            </a:pPr>
            <a:r>
              <a:rPr lang="en" dirty="0"/>
              <a:t>16:9</a:t>
            </a:r>
            <a:endParaRPr dirty="0"/>
          </a:p>
        </p:txBody>
      </p:sp>
      <p:sp>
        <p:nvSpPr>
          <p:cNvPr id="14" name="Slide Number Placeholder 5">
            <a:extLst>
              <a:ext uri="{FF2B5EF4-FFF2-40B4-BE49-F238E27FC236}">
                <a16:creationId xmlns:a16="http://schemas.microsoft.com/office/drawing/2014/main" id="{43D1704B-EBE7-C121-A83E-C24BCA6CC820}"/>
              </a:ext>
            </a:extLst>
          </p:cNvPr>
          <p:cNvSpPr txBox="1">
            <a:spLocks/>
          </p:cNvSpPr>
          <p:nvPr userDrawn="1"/>
        </p:nvSpPr>
        <p:spPr>
          <a:xfrm>
            <a:off x="5368810" y="4776300"/>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extLst>
      <p:ext uri="{BB962C8B-B14F-4D97-AF65-F5344CB8AC3E}">
        <p14:creationId xmlns:p14="http://schemas.microsoft.com/office/powerpoint/2010/main" val="56992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1700" y="197518"/>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3"/>
          <p:cNvSpPr txBox="1">
            <a:spLocks noGrp="1"/>
          </p:cNvSpPr>
          <p:nvPr>
            <p:ph type="body" idx="1"/>
          </p:nvPr>
        </p:nvSpPr>
        <p:spPr>
          <a:xfrm>
            <a:off x="311700" y="825866"/>
            <a:ext cx="8520600" cy="3950431"/>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cxnSp>
        <p:nvCxnSpPr>
          <p:cNvPr id="22" name="Google Shape;22;p3"/>
          <p:cNvCxnSpPr/>
          <p:nvPr/>
        </p:nvCxnSpPr>
        <p:spPr>
          <a:xfrm>
            <a:off x="311700" y="783973"/>
            <a:ext cx="8520600" cy="0"/>
          </a:xfrm>
          <a:prstGeom prst="straightConnector1">
            <a:avLst/>
          </a:prstGeom>
          <a:noFill/>
          <a:ln w="19050" cap="flat" cmpd="sng">
            <a:solidFill>
              <a:schemeClr val="dk2"/>
            </a:solidFill>
            <a:prstDash val="solid"/>
            <a:round/>
            <a:headEnd type="none" w="med" len="med"/>
            <a:tailEnd type="none" w="med" len="med"/>
          </a:ln>
        </p:spPr>
      </p:cxnSp>
      <p:sp>
        <p:nvSpPr>
          <p:cNvPr id="23" name="Google Shape;23;p3"/>
          <p:cNvSpPr/>
          <p:nvPr/>
        </p:nvSpPr>
        <p:spPr>
          <a:xfrm>
            <a:off x="6172200" y="3471900"/>
            <a:ext cx="2971800" cy="1671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Video OR Author Photo</a:t>
            </a:r>
            <a:endParaRPr dirty="0"/>
          </a:p>
          <a:p>
            <a:pPr marL="0" lvl="0" indent="0" algn="ctr" rtl="0">
              <a:spcBef>
                <a:spcPts val="0"/>
              </a:spcBef>
              <a:spcAft>
                <a:spcPts val="0"/>
              </a:spcAft>
              <a:buNone/>
            </a:pPr>
            <a:r>
              <a:rPr lang="en" dirty="0"/>
              <a:t>16:9</a:t>
            </a:r>
            <a:endParaRPr dirty="0"/>
          </a:p>
        </p:txBody>
      </p:sp>
      <p:pic>
        <p:nvPicPr>
          <p:cNvPr id="8" name="Picture 7" descr="A black and white image of an eye&#10;&#10;Description automatically generated">
            <a:extLst>
              <a:ext uri="{FF2B5EF4-FFF2-40B4-BE49-F238E27FC236}">
                <a16:creationId xmlns:a16="http://schemas.microsoft.com/office/drawing/2014/main" id="{233D026E-9919-42F4-583C-650A23DA8775}"/>
              </a:ext>
            </a:extLst>
          </p:cNvPr>
          <p:cNvPicPr>
            <a:picLocks noChangeAspect="1"/>
          </p:cNvPicPr>
          <p:nvPr userDrawn="1"/>
        </p:nvPicPr>
        <p:blipFill>
          <a:blip r:embed="rId2"/>
          <a:stretch>
            <a:fillRect/>
          </a:stretch>
        </p:blipFill>
        <p:spPr>
          <a:xfrm>
            <a:off x="6172199" y="253167"/>
            <a:ext cx="478207" cy="478207"/>
          </a:xfrm>
          <a:prstGeom prst="rect">
            <a:avLst/>
          </a:prstGeom>
        </p:spPr>
      </p:pic>
      <p:sp>
        <p:nvSpPr>
          <p:cNvPr id="10" name="TextBox 9">
            <a:extLst>
              <a:ext uri="{FF2B5EF4-FFF2-40B4-BE49-F238E27FC236}">
                <a16:creationId xmlns:a16="http://schemas.microsoft.com/office/drawing/2014/main" id="{66C0491C-A3C3-9251-AC30-6C437E06E379}"/>
              </a:ext>
            </a:extLst>
          </p:cNvPr>
          <p:cNvSpPr txBox="1"/>
          <p:nvPr userDrawn="1"/>
        </p:nvSpPr>
        <p:spPr>
          <a:xfrm>
            <a:off x="6710081"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sp>
        <p:nvSpPr>
          <p:cNvPr id="11" name="Slide Number Placeholder 5">
            <a:extLst>
              <a:ext uri="{FF2B5EF4-FFF2-40B4-BE49-F238E27FC236}">
                <a16:creationId xmlns:a16="http://schemas.microsoft.com/office/drawing/2014/main" id="{8F659ECD-1562-818A-DD2D-BD66ED48D30E}"/>
              </a:ext>
            </a:extLst>
          </p:cNvPr>
          <p:cNvSpPr txBox="1">
            <a:spLocks/>
          </p:cNvSpPr>
          <p:nvPr userDrawn="1"/>
        </p:nvSpPr>
        <p:spPr>
          <a:xfrm>
            <a:off x="5368810" y="4776300"/>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cSld>
  <p:clrMapOvr>
    <a:masterClrMapping/>
  </p:clrMapOvr>
  <p:extLst>
    <p:ext uri="{DCECCB84-F9BA-43D5-87BE-67443E8EF086}">
      <p15:sldGuideLst xmlns:p15="http://schemas.microsoft.com/office/powerpoint/2012/main">
        <p15:guide id="1" orient="horz" pos="641">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11700" y="190643"/>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5"/>
          <p:cNvSpPr txBox="1">
            <a:spLocks noGrp="1"/>
          </p:cNvSpPr>
          <p:nvPr>
            <p:ph type="sldNum" idx="12"/>
          </p:nvPr>
        </p:nvSpPr>
        <p:spPr>
          <a:xfrm>
            <a:off x="8595308" y="-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4" name="Google Shape;34;p5"/>
          <p:cNvCxnSpPr/>
          <p:nvPr/>
        </p:nvCxnSpPr>
        <p:spPr>
          <a:xfrm>
            <a:off x="311700" y="1017725"/>
            <a:ext cx="8520600" cy="0"/>
          </a:xfrm>
          <a:prstGeom prst="straightConnector1">
            <a:avLst/>
          </a:prstGeom>
          <a:noFill/>
          <a:ln w="19050" cap="flat" cmpd="sng">
            <a:solidFill>
              <a:schemeClr val="dk2"/>
            </a:solidFill>
            <a:prstDash val="solid"/>
            <a:round/>
            <a:headEnd type="none" w="med" len="med"/>
            <a:tailEnd type="none" w="med" len="med"/>
          </a:ln>
        </p:spPr>
      </p:cxnSp>
      <p:sp>
        <p:nvSpPr>
          <p:cNvPr id="35" name="Google Shape;35;p5"/>
          <p:cNvSpPr/>
          <p:nvPr/>
        </p:nvSpPr>
        <p:spPr>
          <a:xfrm>
            <a:off x="6172200" y="3471900"/>
            <a:ext cx="2971800" cy="167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black and white image of an eye&#10;&#10;Description automatically generated">
            <a:extLst>
              <a:ext uri="{FF2B5EF4-FFF2-40B4-BE49-F238E27FC236}">
                <a16:creationId xmlns:a16="http://schemas.microsoft.com/office/drawing/2014/main" id="{CDA2DF6C-3FE9-757E-8400-4C09F18141B5}"/>
              </a:ext>
            </a:extLst>
          </p:cNvPr>
          <p:cNvPicPr>
            <a:picLocks noChangeAspect="1"/>
          </p:cNvPicPr>
          <p:nvPr userDrawn="1"/>
        </p:nvPicPr>
        <p:blipFill>
          <a:blip r:embed="rId2"/>
          <a:stretch>
            <a:fillRect/>
          </a:stretch>
        </p:blipFill>
        <p:spPr>
          <a:xfrm>
            <a:off x="6172199" y="253167"/>
            <a:ext cx="478207" cy="478207"/>
          </a:xfrm>
          <a:prstGeom prst="rect">
            <a:avLst/>
          </a:prstGeom>
        </p:spPr>
      </p:pic>
      <p:sp>
        <p:nvSpPr>
          <p:cNvPr id="3" name="TextBox 2">
            <a:extLst>
              <a:ext uri="{FF2B5EF4-FFF2-40B4-BE49-F238E27FC236}">
                <a16:creationId xmlns:a16="http://schemas.microsoft.com/office/drawing/2014/main" id="{D1599C55-E98D-2AC5-A1E0-EB2847C45022}"/>
              </a:ext>
            </a:extLst>
          </p:cNvPr>
          <p:cNvSpPr txBox="1"/>
          <p:nvPr userDrawn="1"/>
        </p:nvSpPr>
        <p:spPr>
          <a:xfrm>
            <a:off x="6710081"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sp>
        <p:nvSpPr>
          <p:cNvPr id="4" name="Slide Number Placeholder 5">
            <a:extLst>
              <a:ext uri="{FF2B5EF4-FFF2-40B4-BE49-F238E27FC236}">
                <a16:creationId xmlns:a16="http://schemas.microsoft.com/office/drawing/2014/main" id="{2C7785EB-2EE2-D6E4-2276-08A8D2AE8C72}"/>
              </a:ext>
            </a:extLst>
          </p:cNvPr>
          <p:cNvSpPr txBox="1">
            <a:spLocks/>
          </p:cNvSpPr>
          <p:nvPr userDrawn="1"/>
        </p:nvSpPr>
        <p:spPr>
          <a:xfrm>
            <a:off x="5368810" y="4776300"/>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 name="Google Shape;38;p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 name="Google Shape;39;p6"/>
          <p:cNvSpPr txBox="1">
            <a:spLocks noGrp="1"/>
          </p:cNvSpPr>
          <p:nvPr>
            <p:ph type="sldNum" idx="12"/>
          </p:nvPr>
        </p:nvSpPr>
        <p:spPr>
          <a:xfrm>
            <a:off x="8595308" y="-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0" name="Google Shape;40;p6"/>
          <p:cNvCxnSpPr/>
          <p:nvPr/>
        </p:nvCxnSpPr>
        <p:spPr>
          <a:xfrm rot="10800000" flipH="1">
            <a:off x="311700" y="1309800"/>
            <a:ext cx="3851400" cy="1500"/>
          </a:xfrm>
          <a:prstGeom prst="straightConnector1">
            <a:avLst/>
          </a:prstGeom>
          <a:noFill/>
          <a:ln w="19050" cap="flat" cmpd="sng">
            <a:solidFill>
              <a:schemeClr val="dk2"/>
            </a:solidFill>
            <a:prstDash val="solid"/>
            <a:round/>
            <a:headEnd type="none" w="med" len="med"/>
            <a:tailEnd type="none" w="med" len="med"/>
          </a:ln>
        </p:spPr>
      </p:cxnSp>
      <p:sp>
        <p:nvSpPr>
          <p:cNvPr id="41" name="Google Shape;41;p6"/>
          <p:cNvSpPr/>
          <p:nvPr/>
        </p:nvSpPr>
        <p:spPr>
          <a:xfrm>
            <a:off x="6172200" y="3471900"/>
            <a:ext cx="2971800" cy="167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black and white image of an eye&#10;&#10;Description automatically generated">
            <a:extLst>
              <a:ext uri="{FF2B5EF4-FFF2-40B4-BE49-F238E27FC236}">
                <a16:creationId xmlns:a16="http://schemas.microsoft.com/office/drawing/2014/main" id="{EBF9945E-075E-9FAC-7D56-BA45F84CD90F}"/>
              </a:ext>
            </a:extLst>
          </p:cNvPr>
          <p:cNvPicPr>
            <a:picLocks noChangeAspect="1"/>
          </p:cNvPicPr>
          <p:nvPr userDrawn="1"/>
        </p:nvPicPr>
        <p:blipFill>
          <a:blip r:embed="rId2"/>
          <a:stretch>
            <a:fillRect/>
          </a:stretch>
        </p:blipFill>
        <p:spPr>
          <a:xfrm>
            <a:off x="6172199" y="253167"/>
            <a:ext cx="478207" cy="478207"/>
          </a:xfrm>
          <a:prstGeom prst="rect">
            <a:avLst/>
          </a:prstGeom>
        </p:spPr>
      </p:pic>
      <p:sp>
        <p:nvSpPr>
          <p:cNvPr id="3" name="TextBox 2">
            <a:extLst>
              <a:ext uri="{FF2B5EF4-FFF2-40B4-BE49-F238E27FC236}">
                <a16:creationId xmlns:a16="http://schemas.microsoft.com/office/drawing/2014/main" id="{39BB5AD7-79C9-1FFA-A6EF-28560482D04B}"/>
              </a:ext>
            </a:extLst>
          </p:cNvPr>
          <p:cNvSpPr txBox="1"/>
          <p:nvPr userDrawn="1"/>
        </p:nvSpPr>
        <p:spPr>
          <a:xfrm>
            <a:off x="6710081"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sp>
        <p:nvSpPr>
          <p:cNvPr id="4" name="Slide Number Placeholder 5">
            <a:extLst>
              <a:ext uri="{FF2B5EF4-FFF2-40B4-BE49-F238E27FC236}">
                <a16:creationId xmlns:a16="http://schemas.microsoft.com/office/drawing/2014/main" id="{CA265040-D539-3AF5-ACD8-C42A40EE0015}"/>
              </a:ext>
            </a:extLst>
          </p:cNvPr>
          <p:cNvSpPr txBox="1">
            <a:spLocks/>
          </p:cNvSpPr>
          <p:nvPr userDrawn="1"/>
        </p:nvSpPr>
        <p:spPr>
          <a:xfrm>
            <a:off x="5368810" y="4776300"/>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47" name="Google Shape;47;p8"/>
          <p:cNvCxnSpPr/>
          <p:nvPr/>
        </p:nvCxnSpPr>
        <p:spPr>
          <a:xfrm>
            <a:off x="311700" y="1017725"/>
            <a:ext cx="8520600" cy="0"/>
          </a:xfrm>
          <a:prstGeom prst="straightConnector1">
            <a:avLst/>
          </a:prstGeom>
          <a:noFill/>
          <a:ln w="19050" cap="flat" cmpd="sng">
            <a:solidFill>
              <a:schemeClr val="dk2"/>
            </a:solidFill>
            <a:prstDash val="solid"/>
            <a:round/>
            <a:headEnd type="none" w="med" len="med"/>
            <a:tailEnd type="none" w="med" len="med"/>
          </a:ln>
        </p:spPr>
      </p:cxnSp>
      <p:pic>
        <p:nvPicPr>
          <p:cNvPr id="2" name="Picture 1" descr="A black and white image of an eye&#10;&#10;Description automatically generated">
            <a:extLst>
              <a:ext uri="{FF2B5EF4-FFF2-40B4-BE49-F238E27FC236}">
                <a16:creationId xmlns:a16="http://schemas.microsoft.com/office/drawing/2014/main" id="{D0F61052-93A7-457A-94E7-19FDD4D725D2}"/>
              </a:ext>
            </a:extLst>
          </p:cNvPr>
          <p:cNvPicPr>
            <a:picLocks noChangeAspect="1"/>
          </p:cNvPicPr>
          <p:nvPr userDrawn="1"/>
        </p:nvPicPr>
        <p:blipFill>
          <a:blip r:embed="rId2"/>
          <a:stretch>
            <a:fillRect/>
          </a:stretch>
        </p:blipFill>
        <p:spPr>
          <a:xfrm>
            <a:off x="6165475" y="253167"/>
            <a:ext cx="478207" cy="478207"/>
          </a:xfrm>
          <a:prstGeom prst="rect">
            <a:avLst/>
          </a:prstGeom>
        </p:spPr>
      </p:pic>
      <p:sp>
        <p:nvSpPr>
          <p:cNvPr id="3" name="TextBox 2">
            <a:extLst>
              <a:ext uri="{FF2B5EF4-FFF2-40B4-BE49-F238E27FC236}">
                <a16:creationId xmlns:a16="http://schemas.microsoft.com/office/drawing/2014/main" id="{D0F54153-9B55-9F74-3EE9-B8E656934728}"/>
              </a:ext>
            </a:extLst>
          </p:cNvPr>
          <p:cNvSpPr txBox="1"/>
          <p:nvPr userDrawn="1"/>
        </p:nvSpPr>
        <p:spPr>
          <a:xfrm>
            <a:off x="6703357" y="221337"/>
            <a:ext cx="1485145" cy="523220"/>
          </a:xfrm>
          <a:prstGeom prst="rect">
            <a:avLst/>
          </a:prstGeom>
          <a:noFill/>
        </p:spPr>
        <p:txBody>
          <a:bodyPr wrap="square">
            <a:spAutoFit/>
          </a:bodyPr>
          <a:lstStyle/>
          <a:p>
            <a:pPr algn="ctr"/>
            <a:r>
              <a:rPr lang="en" sz="1400" b="1" i="1" dirty="0">
                <a:solidFill>
                  <a:srgbClr val="666666"/>
                </a:solidFill>
              </a:rPr>
              <a:t>GI 2024 </a:t>
            </a:r>
          </a:p>
          <a:p>
            <a:r>
              <a:rPr lang="en" sz="1400" i="1" dirty="0">
                <a:solidFill>
                  <a:srgbClr val="666666"/>
                </a:solidFill>
              </a:rPr>
              <a:t>Halifax 3-6 June</a:t>
            </a:r>
            <a:endParaRPr lang="en-US" dirty="0"/>
          </a:p>
        </p:txBody>
      </p:sp>
      <p:sp>
        <p:nvSpPr>
          <p:cNvPr id="4" name="Slide Number Placeholder 5">
            <a:extLst>
              <a:ext uri="{FF2B5EF4-FFF2-40B4-BE49-F238E27FC236}">
                <a16:creationId xmlns:a16="http://schemas.microsoft.com/office/drawing/2014/main" id="{97BB4A5B-84D3-2859-63A9-9E2ADB0EA228}"/>
              </a:ext>
            </a:extLst>
          </p:cNvPr>
          <p:cNvSpPr txBox="1">
            <a:spLocks/>
          </p:cNvSpPr>
          <p:nvPr userDrawn="1"/>
        </p:nvSpPr>
        <p:spPr>
          <a:xfrm>
            <a:off x="7379156" y="4769576"/>
            <a:ext cx="612706" cy="3672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Aptos" panose="020B0004020202020204" pitchFamily="34" charset="0"/>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7410BD9-B136-9348-8A0E-4736B9919661}" type="slidenum">
              <a:rPr lang="en-NL" smtClean="0"/>
              <a:pPr/>
              <a:t>‹#›</a:t>
            </a:fld>
            <a:endParaRPr lang="en-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pic>
        <p:nvPicPr>
          <p:cNvPr id="8" name="Graphic 7">
            <a:extLst>
              <a:ext uri="{FF2B5EF4-FFF2-40B4-BE49-F238E27FC236}">
                <a16:creationId xmlns:a16="http://schemas.microsoft.com/office/drawing/2014/main" id="{88A4B364-AB32-F1AC-0585-B050D2E713A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8680" t="30466" r="78794" b="61492"/>
          <a:stretch/>
        </p:blipFill>
        <p:spPr>
          <a:xfrm>
            <a:off x="8128350" y="4556219"/>
            <a:ext cx="787299" cy="357256"/>
          </a:xfrm>
          <a:prstGeom prst="rect">
            <a:avLst/>
          </a:prstGeom>
        </p:spPr>
      </p:pic>
      <p:grpSp>
        <p:nvGrpSpPr>
          <p:cNvPr id="9" name="Group 8">
            <a:extLst>
              <a:ext uri="{FF2B5EF4-FFF2-40B4-BE49-F238E27FC236}">
                <a16:creationId xmlns:a16="http://schemas.microsoft.com/office/drawing/2014/main" id="{4C40FBB9-36AD-CAA9-A47D-AD7DDA9B26FB}"/>
              </a:ext>
            </a:extLst>
          </p:cNvPr>
          <p:cNvGrpSpPr/>
          <p:nvPr userDrawn="1"/>
        </p:nvGrpSpPr>
        <p:grpSpPr>
          <a:xfrm>
            <a:off x="8202706" y="270979"/>
            <a:ext cx="974914" cy="429851"/>
            <a:chOff x="10921104" y="152400"/>
            <a:chExt cx="1306982" cy="576263"/>
          </a:xfrm>
        </p:grpSpPr>
        <p:sp>
          <p:nvSpPr>
            <p:cNvPr id="10" name="Rectangle 6">
              <a:extLst>
                <a:ext uri="{FF2B5EF4-FFF2-40B4-BE49-F238E27FC236}">
                  <a16:creationId xmlns:a16="http://schemas.microsoft.com/office/drawing/2014/main" id="{7E62E60B-65E1-0A46-75C8-737652E94BAF}"/>
                </a:ext>
              </a:extLst>
            </p:cNvPr>
            <p:cNvSpPr/>
            <p:nvPr userDrawn="1"/>
          </p:nvSpPr>
          <p:spPr>
            <a:xfrm>
              <a:off x="10921104"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accent1"/>
            </a:solidFill>
            <a:ln w="127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latin typeface="Aptos" panose="020B0004020202020204" pitchFamily="34" charset="0"/>
              </a:endParaRPr>
            </a:p>
          </p:txBody>
        </p:sp>
        <p:sp>
          <p:nvSpPr>
            <p:cNvPr id="11" name="Rectangle 6">
              <a:extLst>
                <a:ext uri="{FF2B5EF4-FFF2-40B4-BE49-F238E27FC236}">
                  <a16:creationId xmlns:a16="http://schemas.microsoft.com/office/drawing/2014/main" id="{EDA8B278-9215-C257-11D1-E304CC2B174B}"/>
                </a:ext>
              </a:extLst>
            </p:cNvPr>
            <p:cNvSpPr/>
            <p:nvPr userDrawn="1"/>
          </p:nvSpPr>
          <p:spPr>
            <a:xfrm>
              <a:off x="10957190" y="152400"/>
              <a:ext cx="1270896" cy="576263"/>
            </a:xfrm>
            <a:custGeom>
              <a:avLst/>
              <a:gdLst>
                <a:gd name="connsiteX0" fmla="*/ 0 w 1270896"/>
                <a:gd name="connsiteY0" fmla="*/ 0 h 576263"/>
                <a:gd name="connsiteX1" fmla="*/ 1270896 w 1270896"/>
                <a:gd name="connsiteY1" fmla="*/ 0 h 576263"/>
                <a:gd name="connsiteX2" fmla="*/ 1270896 w 1270896"/>
                <a:gd name="connsiteY2" fmla="*/ 576263 h 576263"/>
                <a:gd name="connsiteX3" fmla="*/ 0 w 1270896"/>
                <a:gd name="connsiteY3" fmla="*/ 576263 h 576263"/>
                <a:gd name="connsiteX4" fmla="*/ 0 w 1270896"/>
                <a:gd name="connsiteY4" fmla="*/ 0 h 576263"/>
                <a:gd name="connsiteX0" fmla="*/ 0 w 1270896"/>
                <a:gd name="connsiteY0" fmla="*/ 0 h 576263"/>
                <a:gd name="connsiteX1" fmla="*/ 1270896 w 1270896"/>
                <a:gd name="connsiteY1" fmla="*/ 0 h 576263"/>
                <a:gd name="connsiteX2" fmla="*/ 1270896 w 1270896"/>
                <a:gd name="connsiteY2" fmla="*/ 576263 h 576263"/>
                <a:gd name="connsiteX3" fmla="*/ 130175 w 1270896"/>
                <a:gd name="connsiteY3" fmla="*/ 576263 h 576263"/>
                <a:gd name="connsiteX4" fmla="*/ 0 w 1270896"/>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896" h="576263">
                  <a:moveTo>
                    <a:pt x="0" y="0"/>
                  </a:moveTo>
                  <a:lnTo>
                    <a:pt x="1270896" y="0"/>
                  </a:lnTo>
                  <a:lnTo>
                    <a:pt x="1270896" y="576263"/>
                  </a:lnTo>
                  <a:lnTo>
                    <a:pt x="130175" y="576263"/>
                  </a:lnTo>
                  <a:lnTo>
                    <a:pt x="0" y="0"/>
                  </a:lnTo>
                  <a:close/>
                </a:path>
              </a:pathLst>
            </a:custGeom>
            <a:solidFill>
              <a:schemeClr val="bg1"/>
            </a:solidFill>
            <a:ln w="127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latin typeface="Aptos" panose="020B0004020202020204" pitchFamily="34" charset="0"/>
              </a:endParaRPr>
            </a:p>
          </p:txBody>
        </p:sp>
        <p:pic>
          <p:nvPicPr>
            <p:cNvPr id="12" name="Graphic 11">
              <a:extLst>
                <a:ext uri="{FF2B5EF4-FFF2-40B4-BE49-F238E27FC236}">
                  <a16:creationId xmlns:a16="http://schemas.microsoft.com/office/drawing/2014/main" id="{24B3B906-9C24-C1B7-FA13-44DCFB8FC07E}"/>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1202319" y="266920"/>
              <a:ext cx="534793" cy="377999"/>
            </a:xfrm>
            <a:prstGeom prst="rect">
              <a:avLst/>
            </a:prstGeom>
          </p:spPr>
        </p:pic>
      </p:grpSp>
    </p:spTree>
  </p:cSld>
  <p:clrMap bg1="lt1" tx1="dk1" bg2="dk2" tx2="lt2" accent1="accent1" accent2="accent2" accent3="accent3" accent4="accent4" accent5="accent5" accent6="accent6" hlink="hlink" folHlink="folHlink"/>
  <p:sldLayoutIdLst>
    <p:sldLayoutId id="2147483648" r:id="rId1"/>
    <p:sldLayoutId id="2147483656" r:id="rId2"/>
    <p:sldLayoutId id="2147483649"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8.svg"/><Relationship Id="rId3" Type="http://schemas.openxmlformats.org/officeDocument/2006/relationships/image" Target="../media/image65.png"/><Relationship Id="rId7" Type="http://schemas.openxmlformats.org/officeDocument/2006/relationships/image" Target="../media/image56.svg"/><Relationship Id="rId12"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8.svg"/><Relationship Id="rId5" Type="http://schemas.openxmlformats.org/officeDocument/2006/relationships/image" Target="../media/image21.png"/><Relationship Id="rId10" Type="http://schemas.openxmlformats.org/officeDocument/2006/relationships/image" Target="../media/image67.png"/><Relationship Id="rId31" Type="http://schemas.openxmlformats.org/officeDocument/2006/relationships/image" Target="../media/image770.png"/><Relationship Id="rId4" Type="http://schemas.openxmlformats.org/officeDocument/2006/relationships/image" Target="../media/image66.svg"/><Relationship Id="rId9"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8.svg"/><Relationship Id="rId3" Type="http://schemas.openxmlformats.org/officeDocument/2006/relationships/image" Target="../media/image65.png"/><Relationship Id="rId7" Type="http://schemas.openxmlformats.org/officeDocument/2006/relationships/image" Target="../media/image56.svg"/><Relationship Id="rId12"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8.svg"/><Relationship Id="rId32" Type="http://schemas.openxmlformats.org/officeDocument/2006/relationships/image" Target="../media/image79.png"/><Relationship Id="rId5" Type="http://schemas.openxmlformats.org/officeDocument/2006/relationships/image" Target="../media/image21.png"/><Relationship Id="rId10" Type="http://schemas.openxmlformats.org/officeDocument/2006/relationships/image" Target="../media/image67.png"/><Relationship Id="rId31" Type="http://schemas.openxmlformats.org/officeDocument/2006/relationships/image" Target="../media/image770.png"/><Relationship Id="rId4" Type="http://schemas.openxmlformats.org/officeDocument/2006/relationships/image" Target="../media/image66.sv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87.svg"/><Relationship Id="rId18" Type="http://schemas.openxmlformats.org/officeDocument/2006/relationships/image" Target="../media/image1000.png"/><Relationship Id="rId3" Type="http://schemas.openxmlformats.org/officeDocument/2006/relationships/image" Target="../media/image80.png"/><Relationship Id="rId21" Type="http://schemas.openxmlformats.org/officeDocument/2006/relationships/image" Target="../media/image91.svg"/><Relationship Id="rId7" Type="http://schemas.openxmlformats.org/officeDocument/2006/relationships/image" Target="../media/image84.png"/><Relationship Id="rId12" Type="http://schemas.openxmlformats.org/officeDocument/2006/relationships/image" Target="../media/image86.png"/><Relationship Id="rId2" Type="http://schemas.openxmlformats.org/officeDocument/2006/relationships/notesSlide" Target="../notesSlides/notesSlide12.xml"/><Relationship Id="rId20"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83.svg"/><Relationship Id="rId11" Type="http://schemas.openxmlformats.org/officeDocument/2006/relationships/image" Target="../media/image930.png"/><Relationship Id="rId5" Type="http://schemas.openxmlformats.org/officeDocument/2006/relationships/image" Target="../media/image82.png"/><Relationship Id="rId15" Type="http://schemas.openxmlformats.org/officeDocument/2006/relationships/image" Target="../media/image89.svg"/><Relationship Id="rId23" Type="http://schemas.openxmlformats.org/officeDocument/2006/relationships/image" Target="../media/image93.svg"/><Relationship Id="rId10" Type="http://schemas.openxmlformats.org/officeDocument/2006/relationships/image" Target="../media/image920.png"/><Relationship Id="rId19" Type="http://schemas.openxmlformats.org/officeDocument/2006/relationships/image" Target="../media/image1010.png"/><Relationship Id="rId4" Type="http://schemas.openxmlformats.org/officeDocument/2006/relationships/image" Target="../media/image81.svg"/><Relationship Id="rId14" Type="http://schemas.openxmlformats.org/officeDocument/2006/relationships/image" Target="../media/image88.png"/><Relationship Id="rId22" Type="http://schemas.openxmlformats.org/officeDocument/2006/relationships/image" Target="../media/image9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02.pn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1.png"/><Relationship Id="rId11" Type="http://schemas.openxmlformats.org/officeDocument/2006/relationships/image" Target="../media/image100.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31.png"/><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113.svg"/></Relationships>
</file>

<file path=ppt/slides/_rels/slide1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5.png"/><Relationship Id="rId4" Type="http://schemas.openxmlformats.org/officeDocument/2006/relationships/image" Target="../media/image113.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44.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2.png"/><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23.png"/><Relationship Id="rId3" Type="http://schemas.openxmlformats.org/officeDocument/2006/relationships/notesSlide" Target="../notesSlides/notesSlide6.xml"/><Relationship Id="rId21" Type="http://schemas.openxmlformats.org/officeDocument/2006/relationships/image" Target="../media/image44.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8.svg"/><Relationship Id="rId2" Type="http://schemas.openxmlformats.org/officeDocument/2006/relationships/slideLayout" Target="../slideLayouts/slideLayout3.xml"/><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themeOverride" Target="../theme/themeOverride1.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7.pn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6.svg"/><Relationship Id="rId10" Type="http://schemas.openxmlformats.org/officeDocument/2006/relationships/image" Target="../media/image35.png"/><Relationship Id="rId19" Type="http://schemas.openxmlformats.org/officeDocument/2006/relationships/image" Target="../media/image2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9.png"/><Relationship Id="rId21" Type="http://schemas.openxmlformats.org/officeDocument/2006/relationships/image" Target="../media/image66.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0.svg"/><Relationship Id="rId2" Type="http://schemas.openxmlformats.org/officeDocument/2006/relationships/notesSlide" Target="../notesSlides/notesSlide8.xml"/><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sv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svg"/><Relationship Id="rId24" Type="http://schemas.openxmlformats.org/officeDocument/2006/relationships/image" Target="../media/image69.png"/><Relationship Id="rId5" Type="http://schemas.openxmlformats.org/officeDocument/2006/relationships/image" Target="../media/image21.png"/><Relationship Id="rId15" Type="http://schemas.openxmlformats.org/officeDocument/2006/relationships/image" Target="../media/image60.svg"/><Relationship Id="rId23" Type="http://schemas.openxmlformats.org/officeDocument/2006/relationships/image" Target="../media/image68.svg"/><Relationship Id="rId28" Type="http://schemas.openxmlformats.org/officeDocument/2006/relationships/image" Target="../media/image73.png"/><Relationship Id="rId10" Type="http://schemas.openxmlformats.org/officeDocument/2006/relationships/image" Target="../media/image55.png"/><Relationship Id="rId19" Type="http://schemas.openxmlformats.org/officeDocument/2006/relationships/image" Target="../media/image64.svg"/><Relationship Id="rId31" Type="http://schemas.openxmlformats.org/officeDocument/2006/relationships/image" Target="../media/image76.svg"/><Relationship Id="rId4" Type="http://schemas.openxmlformats.org/officeDocument/2006/relationships/image" Target="../media/image50.sv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svg"/><Relationship Id="rId30"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5.png"/><Relationship Id="rId7" Type="http://schemas.openxmlformats.org/officeDocument/2006/relationships/image" Target="../media/image56.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21.png"/><Relationship Id="rId4" Type="http://schemas.openxmlformats.org/officeDocument/2006/relationships/image" Target="../media/image66.svg"/><Relationship Id="rId9"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9"/>
          <p:cNvSpPr txBox="1">
            <a:spLocks noGrp="1"/>
          </p:cNvSpPr>
          <p:nvPr>
            <p:ph type="ctrTitle"/>
          </p:nvPr>
        </p:nvSpPr>
        <p:spPr>
          <a:xfrm>
            <a:off x="317796" y="1877150"/>
            <a:ext cx="8520600" cy="99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Sheared Polygonal Texture Filtering</a:t>
            </a:r>
            <a:endParaRPr dirty="0"/>
          </a:p>
        </p:txBody>
      </p:sp>
      <p:sp>
        <p:nvSpPr>
          <p:cNvPr id="53" name="Google Shape;53;p9"/>
          <p:cNvSpPr txBox="1">
            <a:spLocks noGrp="1"/>
          </p:cNvSpPr>
          <p:nvPr>
            <p:ph type="subTitle" idx="1"/>
          </p:nvPr>
        </p:nvSpPr>
        <p:spPr>
          <a:xfrm>
            <a:off x="216450" y="28722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dirty="0"/>
              <a:t>Peter Lu, Jerry Guo, Petr </a:t>
            </a:r>
            <a:r>
              <a:rPr lang="en-US" dirty="0" err="1"/>
              <a:t>Kellnhofer</a:t>
            </a:r>
            <a:r>
              <a:rPr lang="en-US" dirty="0"/>
              <a:t>, Elmar Eisemann</a:t>
            </a:r>
            <a:br>
              <a:rPr lang="en-US" dirty="0"/>
            </a:br>
            <a:r>
              <a:rPr lang="en-US" dirty="0"/>
              <a:t>Delft University of Technology</a:t>
            </a:r>
          </a:p>
          <a:p>
            <a:pPr marL="0" lvl="0" indent="0" algn="ctr" rtl="0">
              <a:spcBef>
                <a:spcPts val="0"/>
              </a:spcBef>
              <a:spcAft>
                <a:spcPts val="0"/>
              </a:spcAft>
              <a:buNone/>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8013-9109-B355-FFF4-E255BFE50FA5}"/>
              </a:ext>
            </a:extLst>
          </p:cNvPr>
          <p:cNvSpPr>
            <a:spLocks noGrp="1"/>
          </p:cNvSpPr>
          <p:nvPr>
            <p:ph type="title"/>
          </p:nvPr>
        </p:nvSpPr>
        <p:spPr/>
        <p:txBody>
          <a:bodyPr>
            <a:normAutofit fontScale="90000"/>
          </a:bodyPr>
          <a:lstStyle/>
          <a:p>
            <a:r>
              <a:rPr lang="en-US" dirty="0"/>
              <a:t>SSAT</a:t>
            </a:r>
          </a:p>
        </p:txBody>
      </p:sp>
      <p:pic>
        <p:nvPicPr>
          <p:cNvPr id="15" name="Graphic 14">
            <a:extLst>
              <a:ext uri="{FF2B5EF4-FFF2-40B4-BE49-F238E27FC236}">
                <a16:creationId xmlns:a16="http://schemas.microsoft.com/office/drawing/2014/main" id="{DFC4032A-1A7B-2403-DD6A-FB9A691B1F3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61151" y="993596"/>
            <a:ext cx="2135011" cy="1695449"/>
          </a:xfrm>
          <a:prstGeom prst="rect">
            <a:avLst/>
          </a:prstGeom>
        </p:spPr>
      </p:pic>
      <p:sp>
        <p:nvSpPr>
          <p:cNvPr id="17" name="Rectangle 16">
            <a:extLst>
              <a:ext uri="{FF2B5EF4-FFF2-40B4-BE49-F238E27FC236}">
                <a16:creationId xmlns:a16="http://schemas.microsoft.com/office/drawing/2014/main" id="{B1B6CD99-396D-3F65-E051-3CD2720B1C85}"/>
              </a:ext>
            </a:extLst>
          </p:cNvPr>
          <p:cNvSpPr/>
          <p:nvPr/>
        </p:nvSpPr>
        <p:spPr>
          <a:xfrm>
            <a:off x="5152569" y="1564360"/>
            <a:ext cx="983343" cy="659423"/>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5508DB-7027-C2E1-DA8C-35CF3FB3E7CA}"/>
              </a:ext>
            </a:extLst>
          </p:cNvPr>
          <p:cNvGrpSpPr/>
          <p:nvPr/>
        </p:nvGrpSpPr>
        <p:grpSpPr>
          <a:xfrm>
            <a:off x="5093343" y="1527107"/>
            <a:ext cx="1079302" cy="755383"/>
            <a:chOff x="1061246" y="1399085"/>
            <a:chExt cx="1079302" cy="755383"/>
          </a:xfrm>
        </p:grpSpPr>
        <p:sp>
          <p:nvSpPr>
            <p:cNvPr id="20" name="Oval 19">
              <a:extLst>
                <a:ext uri="{FF2B5EF4-FFF2-40B4-BE49-F238E27FC236}">
                  <a16:creationId xmlns:a16="http://schemas.microsoft.com/office/drawing/2014/main" id="{66E2B4EF-78D4-0622-AC89-12EAE9BB049A}"/>
                </a:ext>
              </a:extLst>
            </p:cNvPr>
            <p:cNvSpPr/>
            <p:nvPr/>
          </p:nvSpPr>
          <p:spPr>
            <a:xfrm>
              <a:off x="2044589"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C6A863-5F53-8F44-5B84-294E3C54CBFF}"/>
                </a:ext>
              </a:extLst>
            </p:cNvPr>
            <p:cNvSpPr/>
            <p:nvPr/>
          </p:nvSpPr>
          <p:spPr>
            <a:xfrm>
              <a:off x="1061246" y="2058509"/>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16419323-D0C1-CC7E-6F0E-3F320142E036}"/>
              </a:ext>
            </a:extLst>
          </p:cNvPr>
          <p:cNvSpPr txBox="1"/>
          <p:nvPr/>
        </p:nvSpPr>
        <p:spPr>
          <a:xfrm>
            <a:off x="5041683"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 </a:t>
            </a:r>
          </a:p>
        </p:txBody>
      </p:sp>
      <p:pic>
        <p:nvPicPr>
          <p:cNvPr id="24" name="Picture 23" descr="A white arrow pointing to the right&#10;&#10;Description automatically generated">
            <a:extLst>
              <a:ext uri="{FF2B5EF4-FFF2-40B4-BE49-F238E27FC236}">
                <a16:creationId xmlns:a16="http://schemas.microsoft.com/office/drawing/2014/main" id="{26A00782-3C57-25AD-5C03-8DF9F4198A70}"/>
              </a:ext>
            </a:extLst>
          </p:cNvPr>
          <p:cNvPicPr>
            <a:picLocks noChangeAspect="1"/>
          </p:cNvPicPr>
          <p:nvPr/>
        </p:nvPicPr>
        <p:blipFill>
          <a:blip r:embed="rId5"/>
          <a:stretch>
            <a:fillRect/>
          </a:stretch>
        </p:blipFill>
        <p:spPr>
          <a:xfrm rot="10800000">
            <a:off x="6703885" y="1788257"/>
            <a:ext cx="399042" cy="248865"/>
          </a:xfrm>
          <a:prstGeom prst="rect">
            <a:avLst/>
          </a:prstGeom>
        </p:spPr>
      </p:pic>
      <p:pic>
        <p:nvPicPr>
          <p:cNvPr id="25" name="Graphic 24">
            <a:extLst>
              <a:ext uri="{FF2B5EF4-FFF2-40B4-BE49-F238E27FC236}">
                <a16:creationId xmlns:a16="http://schemas.microsoft.com/office/drawing/2014/main" id="{D0C5DF06-C6CA-E64C-D5D7-0E01A2F071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8657" y="993596"/>
            <a:ext cx="2135011" cy="1695449"/>
          </a:xfrm>
          <a:prstGeom prst="rect">
            <a:avLst/>
          </a:prstGeom>
        </p:spPr>
      </p:pic>
      <p:sp>
        <p:nvSpPr>
          <p:cNvPr id="35" name="TextBox 34">
            <a:extLst>
              <a:ext uri="{FF2B5EF4-FFF2-40B4-BE49-F238E27FC236}">
                <a16:creationId xmlns:a16="http://schemas.microsoft.com/office/drawing/2014/main" id="{9BBFBC48-E74D-3AAD-3EFB-82AB92A5F1D2}"/>
              </a:ext>
            </a:extLst>
          </p:cNvPr>
          <p:cNvSpPr txBox="1"/>
          <p:nvPr/>
        </p:nvSpPr>
        <p:spPr>
          <a:xfrm>
            <a:off x="7455276"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4</a:t>
            </a:r>
            <a:r>
              <a:rPr lang="en-US" dirty="0">
                <a:solidFill>
                  <a:schemeClr val="tx1"/>
                </a:solidFill>
                <a:latin typeface="Ink Free" panose="03080402000500000000" pitchFamily="66" charset="0"/>
              </a:rPr>
              <a:t>) </a:t>
            </a:r>
          </a:p>
        </p:txBody>
      </p:sp>
      <p:grpSp>
        <p:nvGrpSpPr>
          <p:cNvPr id="49" name="Group 48">
            <a:extLst>
              <a:ext uri="{FF2B5EF4-FFF2-40B4-BE49-F238E27FC236}">
                <a16:creationId xmlns:a16="http://schemas.microsoft.com/office/drawing/2014/main" id="{4037F309-44F6-EFF6-748D-E368EE7B70D5}"/>
              </a:ext>
            </a:extLst>
          </p:cNvPr>
          <p:cNvGrpSpPr/>
          <p:nvPr/>
        </p:nvGrpSpPr>
        <p:grpSpPr>
          <a:xfrm>
            <a:off x="7208561" y="1516380"/>
            <a:ext cx="1360057" cy="1058875"/>
            <a:chOff x="3592974" y="1399085"/>
            <a:chExt cx="1360057" cy="1058875"/>
          </a:xfrm>
        </p:grpSpPr>
        <p:sp>
          <p:nvSpPr>
            <p:cNvPr id="46" name="Rectangle 45">
              <a:extLst>
                <a:ext uri="{FF2B5EF4-FFF2-40B4-BE49-F238E27FC236}">
                  <a16:creationId xmlns:a16="http://schemas.microsoft.com/office/drawing/2014/main" id="{6A8F532F-24F0-0EDC-E284-E09631841598}"/>
                </a:ext>
              </a:extLst>
            </p:cNvPr>
            <p:cNvSpPr/>
            <p:nvPr/>
          </p:nvSpPr>
          <p:spPr>
            <a:xfrm>
              <a:off x="3592974" y="1447065"/>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053DF1AE-BE7A-9938-2349-3AA86290E5B8}"/>
                </a:ext>
              </a:extLst>
            </p:cNvPr>
            <p:cNvSpPr/>
            <p:nvPr/>
          </p:nvSpPr>
          <p:spPr>
            <a:xfrm>
              <a:off x="4857072"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Follow outline">
              <a:extLst>
                <a:ext uri="{FF2B5EF4-FFF2-40B4-BE49-F238E27FC236}">
                  <a16:creationId xmlns:a16="http://schemas.microsoft.com/office/drawing/2014/main" id="{F02BC348-BB8E-575A-9D0A-7754738EB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5714" y="1457491"/>
              <a:ext cx="325050" cy="325050"/>
            </a:xfrm>
            <a:prstGeom prst="rect">
              <a:avLst/>
            </a:prstGeom>
          </p:spPr>
        </p:pic>
      </p:grpSp>
      <p:grpSp>
        <p:nvGrpSpPr>
          <p:cNvPr id="59" name="Group 58">
            <a:extLst>
              <a:ext uri="{FF2B5EF4-FFF2-40B4-BE49-F238E27FC236}">
                <a16:creationId xmlns:a16="http://schemas.microsoft.com/office/drawing/2014/main" id="{7974BFD3-D4C6-A54C-D78D-CA2205E1ADAD}"/>
              </a:ext>
            </a:extLst>
          </p:cNvPr>
          <p:cNvGrpSpPr/>
          <p:nvPr/>
        </p:nvGrpSpPr>
        <p:grpSpPr>
          <a:xfrm>
            <a:off x="7203676" y="1548123"/>
            <a:ext cx="372625" cy="1019687"/>
            <a:chOff x="3588089" y="1430828"/>
            <a:chExt cx="372625" cy="1019687"/>
          </a:xfrm>
        </p:grpSpPr>
        <p:sp>
          <p:nvSpPr>
            <p:cNvPr id="27" name="Rectangle 26">
              <a:extLst>
                <a:ext uri="{FF2B5EF4-FFF2-40B4-BE49-F238E27FC236}">
                  <a16:creationId xmlns:a16="http://schemas.microsoft.com/office/drawing/2014/main" id="{A47692BC-AA3A-285E-5C56-003E090026B8}"/>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7B32AD4-2BB2-70EA-6B99-0E72707F23AF}"/>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descr="Badge Unfollow outline">
              <a:extLst>
                <a:ext uri="{FF2B5EF4-FFF2-40B4-BE49-F238E27FC236}">
                  <a16:creationId xmlns:a16="http://schemas.microsoft.com/office/drawing/2014/main" id="{3722623E-38B9-C05B-C45F-71AD20F2A3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grpSp>
        <p:nvGrpSpPr>
          <p:cNvPr id="61" name="Group 60">
            <a:extLst>
              <a:ext uri="{FF2B5EF4-FFF2-40B4-BE49-F238E27FC236}">
                <a16:creationId xmlns:a16="http://schemas.microsoft.com/office/drawing/2014/main" id="{021878A6-B923-CDE1-8C65-646FD4AD145D}"/>
              </a:ext>
            </a:extLst>
          </p:cNvPr>
          <p:cNvGrpSpPr/>
          <p:nvPr/>
        </p:nvGrpSpPr>
        <p:grpSpPr>
          <a:xfrm>
            <a:off x="7218984" y="2183103"/>
            <a:ext cx="1345160" cy="384708"/>
            <a:chOff x="3603397" y="2065808"/>
            <a:chExt cx="1345160" cy="384708"/>
          </a:xfrm>
        </p:grpSpPr>
        <p:sp>
          <p:nvSpPr>
            <p:cNvPr id="53" name="Rectangle 52">
              <a:extLst>
                <a:ext uri="{FF2B5EF4-FFF2-40B4-BE49-F238E27FC236}">
                  <a16:creationId xmlns:a16="http://schemas.microsoft.com/office/drawing/2014/main" id="{5B976B37-32E1-37F8-CF9B-B9C90F8E4390}"/>
                </a:ext>
              </a:extLst>
            </p:cNvPr>
            <p:cNvSpPr/>
            <p:nvPr/>
          </p:nvSpPr>
          <p:spPr>
            <a:xfrm>
              <a:off x="3603397" y="2110098"/>
              <a:ext cx="1307603" cy="340418"/>
            </a:xfrm>
            <a:prstGeom prst="rect">
              <a:avLst/>
            </a:prstGeom>
            <a:solidFill>
              <a:srgbClr val="FF0000">
                <a:alpha val="69804"/>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57523C6-16AA-9410-8737-E478882AB39C}"/>
                </a:ext>
              </a:extLst>
            </p:cNvPr>
            <p:cNvSpPr/>
            <p:nvPr/>
          </p:nvSpPr>
          <p:spPr>
            <a:xfrm>
              <a:off x="4852598" y="206580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Graphic 59" descr="Badge Unfollow outline">
              <a:extLst>
                <a:ext uri="{FF2B5EF4-FFF2-40B4-BE49-F238E27FC236}">
                  <a16:creationId xmlns:a16="http://schemas.microsoft.com/office/drawing/2014/main" id="{4A460EF8-2BF4-80E8-FA3C-17351DD926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0" y="2115532"/>
              <a:ext cx="325050" cy="325050"/>
            </a:xfrm>
            <a:prstGeom prst="rect">
              <a:avLst/>
            </a:prstGeom>
          </p:spPr>
        </p:pic>
      </p:grpSp>
      <p:grpSp>
        <p:nvGrpSpPr>
          <p:cNvPr id="63" name="Group 62">
            <a:extLst>
              <a:ext uri="{FF2B5EF4-FFF2-40B4-BE49-F238E27FC236}">
                <a16:creationId xmlns:a16="http://schemas.microsoft.com/office/drawing/2014/main" id="{C84897CE-5C3C-344E-BE9C-6D735EEE2935}"/>
              </a:ext>
            </a:extLst>
          </p:cNvPr>
          <p:cNvGrpSpPr/>
          <p:nvPr/>
        </p:nvGrpSpPr>
        <p:grpSpPr>
          <a:xfrm>
            <a:off x="7205438" y="2186531"/>
            <a:ext cx="355848" cy="388039"/>
            <a:chOff x="3589851" y="2095612"/>
            <a:chExt cx="355848" cy="388039"/>
          </a:xfrm>
        </p:grpSpPr>
        <p:sp>
          <p:nvSpPr>
            <p:cNvPr id="51" name="Rectangle 50">
              <a:extLst>
                <a:ext uri="{FF2B5EF4-FFF2-40B4-BE49-F238E27FC236}">
                  <a16:creationId xmlns:a16="http://schemas.microsoft.com/office/drawing/2014/main" id="{7B1E7224-C7F3-8373-1781-D48476D65569}"/>
                </a:ext>
              </a:extLst>
            </p:cNvPr>
            <p:cNvSpPr/>
            <p:nvPr/>
          </p:nvSpPr>
          <p:spPr>
            <a:xfrm>
              <a:off x="3589851" y="2143593"/>
              <a:ext cx="325051" cy="319778"/>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Badge Follow outline">
              <a:extLst>
                <a:ext uri="{FF2B5EF4-FFF2-40B4-BE49-F238E27FC236}">
                  <a16:creationId xmlns:a16="http://schemas.microsoft.com/office/drawing/2014/main" id="{1215A0A5-6DB0-CAB0-8D8F-B368E7325E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2974" y="2158601"/>
              <a:ext cx="325050" cy="325050"/>
            </a:xfrm>
            <a:prstGeom prst="rect">
              <a:avLst/>
            </a:prstGeom>
          </p:spPr>
        </p:pic>
        <p:sp>
          <p:nvSpPr>
            <p:cNvPr id="33" name="Oval 32">
              <a:extLst>
                <a:ext uri="{FF2B5EF4-FFF2-40B4-BE49-F238E27FC236}">
                  <a16:creationId xmlns:a16="http://schemas.microsoft.com/office/drawing/2014/main" id="{85EF57B8-F4F2-4387-0CE9-E84CD23A1453}"/>
                </a:ext>
              </a:extLst>
            </p:cNvPr>
            <p:cNvSpPr/>
            <p:nvPr/>
          </p:nvSpPr>
          <p:spPr>
            <a:xfrm>
              <a:off x="3849740" y="209561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Graphic 63">
            <a:extLst>
              <a:ext uri="{FF2B5EF4-FFF2-40B4-BE49-F238E27FC236}">
                <a16:creationId xmlns:a16="http://schemas.microsoft.com/office/drawing/2014/main" id="{221CC038-8B3C-C866-2322-F08B5B210B2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012" y="1009614"/>
            <a:ext cx="2135011" cy="1695449"/>
          </a:xfrm>
          <a:prstGeom prst="rect">
            <a:avLst/>
          </a:prstGeom>
        </p:spPr>
      </p:pic>
      <p:pic>
        <p:nvPicPr>
          <p:cNvPr id="65" name="Graphic 64">
            <a:extLst>
              <a:ext uri="{FF2B5EF4-FFF2-40B4-BE49-F238E27FC236}">
                <a16:creationId xmlns:a16="http://schemas.microsoft.com/office/drawing/2014/main" id="{DF7839EF-99CA-0407-3D99-8335C6E5E18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94763" y="1501415"/>
            <a:ext cx="1205421" cy="1130146"/>
          </a:xfrm>
          <a:prstGeom prst="rect">
            <a:avLst/>
          </a:prstGeom>
        </p:spPr>
      </p:pic>
      <p:grpSp>
        <p:nvGrpSpPr>
          <p:cNvPr id="66" name="Group 65">
            <a:extLst>
              <a:ext uri="{FF2B5EF4-FFF2-40B4-BE49-F238E27FC236}">
                <a16:creationId xmlns:a16="http://schemas.microsoft.com/office/drawing/2014/main" id="{222988D0-33AA-AC0B-9669-B016BEA3DA26}"/>
              </a:ext>
            </a:extLst>
          </p:cNvPr>
          <p:cNvGrpSpPr/>
          <p:nvPr/>
        </p:nvGrpSpPr>
        <p:grpSpPr>
          <a:xfrm>
            <a:off x="414954" y="1541274"/>
            <a:ext cx="1107364" cy="434943"/>
            <a:chOff x="5176052" y="1371040"/>
            <a:chExt cx="1107364" cy="434943"/>
          </a:xfrm>
        </p:grpSpPr>
        <p:sp>
          <p:nvSpPr>
            <p:cNvPr id="67" name="Oval 66">
              <a:extLst>
                <a:ext uri="{FF2B5EF4-FFF2-40B4-BE49-F238E27FC236}">
                  <a16:creationId xmlns:a16="http://schemas.microsoft.com/office/drawing/2014/main" id="{AD875399-FEB5-56B4-D045-9B4967D92CD9}"/>
                </a:ext>
              </a:extLst>
            </p:cNvPr>
            <p:cNvSpPr/>
            <p:nvPr/>
          </p:nvSpPr>
          <p:spPr>
            <a:xfrm>
              <a:off x="5176052" y="1710024"/>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12DF5CA4-4E04-CC16-9F27-E0A69954E009}"/>
                </a:ext>
              </a:extLst>
            </p:cNvPr>
            <p:cNvSpPr/>
            <p:nvPr/>
          </p:nvSpPr>
          <p:spPr>
            <a:xfrm>
              <a:off x="6187457" y="1371040"/>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055A07F9-CC3B-06B3-1DC7-21FB5F169393}"/>
                </a:ext>
              </a:extLst>
            </p:cNvPr>
            <p:cNvCxnSpPr>
              <a:cxnSpLocks/>
              <a:stCxn id="67" idx="7"/>
              <a:endCxn id="68" idx="2"/>
            </p:cNvCxnSpPr>
            <p:nvPr/>
          </p:nvCxnSpPr>
          <p:spPr>
            <a:xfrm flipV="1">
              <a:off x="5257958" y="1419020"/>
              <a:ext cx="929499" cy="305057"/>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8B187416-CD91-55FD-F2F2-712633C3FD49}"/>
              </a:ext>
            </a:extLst>
          </p:cNvPr>
          <p:cNvSpPr txBox="1"/>
          <p:nvPr/>
        </p:nvSpPr>
        <p:spPr>
          <a:xfrm>
            <a:off x="5656437" y="2841651"/>
            <a:ext cx="2493938" cy="307777"/>
          </a:xfrm>
          <a:prstGeom prst="rect">
            <a:avLst/>
          </a:prstGeom>
          <a:noFill/>
        </p:spPr>
        <p:txBody>
          <a:bodyPr wrap="square" rtlCol="0">
            <a:spAutoFit/>
          </a:bodyPr>
          <a:lstStyle/>
          <a:p>
            <a:r>
              <a:rPr lang="en-US" dirty="0"/>
              <a:t>Summed Area Table (SAT)</a:t>
            </a:r>
          </a:p>
        </p:txBody>
      </p:sp>
      <p:pic>
        <p:nvPicPr>
          <p:cNvPr id="72" name="Graphic 71">
            <a:extLst>
              <a:ext uri="{FF2B5EF4-FFF2-40B4-BE49-F238E27FC236}">
                <a16:creationId xmlns:a16="http://schemas.microsoft.com/office/drawing/2014/main" id="{0494E93A-0168-5217-AB44-4A964548AA1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flipV="1">
            <a:off x="2782988" y="2086054"/>
            <a:ext cx="1273094" cy="1137251"/>
          </a:xfrm>
          <a:prstGeom prst="rect">
            <a:avLst/>
          </a:prstGeom>
        </p:spPr>
      </p:pic>
      <p:pic>
        <p:nvPicPr>
          <p:cNvPr id="73" name="Graphic 72">
            <a:extLst>
              <a:ext uri="{FF2B5EF4-FFF2-40B4-BE49-F238E27FC236}">
                <a16:creationId xmlns:a16="http://schemas.microsoft.com/office/drawing/2014/main" id="{38B7CCA8-A4DF-84F4-0AC5-3628FBAEE83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57777" y="1109442"/>
            <a:ext cx="2083044" cy="2243279"/>
          </a:xfrm>
          <a:prstGeom prst="rect">
            <a:avLst/>
          </a:prstGeom>
        </p:spPr>
      </p:pic>
      <p:sp>
        <p:nvSpPr>
          <p:cNvPr id="74" name="Isosceles Triangle 73">
            <a:extLst>
              <a:ext uri="{FF2B5EF4-FFF2-40B4-BE49-F238E27FC236}">
                <a16:creationId xmlns:a16="http://schemas.microsoft.com/office/drawing/2014/main" id="{A8E78B32-91CE-7E61-B0D9-4C639B66BCF0}"/>
              </a:ext>
            </a:extLst>
          </p:cNvPr>
          <p:cNvSpPr/>
          <p:nvPr/>
        </p:nvSpPr>
        <p:spPr>
          <a:xfrm>
            <a:off x="2544015" y="2605435"/>
            <a:ext cx="1712611" cy="642994"/>
          </a:xfrm>
          <a:prstGeom prst="triangle">
            <a:avLst>
              <a:gd name="adj" fmla="val 0"/>
            </a:avLst>
          </a:prstGeom>
          <a:solidFill>
            <a:srgbClr val="212121">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1A4A037A-B2CE-103D-6E82-7C3FB8489F2D}"/>
              </a:ext>
            </a:extLst>
          </p:cNvPr>
          <p:cNvSpPr/>
          <p:nvPr/>
        </p:nvSpPr>
        <p:spPr>
          <a:xfrm rot="10800000">
            <a:off x="2544013" y="1244524"/>
            <a:ext cx="1712611" cy="642994"/>
          </a:xfrm>
          <a:prstGeom prst="triangle">
            <a:avLst>
              <a:gd name="adj" fmla="val 445"/>
            </a:avLst>
          </a:prstGeom>
          <a:solidFill>
            <a:srgbClr val="212121">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211DE61-A8AE-A3C0-34B6-F0E8F041B0C6}"/>
              </a:ext>
            </a:extLst>
          </p:cNvPr>
          <p:cNvSpPr/>
          <p:nvPr/>
        </p:nvSpPr>
        <p:spPr>
          <a:xfrm>
            <a:off x="2886054" y="2106204"/>
            <a:ext cx="1028700" cy="1142226"/>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A6F5C2B-48E1-398B-4331-B9470222AE13}"/>
              </a:ext>
            </a:extLst>
          </p:cNvPr>
          <p:cNvGrpSpPr/>
          <p:nvPr/>
        </p:nvGrpSpPr>
        <p:grpSpPr>
          <a:xfrm>
            <a:off x="2010591" y="1628868"/>
            <a:ext cx="399042" cy="477336"/>
            <a:chOff x="6689288" y="1481554"/>
            <a:chExt cx="399042" cy="477336"/>
          </a:xfrm>
        </p:grpSpPr>
        <p:pic>
          <p:nvPicPr>
            <p:cNvPr id="78" name="Picture 77" descr="A white arrow pointing to the right&#10;&#10;Description automatically generated">
              <a:extLst>
                <a:ext uri="{FF2B5EF4-FFF2-40B4-BE49-F238E27FC236}">
                  <a16:creationId xmlns:a16="http://schemas.microsoft.com/office/drawing/2014/main" id="{FD2C13AD-2999-3086-6049-D317797B1537}"/>
                </a:ext>
              </a:extLst>
            </p:cNvPr>
            <p:cNvPicPr>
              <a:picLocks noChangeAspect="1"/>
            </p:cNvPicPr>
            <p:nvPr/>
          </p:nvPicPr>
          <p:blipFill>
            <a:blip r:embed="rId5"/>
            <a:stretch>
              <a:fillRect/>
            </a:stretch>
          </p:blipFill>
          <p:spPr>
            <a:xfrm rot="10800000">
              <a:off x="6689288" y="1710025"/>
              <a:ext cx="399042" cy="248865"/>
            </a:xfrm>
            <a:prstGeom prst="rect">
              <a:avLst/>
            </a:prstGeom>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7E8E49B9-08EC-3884-1766-F3C954C5C584}"/>
                    </a:ext>
                  </a:extLst>
                </p:cNvPr>
                <p:cNvSpPr txBox="1"/>
                <p:nvPr/>
              </p:nvSpPr>
              <p:spPr>
                <a:xfrm>
                  <a:off x="6751685" y="1481554"/>
                  <a:ext cx="22057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m:rPr>
                                <m:sty m:val="p"/>
                              </m:rPr>
                              <a:rPr lang="en-US" altLang="zh-CN" i="1">
                                <a:latin typeface="Cambria Math" panose="02040503050406030204" pitchFamily="18" charset="0"/>
                              </a:rPr>
                              <m:t>λ</m:t>
                            </m:r>
                          </m:sub>
                        </m:sSub>
                      </m:oMath>
                    </m:oMathPara>
                  </a14:m>
                  <a:endParaRPr lang="en-US" dirty="0"/>
                </a:p>
              </p:txBody>
            </p:sp>
          </mc:Choice>
          <mc:Fallback xmlns="">
            <p:sp>
              <p:nvSpPr>
                <p:cNvPr id="55" name="TextBox 54">
                  <a:extLst>
                    <a:ext uri="{FF2B5EF4-FFF2-40B4-BE49-F238E27FC236}">
                      <a16:creationId xmlns:a16="http://schemas.microsoft.com/office/drawing/2014/main" id="{6EB34B09-D34B-1692-FF8F-F8485058A80A}"/>
                    </a:ext>
                  </a:extLst>
                </p:cNvPr>
                <p:cNvSpPr txBox="1">
                  <a:spLocks noRot="1" noChangeAspect="1" noMove="1" noResize="1" noEditPoints="1" noAdjustHandles="1" noChangeArrowheads="1" noChangeShapeType="1" noTextEdit="1"/>
                </p:cNvSpPr>
                <p:nvPr/>
              </p:nvSpPr>
              <p:spPr>
                <a:xfrm>
                  <a:off x="6751685" y="1481554"/>
                  <a:ext cx="220573" cy="215444"/>
                </a:xfrm>
                <a:prstGeom prst="rect">
                  <a:avLst/>
                </a:prstGeom>
                <a:blipFill>
                  <a:blip r:embed="rId31"/>
                  <a:stretch>
                    <a:fillRect l="-16667" r="-5556" b="-20000"/>
                  </a:stretch>
                </a:blipFill>
              </p:spPr>
              <p:txBody>
                <a:bodyPr/>
                <a:lstStyle/>
                <a:p>
                  <a:r>
                    <a:rPr lang="en-US">
                      <a:noFill/>
                    </a:rPr>
                    <a:t> </a:t>
                  </a:r>
                </a:p>
              </p:txBody>
            </p:sp>
          </mc:Fallback>
        </mc:AlternateContent>
      </p:grpSp>
      <p:grpSp>
        <p:nvGrpSpPr>
          <p:cNvPr id="80" name="Group 79">
            <a:extLst>
              <a:ext uri="{FF2B5EF4-FFF2-40B4-BE49-F238E27FC236}">
                <a16:creationId xmlns:a16="http://schemas.microsoft.com/office/drawing/2014/main" id="{66AD9430-11CC-8929-FAB8-86879AAE954E}"/>
              </a:ext>
            </a:extLst>
          </p:cNvPr>
          <p:cNvGrpSpPr/>
          <p:nvPr/>
        </p:nvGrpSpPr>
        <p:grpSpPr>
          <a:xfrm>
            <a:off x="2845521" y="2079634"/>
            <a:ext cx="1099918" cy="102378"/>
            <a:chOff x="7548621" y="1857222"/>
            <a:chExt cx="1099918" cy="102378"/>
          </a:xfrm>
        </p:grpSpPr>
        <p:sp>
          <p:nvSpPr>
            <p:cNvPr id="81" name="Oval 80">
              <a:extLst>
                <a:ext uri="{FF2B5EF4-FFF2-40B4-BE49-F238E27FC236}">
                  <a16:creationId xmlns:a16="http://schemas.microsoft.com/office/drawing/2014/main" id="{631247B0-2DBC-378E-47EC-AD20F6661B7D}"/>
                </a:ext>
              </a:extLst>
            </p:cNvPr>
            <p:cNvSpPr/>
            <p:nvPr/>
          </p:nvSpPr>
          <p:spPr>
            <a:xfrm>
              <a:off x="7548621" y="1863641"/>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813E6001-A682-7B52-D927-2BBE9A7F80C5}"/>
                </a:ext>
              </a:extLst>
            </p:cNvPr>
            <p:cNvSpPr/>
            <p:nvPr/>
          </p:nvSpPr>
          <p:spPr>
            <a:xfrm>
              <a:off x="8552580" y="185722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07A27467-16FB-52FA-4E5B-3C5023A1AE4B}"/>
                </a:ext>
              </a:extLst>
            </p:cNvPr>
            <p:cNvCxnSpPr>
              <a:cxnSpLocks/>
              <a:stCxn id="81" idx="7"/>
              <a:endCxn id="82" idx="2"/>
            </p:cNvCxnSpPr>
            <p:nvPr/>
          </p:nvCxnSpPr>
          <p:spPr>
            <a:xfrm>
              <a:off x="7630527" y="1877694"/>
              <a:ext cx="922053" cy="27508"/>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4" name="TextBox 83">
            <a:extLst>
              <a:ext uri="{FF2B5EF4-FFF2-40B4-BE49-F238E27FC236}">
                <a16:creationId xmlns:a16="http://schemas.microsoft.com/office/drawing/2014/main" id="{BD0BCE16-B39A-1C10-EB0E-C4E99FA30EF6}"/>
              </a:ext>
            </a:extLst>
          </p:cNvPr>
          <p:cNvSpPr txBox="1"/>
          <p:nvPr/>
        </p:nvSpPr>
        <p:spPr>
          <a:xfrm>
            <a:off x="1331962" y="3262481"/>
            <a:ext cx="1357256" cy="307777"/>
          </a:xfrm>
          <a:prstGeom prst="rect">
            <a:avLst/>
          </a:prstGeom>
          <a:noFill/>
        </p:spPr>
        <p:txBody>
          <a:bodyPr wrap="square" rtlCol="0">
            <a:spAutoFit/>
          </a:bodyPr>
          <a:lstStyle/>
          <a:p>
            <a:r>
              <a:rPr lang="en-US" dirty="0"/>
              <a:t>Sheared SAT</a:t>
            </a:r>
          </a:p>
        </p:txBody>
      </p:sp>
      <p:sp>
        <p:nvSpPr>
          <p:cNvPr id="86" name="TextBox 85">
            <a:extLst>
              <a:ext uri="{FF2B5EF4-FFF2-40B4-BE49-F238E27FC236}">
                <a16:creationId xmlns:a16="http://schemas.microsoft.com/office/drawing/2014/main" id="{C6A6874D-18C2-7C41-CD5D-AC4EE06F918B}"/>
              </a:ext>
            </a:extLst>
          </p:cNvPr>
          <p:cNvSpPr txBox="1"/>
          <p:nvPr/>
        </p:nvSpPr>
        <p:spPr>
          <a:xfrm>
            <a:off x="343671"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a:t>
            </a:r>
            <a:r>
              <a:rPr lang="en-US" dirty="0">
                <a:solidFill>
                  <a:srgbClr val="FF0000"/>
                </a:solidFill>
                <a:latin typeface="Ink Free" panose="03080402000500000000" pitchFamily="66" charset="0"/>
              </a:rPr>
              <a:t> </a:t>
            </a:r>
          </a:p>
        </p:txBody>
      </p:sp>
      <p:sp>
        <p:nvSpPr>
          <p:cNvPr id="87" name="TextBox 86">
            <a:extLst>
              <a:ext uri="{FF2B5EF4-FFF2-40B4-BE49-F238E27FC236}">
                <a16:creationId xmlns:a16="http://schemas.microsoft.com/office/drawing/2014/main" id="{EE6AE69C-4A46-B2D7-BE08-AB1792785988}"/>
              </a:ext>
            </a:extLst>
          </p:cNvPr>
          <p:cNvSpPr txBox="1"/>
          <p:nvPr/>
        </p:nvSpPr>
        <p:spPr>
          <a:xfrm>
            <a:off x="2730928" y="911622"/>
            <a:ext cx="1456498"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k</a:t>
            </a:r>
            <a:r>
              <a:rPr lang="en-US" dirty="0">
                <a:solidFill>
                  <a:schemeClr val="tx1"/>
                </a:solidFill>
                <a:latin typeface="Ink Free" panose="03080402000500000000" pitchFamily="66" charset="0"/>
              </a:rPr>
              <a:t>*</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2</a:t>
            </a:r>
            <a:r>
              <a:rPr lang="en-US" dirty="0">
                <a:solidFill>
                  <a:schemeClr val="tx1"/>
                </a:solidFill>
                <a:latin typeface="Ink Free" panose="03080402000500000000" pitchFamily="66" charset="0"/>
              </a:rPr>
              <a:t>) </a:t>
            </a:r>
          </a:p>
        </p:txBody>
      </p:sp>
      <p:grpSp>
        <p:nvGrpSpPr>
          <p:cNvPr id="96" name="Group 95">
            <a:extLst>
              <a:ext uri="{FF2B5EF4-FFF2-40B4-BE49-F238E27FC236}">
                <a16:creationId xmlns:a16="http://schemas.microsoft.com/office/drawing/2014/main" id="{8798E323-65F8-63A4-4963-8EE117577F18}"/>
              </a:ext>
            </a:extLst>
          </p:cNvPr>
          <p:cNvGrpSpPr/>
          <p:nvPr/>
        </p:nvGrpSpPr>
        <p:grpSpPr>
          <a:xfrm>
            <a:off x="2548696" y="2073684"/>
            <a:ext cx="1400838" cy="1170884"/>
            <a:chOff x="3595844" y="1541432"/>
            <a:chExt cx="1353894" cy="1041717"/>
          </a:xfrm>
        </p:grpSpPr>
        <p:sp>
          <p:nvSpPr>
            <p:cNvPr id="97" name="Rectangle 96">
              <a:extLst>
                <a:ext uri="{FF2B5EF4-FFF2-40B4-BE49-F238E27FC236}">
                  <a16:creationId xmlns:a16="http://schemas.microsoft.com/office/drawing/2014/main" id="{B2241EBA-C7AD-E121-F6D1-00E46E240A0A}"/>
                </a:ext>
              </a:extLst>
            </p:cNvPr>
            <p:cNvSpPr/>
            <p:nvPr/>
          </p:nvSpPr>
          <p:spPr>
            <a:xfrm>
              <a:off x="3595844" y="1572254"/>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8A8E6033-00CE-EEFA-F727-AB2CE6CE4875}"/>
                </a:ext>
              </a:extLst>
            </p:cNvPr>
            <p:cNvSpPr/>
            <p:nvPr/>
          </p:nvSpPr>
          <p:spPr>
            <a:xfrm>
              <a:off x="4853779" y="154143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Graphic 98" descr="Badge Follow outline">
              <a:extLst>
                <a:ext uri="{FF2B5EF4-FFF2-40B4-BE49-F238E27FC236}">
                  <a16:creationId xmlns:a16="http://schemas.microsoft.com/office/drawing/2014/main" id="{6F77135C-BEB4-2564-94AC-4927EC2A74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87534" y="1603651"/>
              <a:ext cx="325050" cy="325050"/>
            </a:xfrm>
            <a:prstGeom prst="rect">
              <a:avLst/>
            </a:prstGeom>
          </p:spPr>
        </p:pic>
      </p:grpSp>
      <p:grpSp>
        <p:nvGrpSpPr>
          <p:cNvPr id="100" name="Group 99">
            <a:extLst>
              <a:ext uri="{FF2B5EF4-FFF2-40B4-BE49-F238E27FC236}">
                <a16:creationId xmlns:a16="http://schemas.microsoft.com/office/drawing/2014/main" id="{94A00A15-A3E9-C4C6-2E9D-345A891427B8}"/>
              </a:ext>
            </a:extLst>
          </p:cNvPr>
          <p:cNvGrpSpPr/>
          <p:nvPr/>
        </p:nvGrpSpPr>
        <p:grpSpPr>
          <a:xfrm>
            <a:off x="2548696" y="2106204"/>
            <a:ext cx="372625" cy="1142226"/>
            <a:chOff x="3588089" y="1430828"/>
            <a:chExt cx="372625" cy="1019687"/>
          </a:xfrm>
        </p:grpSpPr>
        <p:sp>
          <p:nvSpPr>
            <p:cNvPr id="101" name="Rectangle 100">
              <a:extLst>
                <a:ext uri="{FF2B5EF4-FFF2-40B4-BE49-F238E27FC236}">
                  <a16:creationId xmlns:a16="http://schemas.microsoft.com/office/drawing/2014/main" id="{188597F2-68CB-4A0C-AD2B-767346CF05A6}"/>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DA6DEF7-E9A8-8667-DCBE-036ABDA44970}"/>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Graphic 102" descr="Badge Unfollow outline">
              <a:extLst>
                <a:ext uri="{FF2B5EF4-FFF2-40B4-BE49-F238E27FC236}">
                  <a16:creationId xmlns:a16="http://schemas.microsoft.com/office/drawing/2014/main" id="{CED8EDD3-3BAB-7A45-FF0E-4E9192E7B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spTree>
    <p:extLst>
      <p:ext uri="{BB962C8B-B14F-4D97-AF65-F5344CB8AC3E}">
        <p14:creationId xmlns:p14="http://schemas.microsoft.com/office/powerpoint/2010/main" val="5388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500"/>
                                        <p:tgtEl>
                                          <p:spTgt spid="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10" presetClass="entr" presetSubtype="0"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96"/>
                                        </p:tgtEl>
                                        <p:attrNameLst>
                                          <p:attrName>style.visibility</p:attrName>
                                        </p:attrNameLst>
                                      </p:cBhvr>
                                      <p:to>
                                        <p:strVal val="visible"/>
                                      </p:to>
                                    </p:set>
                                    <p:animEffect transition="in" filter="fade">
                                      <p:cBhvr>
                                        <p:cTn id="53" dur="500"/>
                                        <p:tgtEl>
                                          <p:spTgt spid="96"/>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84" grpId="0"/>
      <p:bldP spid="86"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8013-9109-B355-FFF4-E255BFE50FA5}"/>
              </a:ext>
            </a:extLst>
          </p:cNvPr>
          <p:cNvSpPr>
            <a:spLocks noGrp="1"/>
          </p:cNvSpPr>
          <p:nvPr>
            <p:ph type="title"/>
          </p:nvPr>
        </p:nvSpPr>
        <p:spPr/>
        <p:txBody>
          <a:bodyPr>
            <a:normAutofit fontScale="90000"/>
          </a:bodyPr>
          <a:lstStyle/>
          <a:p>
            <a:r>
              <a:rPr lang="en-US" dirty="0"/>
              <a:t>SSAT</a:t>
            </a:r>
          </a:p>
        </p:txBody>
      </p:sp>
      <p:pic>
        <p:nvPicPr>
          <p:cNvPr id="15" name="Graphic 14">
            <a:extLst>
              <a:ext uri="{FF2B5EF4-FFF2-40B4-BE49-F238E27FC236}">
                <a16:creationId xmlns:a16="http://schemas.microsoft.com/office/drawing/2014/main" id="{DFC4032A-1A7B-2403-DD6A-FB9A691B1F3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61151" y="993596"/>
            <a:ext cx="2135011" cy="1695449"/>
          </a:xfrm>
          <a:prstGeom prst="rect">
            <a:avLst/>
          </a:prstGeom>
        </p:spPr>
      </p:pic>
      <p:sp>
        <p:nvSpPr>
          <p:cNvPr id="17" name="Rectangle 16">
            <a:extLst>
              <a:ext uri="{FF2B5EF4-FFF2-40B4-BE49-F238E27FC236}">
                <a16:creationId xmlns:a16="http://schemas.microsoft.com/office/drawing/2014/main" id="{B1B6CD99-396D-3F65-E051-3CD2720B1C85}"/>
              </a:ext>
            </a:extLst>
          </p:cNvPr>
          <p:cNvSpPr/>
          <p:nvPr/>
        </p:nvSpPr>
        <p:spPr>
          <a:xfrm>
            <a:off x="5152569" y="1564360"/>
            <a:ext cx="983343" cy="659423"/>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5508DB-7027-C2E1-DA8C-35CF3FB3E7CA}"/>
              </a:ext>
            </a:extLst>
          </p:cNvPr>
          <p:cNvGrpSpPr/>
          <p:nvPr/>
        </p:nvGrpSpPr>
        <p:grpSpPr>
          <a:xfrm>
            <a:off x="5093343" y="1527107"/>
            <a:ext cx="1079302" cy="755383"/>
            <a:chOff x="1061246" y="1399085"/>
            <a:chExt cx="1079302" cy="755383"/>
          </a:xfrm>
        </p:grpSpPr>
        <p:sp>
          <p:nvSpPr>
            <p:cNvPr id="20" name="Oval 19">
              <a:extLst>
                <a:ext uri="{FF2B5EF4-FFF2-40B4-BE49-F238E27FC236}">
                  <a16:creationId xmlns:a16="http://schemas.microsoft.com/office/drawing/2014/main" id="{66E2B4EF-78D4-0622-AC89-12EAE9BB049A}"/>
                </a:ext>
              </a:extLst>
            </p:cNvPr>
            <p:cNvSpPr/>
            <p:nvPr/>
          </p:nvSpPr>
          <p:spPr>
            <a:xfrm>
              <a:off x="2044589"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C6A863-5F53-8F44-5B84-294E3C54CBFF}"/>
                </a:ext>
              </a:extLst>
            </p:cNvPr>
            <p:cNvSpPr/>
            <p:nvPr/>
          </p:nvSpPr>
          <p:spPr>
            <a:xfrm>
              <a:off x="1061246" y="2058509"/>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16419323-D0C1-CC7E-6F0E-3F320142E036}"/>
              </a:ext>
            </a:extLst>
          </p:cNvPr>
          <p:cNvSpPr txBox="1"/>
          <p:nvPr/>
        </p:nvSpPr>
        <p:spPr>
          <a:xfrm>
            <a:off x="5041683"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 </a:t>
            </a:r>
          </a:p>
        </p:txBody>
      </p:sp>
      <p:pic>
        <p:nvPicPr>
          <p:cNvPr id="24" name="Picture 23" descr="A white arrow pointing to the right&#10;&#10;Description automatically generated">
            <a:extLst>
              <a:ext uri="{FF2B5EF4-FFF2-40B4-BE49-F238E27FC236}">
                <a16:creationId xmlns:a16="http://schemas.microsoft.com/office/drawing/2014/main" id="{26A00782-3C57-25AD-5C03-8DF9F4198A70}"/>
              </a:ext>
            </a:extLst>
          </p:cNvPr>
          <p:cNvPicPr>
            <a:picLocks noChangeAspect="1"/>
          </p:cNvPicPr>
          <p:nvPr/>
        </p:nvPicPr>
        <p:blipFill>
          <a:blip r:embed="rId5"/>
          <a:stretch>
            <a:fillRect/>
          </a:stretch>
        </p:blipFill>
        <p:spPr>
          <a:xfrm rot="10800000">
            <a:off x="6703885" y="1788257"/>
            <a:ext cx="399042" cy="248865"/>
          </a:xfrm>
          <a:prstGeom prst="rect">
            <a:avLst/>
          </a:prstGeom>
        </p:spPr>
      </p:pic>
      <p:pic>
        <p:nvPicPr>
          <p:cNvPr id="25" name="Graphic 24">
            <a:extLst>
              <a:ext uri="{FF2B5EF4-FFF2-40B4-BE49-F238E27FC236}">
                <a16:creationId xmlns:a16="http://schemas.microsoft.com/office/drawing/2014/main" id="{D0C5DF06-C6CA-E64C-D5D7-0E01A2F071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8657" y="993596"/>
            <a:ext cx="2135011" cy="1695449"/>
          </a:xfrm>
          <a:prstGeom prst="rect">
            <a:avLst/>
          </a:prstGeom>
        </p:spPr>
      </p:pic>
      <p:sp>
        <p:nvSpPr>
          <p:cNvPr id="35" name="TextBox 34">
            <a:extLst>
              <a:ext uri="{FF2B5EF4-FFF2-40B4-BE49-F238E27FC236}">
                <a16:creationId xmlns:a16="http://schemas.microsoft.com/office/drawing/2014/main" id="{9BBFBC48-E74D-3AAD-3EFB-82AB92A5F1D2}"/>
              </a:ext>
            </a:extLst>
          </p:cNvPr>
          <p:cNvSpPr txBox="1"/>
          <p:nvPr/>
        </p:nvSpPr>
        <p:spPr>
          <a:xfrm>
            <a:off x="7455276"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4</a:t>
            </a:r>
            <a:r>
              <a:rPr lang="en-US" dirty="0">
                <a:solidFill>
                  <a:schemeClr val="tx1"/>
                </a:solidFill>
                <a:latin typeface="Ink Free" panose="03080402000500000000" pitchFamily="66" charset="0"/>
              </a:rPr>
              <a:t>) </a:t>
            </a:r>
          </a:p>
        </p:txBody>
      </p:sp>
      <p:grpSp>
        <p:nvGrpSpPr>
          <p:cNvPr id="49" name="Group 48">
            <a:extLst>
              <a:ext uri="{FF2B5EF4-FFF2-40B4-BE49-F238E27FC236}">
                <a16:creationId xmlns:a16="http://schemas.microsoft.com/office/drawing/2014/main" id="{4037F309-44F6-EFF6-748D-E368EE7B70D5}"/>
              </a:ext>
            </a:extLst>
          </p:cNvPr>
          <p:cNvGrpSpPr/>
          <p:nvPr/>
        </p:nvGrpSpPr>
        <p:grpSpPr>
          <a:xfrm>
            <a:off x="7208561" y="1516380"/>
            <a:ext cx="1360057" cy="1058875"/>
            <a:chOff x="3592974" y="1399085"/>
            <a:chExt cx="1360057" cy="1058875"/>
          </a:xfrm>
        </p:grpSpPr>
        <p:sp>
          <p:nvSpPr>
            <p:cNvPr id="46" name="Rectangle 45">
              <a:extLst>
                <a:ext uri="{FF2B5EF4-FFF2-40B4-BE49-F238E27FC236}">
                  <a16:creationId xmlns:a16="http://schemas.microsoft.com/office/drawing/2014/main" id="{6A8F532F-24F0-0EDC-E284-E09631841598}"/>
                </a:ext>
              </a:extLst>
            </p:cNvPr>
            <p:cNvSpPr/>
            <p:nvPr/>
          </p:nvSpPr>
          <p:spPr>
            <a:xfrm>
              <a:off x="3592974" y="1447065"/>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053DF1AE-BE7A-9938-2349-3AA86290E5B8}"/>
                </a:ext>
              </a:extLst>
            </p:cNvPr>
            <p:cNvSpPr/>
            <p:nvPr/>
          </p:nvSpPr>
          <p:spPr>
            <a:xfrm>
              <a:off x="4857072"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Follow outline">
              <a:extLst>
                <a:ext uri="{FF2B5EF4-FFF2-40B4-BE49-F238E27FC236}">
                  <a16:creationId xmlns:a16="http://schemas.microsoft.com/office/drawing/2014/main" id="{F02BC348-BB8E-575A-9D0A-7754738EB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5714" y="1457491"/>
              <a:ext cx="325050" cy="325050"/>
            </a:xfrm>
            <a:prstGeom prst="rect">
              <a:avLst/>
            </a:prstGeom>
          </p:spPr>
        </p:pic>
      </p:grpSp>
      <p:grpSp>
        <p:nvGrpSpPr>
          <p:cNvPr id="59" name="Group 58">
            <a:extLst>
              <a:ext uri="{FF2B5EF4-FFF2-40B4-BE49-F238E27FC236}">
                <a16:creationId xmlns:a16="http://schemas.microsoft.com/office/drawing/2014/main" id="{7974BFD3-D4C6-A54C-D78D-CA2205E1ADAD}"/>
              </a:ext>
            </a:extLst>
          </p:cNvPr>
          <p:cNvGrpSpPr/>
          <p:nvPr/>
        </p:nvGrpSpPr>
        <p:grpSpPr>
          <a:xfrm>
            <a:off x="7203676" y="1548123"/>
            <a:ext cx="372625" cy="1019687"/>
            <a:chOff x="3588089" y="1430828"/>
            <a:chExt cx="372625" cy="1019687"/>
          </a:xfrm>
        </p:grpSpPr>
        <p:sp>
          <p:nvSpPr>
            <p:cNvPr id="27" name="Rectangle 26">
              <a:extLst>
                <a:ext uri="{FF2B5EF4-FFF2-40B4-BE49-F238E27FC236}">
                  <a16:creationId xmlns:a16="http://schemas.microsoft.com/office/drawing/2014/main" id="{A47692BC-AA3A-285E-5C56-003E090026B8}"/>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7B32AD4-2BB2-70EA-6B99-0E72707F23AF}"/>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descr="Badge Unfollow outline">
              <a:extLst>
                <a:ext uri="{FF2B5EF4-FFF2-40B4-BE49-F238E27FC236}">
                  <a16:creationId xmlns:a16="http://schemas.microsoft.com/office/drawing/2014/main" id="{3722623E-38B9-C05B-C45F-71AD20F2A3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grpSp>
        <p:nvGrpSpPr>
          <p:cNvPr id="61" name="Group 60">
            <a:extLst>
              <a:ext uri="{FF2B5EF4-FFF2-40B4-BE49-F238E27FC236}">
                <a16:creationId xmlns:a16="http://schemas.microsoft.com/office/drawing/2014/main" id="{021878A6-B923-CDE1-8C65-646FD4AD145D}"/>
              </a:ext>
            </a:extLst>
          </p:cNvPr>
          <p:cNvGrpSpPr/>
          <p:nvPr/>
        </p:nvGrpSpPr>
        <p:grpSpPr>
          <a:xfrm>
            <a:off x="7218984" y="2183103"/>
            <a:ext cx="1345160" cy="384708"/>
            <a:chOff x="3603397" y="2065808"/>
            <a:chExt cx="1345160" cy="384708"/>
          </a:xfrm>
        </p:grpSpPr>
        <p:sp>
          <p:nvSpPr>
            <p:cNvPr id="53" name="Rectangle 52">
              <a:extLst>
                <a:ext uri="{FF2B5EF4-FFF2-40B4-BE49-F238E27FC236}">
                  <a16:creationId xmlns:a16="http://schemas.microsoft.com/office/drawing/2014/main" id="{5B976B37-32E1-37F8-CF9B-B9C90F8E4390}"/>
                </a:ext>
              </a:extLst>
            </p:cNvPr>
            <p:cNvSpPr/>
            <p:nvPr/>
          </p:nvSpPr>
          <p:spPr>
            <a:xfrm>
              <a:off x="3603397" y="2110098"/>
              <a:ext cx="1307603" cy="340418"/>
            </a:xfrm>
            <a:prstGeom prst="rect">
              <a:avLst/>
            </a:prstGeom>
            <a:solidFill>
              <a:srgbClr val="FF0000">
                <a:alpha val="69804"/>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57523C6-16AA-9410-8737-E478882AB39C}"/>
                </a:ext>
              </a:extLst>
            </p:cNvPr>
            <p:cNvSpPr/>
            <p:nvPr/>
          </p:nvSpPr>
          <p:spPr>
            <a:xfrm>
              <a:off x="4852598" y="206580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Graphic 59" descr="Badge Unfollow outline">
              <a:extLst>
                <a:ext uri="{FF2B5EF4-FFF2-40B4-BE49-F238E27FC236}">
                  <a16:creationId xmlns:a16="http://schemas.microsoft.com/office/drawing/2014/main" id="{4A460EF8-2BF4-80E8-FA3C-17351DD926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0" y="2115532"/>
              <a:ext cx="325050" cy="325050"/>
            </a:xfrm>
            <a:prstGeom prst="rect">
              <a:avLst/>
            </a:prstGeom>
          </p:spPr>
        </p:pic>
      </p:grpSp>
      <p:grpSp>
        <p:nvGrpSpPr>
          <p:cNvPr id="63" name="Group 62">
            <a:extLst>
              <a:ext uri="{FF2B5EF4-FFF2-40B4-BE49-F238E27FC236}">
                <a16:creationId xmlns:a16="http://schemas.microsoft.com/office/drawing/2014/main" id="{C84897CE-5C3C-344E-BE9C-6D735EEE2935}"/>
              </a:ext>
            </a:extLst>
          </p:cNvPr>
          <p:cNvGrpSpPr/>
          <p:nvPr/>
        </p:nvGrpSpPr>
        <p:grpSpPr>
          <a:xfrm>
            <a:off x="7205438" y="2186531"/>
            <a:ext cx="355848" cy="388039"/>
            <a:chOff x="3589851" y="2095612"/>
            <a:chExt cx="355848" cy="388039"/>
          </a:xfrm>
        </p:grpSpPr>
        <p:sp>
          <p:nvSpPr>
            <p:cNvPr id="51" name="Rectangle 50">
              <a:extLst>
                <a:ext uri="{FF2B5EF4-FFF2-40B4-BE49-F238E27FC236}">
                  <a16:creationId xmlns:a16="http://schemas.microsoft.com/office/drawing/2014/main" id="{7B1E7224-C7F3-8373-1781-D48476D65569}"/>
                </a:ext>
              </a:extLst>
            </p:cNvPr>
            <p:cNvSpPr/>
            <p:nvPr/>
          </p:nvSpPr>
          <p:spPr>
            <a:xfrm>
              <a:off x="3589851" y="2143593"/>
              <a:ext cx="325051" cy="319778"/>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Badge Follow outline">
              <a:extLst>
                <a:ext uri="{FF2B5EF4-FFF2-40B4-BE49-F238E27FC236}">
                  <a16:creationId xmlns:a16="http://schemas.microsoft.com/office/drawing/2014/main" id="{1215A0A5-6DB0-CAB0-8D8F-B368E7325E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2974" y="2158601"/>
              <a:ext cx="325050" cy="325050"/>
            </a:xfrm>
            <a:prstGeom prst="rect">
              <a:avLst/>
            </a:prstGeom>
          </p:spPr>
        </p:pic>
        <p:sp>
          <p:nvSpPr>
            <p:cNvPr id="33" name="Oval 32">
              <a:extLst>
                <a:ext uri="{FF2B5EF4-FFF2-40B4-BE49-F238E27FC236}">
                  <a16:creationId xmlns:a16="http://schemas.microsoft.com/office/drawing/2014/main" id="{85EF57B8-F4F2-4387-0CE9-E84CD23A1453}"/>
                </a:ext>
              </a:extLst>
            </p:cNvPr>
            <p:cNvSpPr/>
            <p:nvPr/>
          </p:nvSpPr>
          <p:spPr>
            <a:xfrm>
              <a:off x="3849740" y="209561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Graphic 63">
            <a:extLst>
              <a:ext uri="{FF2B5EF4-FFF2-40B4-BE49-F238E27FC236}">
                <a16:creationId xmlns:a16="http://schemas.microsoft.com/office/drawing/2014/main" id="{221CC038-8B3C-C866-2322-F08B5B210B2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012" y="1009614"/>
            <a:ext cx="2135011" cy="1695449"/>
          </a:xfrm>
          <a:prstGeom prst="rect">
            <a:avLst/>
          </a:prstGeom>
        </p:spPr>
      </p:pic>
      <p:pic>
        <p:nvPicPr>
          <p:cNvPr id="65" name="Graphic 64">
            <a:extLst>
              <a:ext uri="{FF2B5EF4-FFF2-40B4-BE49-F238E27FC236}">
                <a16:creationId xmlns:a16="http://schemas.microsoft.com/office/drawing/2014/main" id="{DF7839EF-99CA-0407-3D99-8335C6E5E18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94763" y="1501415"/>
            <a:ext cx="1205421" cy="1130146"/>
          </a:xfrm>
          <a:prstGeom prst="rect">
            <a:avLst/>
          </a:prstGeom>
        </p:spPr>
      </p:pic>
      <p:grpSp>
        <p:nvGrpSpPr>
          <p:cNvPr id="66" name="Group 65">
            <a:extLst>
              <a:ext uri="{FF2B5EF4-FFF2-40B4-BE49-F238E27FC236}">
                <a16:creationId xmlns:a16="http://schemas.microsoft.com/office/drawing/2014/main" id="{222988D0-33AA-AC0B-9669-B016BEA3DA26}"/>
              </a:ext>
            </a:extLst>
          </p:cNvPr>
          <p:cNvGrpSpPr/>
          <p:nvPr/>
        </p:nvGrpSpPr>
        <p:grpSpPr>
          <a:xfrm>
            <a:off x="414954" y="1541274"/>
            <a:ext cx="1107364" cy="434943"/>
            <a:chOff x="5176052" y="1371040"/>
            <a:chExt cx="1107364" cy="434943"/>
          </a:xfrm>
        </p:grpSpPr>
        <p:sp>
          <p:nvSpPr>
            <p:cNvPr id="67" name="Oval 66">
              <a:extLst>
                <a:ext uri="{FF2B5EF4-FFF2-40B4-BE49-F238E27FC236}">
                  <a16:creationId xmlns:a16="http://schemas.microsoft.com/office/drawing/2014/main" id="{AD875399-FEB5-56B4-D045-9B4967D92CD9}"/>
                </a:ext>
              </a:extLst>
            </p:cNvPr>
            <p:cNvSpPr/>
            <p:nvPr/>
          </p:nvSpPr>
          <p:spPr>
            <a:xfrm>
              <a:off x="5176052" y="1710024"/>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12DF5CA4-4E04-CC16-9F27-E0A69954E009}"/>
                </a:ext>
              </a:extLst>
            </p:cNvPr>
            <p:cNvSpPr/>
            <p:nvPr/>
          </p:nvSpPr>
          <p:spPr>
            <a:xfrm>
              <a:off x="6187457" y="1371040"/>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055A07F9-CC3B-06B3-1DC7-21FB5F169393}"/>
                </a:ext>
              </a:extLst>
            </p:cNvPr>
            <p:cNvCxnSpPr>
              <a:cxnSpLocks/>
              <a:stCxn id="67" idx="7"/>
              <a:endCxn id="68" idx="2"/>
            </p:cNvCxnSpPr>
            <p:nvPr/>
          </p:nvCxnSpPr>
          <p:spPr>
            <a:xfrm flipV="1">
              <a:off x="5257958" y="1419020"/>
              <a:ext cx="929499" cy="305057"/>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8B187416-CD91-55FD-F2F2-712633C3FD49}"/>
              </a:ext>
            </a:extLst>
          </p:cNvPr>
          <p:cNvSpPr txBox="1"/>
          <p:nvPr/>
        </p:nvSpPr>
        <p:spPr>
          <a:xfrm>
            <a:off x="5656437" y="2841651"/>
            <a:ext cx="2493938" cy="307777"/>
          </a:xfrm>
          <a:prstGeom prst="rect">
            <a:avLst/>
          </a:prstGeom>
          <a:noFill/>
        </p:spPr>
        <p:txBody>
          <a:bodyPr wrap="square" rtlCol="0">
            <a:spAutoFit/>
          </a:bodyPr>
          <a:lstStyle/>
          <a:p>
            <a:r>
              <a:rPr lang="en-US" dirty="0"/>
              <a:t>Summed Area Table (SAT)</a:t>
            </a:r>
          </a:p>
        </p:txBody>
      </p:sp>
      <p:pic>
        <p:nvPicPr>
          <p:cNvPr id="72" name="Graphic 71">
            <a:extLst>
              <a:ext uri="{FF2B5EF4-FFF2-40B4-BE49-F238E27FC236}">
                <a16:creationId xmlns:a16="http://schemas.microsoft.com/office/drawing/2014/main" id="{0494E93A-0168-5217-AB44-4A964548AA1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flipV="1">
            <a:off x="2782988" y="2086054"/>
            <a:ext cx="1273094" cy="1137251"/>
          </a:xfrm>
          <a:prstGeom prst="rect">
            <a:avLst/>
          </a:prstGeom>
        </p:spPr>
      </p:pic>
      <p:pic>
        <p:nvPicPr>
          <p:cNvPr id="73" name="Graphic 72">
            <a:extLst>
              <a:ext uri="{FF2B5EF4-FFF2-40B4-BE49-F238E27FC236}">
                <a16:creationId xmlns:a16="http://schemas.microsoft.com/office/drawing/2014/main" id="{38B7CCA8-A4DF-84F4-0AC5-3628FBAEE83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57777" y="1109442"/>
            <a:ext cx="2083044" cy="2243279"/>
          </a:xfrm>
          <a:prstGeom prst="rect">
            <a:avLst/>
          </a:prstGeom>
        </p:spPr>
      </p:pic>
      <p:sp>
        <p:nvSpPr>
          <p:cNvPr id="74" name="Isosceles Triangle 73">
            <a:extLst>
              <a:ext uri="{FF2B5EF4-FFF2-40B4-BE49-F238E27FC236}">
                <a16:creationId xmlns:a16="http://schemas.microsoft.com/office/drawing/2014/main" id="{A8E78B32-91CE-7E61-B0D9-4C639B66BCF0}"/>
              </a:ext>
            </a:extLst>
          </p:cNvPr>
          <p:cNvSpPr/>
          <p:nvPr/>
        </p:nvSpPr>
        <p:spPr>
          <a:xfrm>
            <a:off x="2544015" y="2605435"/>
            <a:ext cx="1712611" cy="642994"/>
          </a:xfrm>
          <a:prstGeom prst="triangle">
            <a:avLst>
              <a:gd name="adj" fmla="val 0"/>
            </a:avLst>
          </a:prstGeom>
          <a:solidFill>
            <a:srgbClr val="212121">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1A4A037A-B2CE-103D-6E82-7C3FB8489F2D}"/>
              </a:ext>
            </a:extLst>
          </p:cNvPr>
          <p:cNvSpPr/>
          <p:nvPr/>
        </p:nvSpPr>
        <p:spPr>
          <a:xfrm rot="10800000">
            <a:off x="2544013" y="1244524"/>
            <a:ext cx="1712611" cy="642994"/>
          </a:xfrm>
          <a:prstGeom prst="triangle">
            <a:avLst>
              <a:gd name="adj" fmla="val 445"/>
            </a:avLst>
          </a:prstGeom>
          <a:solidFill>
            <a:srgbClr val="212121">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211DE61-A8AE-A3C0-34B6-F0E8F041B0C6}"/>
              </a:ext>
            </a:extLst>
          </p:cNvPr>
          <p:cNvSpPr/>
          <p:nvPr/>
        </p:nvSpPr>
        <p:spPr>
          <a:xfrm>
            <a:off x="2886054" y="2106204"/>
            <a:ext cx="1028700" cy="1142226"/>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A6F5C2B-48E1-398B-4331-B9470222AE13}"/>
              </a:ext>
            </a:extLst>
          </p:cNvPr>
          <p:cNvGrpSpPr/>
          <p:nvPr/>
        </p:nvGrpSpPr>
        <p:grpSpPr>
          <a:xfrm>
            <a:off x="2010591" y="1628868"/>
            <a:ext cx="399042" cy="477336"/>
            <a:chOff x="6689288" y="1481554"/>
            <a:chExt cx="399042" cy="477336"/>
          </a:xfrm>
        </p:grpSpPr>
        <p:pic>
          <p:nvPicPr>
            <p:cNvPr id="78" name="Picture 77" descr="A white arrow pointing to the right&#10;&#10;Description automatically generated">
              <a:extLst>
                <a:ext uri="{FF2B5EF4-FFF2-40B4-BE49-F238E27FC236}">
                  <a16:creationId xmlns:a16="http://schemas.microsoft.com/office/drawing/2014/main" id="{FD2C13AD-2999-3086-6049-D317797B1537}"/>
                </a:ext>
              </a:extLst>
            </p:cNvPr>
            <p:cNvPicPr>
              <a:picLocks noChangeAspect="1"/>
            </p:cNvPicPr>
            <p:nvPr/>
          </p:nvPicPr>
          <p:blipFill>
            <a:blip r:embed="rId5"/>
            <a:stretch>
              <a:fillRect/>
            </a:stretch>
          </p:blipFill>
          <p:spPr>
            <a:xfrm rot="10800000">
              <a:off x="6689288" y="1710025"/>
              <a:ext cx="399042" cy="248865"/>
            </a:xfrm>
            <a:prstGeom prst="rect">
              <a:avLst/>
            </a:prstGeom>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7E8E49B9-08EC-3884-1766-F3C954C5C584}"/>
                    </a:ext>
                  </a:extLst>
                </p:cNvPr>
                <p:cNvSpPr txBox="1"/>
                <p:nvPr/>
              </p:nvSpPr>
              <p:spPr>
                <a:xfrm>
                  <a:off x="6751685" y="1481554"/>
                  <a:ext cx="22057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m:rPr>
                                <m:sty m:val="p"/>
                              </m:rPr>
                              <a:rPr lang="en-US" altLang="zh-CN" i="1">
                                <a:latin typeface="Cambria Math" panose="02040503050406030204" pitchFamily="18" charset="0"/>
                              </a:rPr>
                              <m:t>λ</m:t>
                            </m:r>
                          </m:sub>
                        </m:sSub>
                      </m:oMath>
                    </m:oMathPara>
                  </a14:m>
                  <a:endParaRPr lang="en-US" dirty="0"/>
                </a:p>
              </p:txBody>
            </p:sp>
          </mc:Choice>
          <mc:Fallback xmlns="">
            <p:sp>
              <p:nvSpPr>
                <p:cNvPr id="55" name="TextBox 54">
                  <a:extLst>
                    <a:ext uri="{FF2B5EF4-FFF2-40B4-BE49-F238E27FC236}">
                      <a16:creationId xmlns:a16="http://schemas.microsoft.com/office/drawing/2014/main" id="{6EB34B09-D34B-1692-FF8F-F8485058A80A}"/>
                    </a:ext>
                  </a:extLst>
                </p:cNvPr>
                <p:cNvSpPr txBox="1">
                  <a:spLocks noRot="1" noChangeAspect="1" noMove="1" noResize="1" noEditPoints="1" noAdjustHandles="1" noChangeArrowheads="1" noChangeShapeType="1" noTextEdit="1"/>
                </p:cNvSpPr>
                <p:nvPr/>
              </p:nvSpPr>
              <p:spPr>
                <a:xfrm>
                  <a:off x="6751685" y="1481554"/>
                  <a:ext cx="220573" cy="215444"/>
                </a:xfrm>
                <a:prstGeom prst="rect">
                  <a:avLst/>
                </a:prstGeom>
                <a:blipFill>
                  <a:blip r:embed="rId31"/>
                  <a:stretch>
                    <a:fillRect l="-16667" r="-5556" b="-20000"/>
                  </a:stretch>
                </a:blipFill>
              </p:spPr>
              <p:txBody>
                <a:bodyPr/>
                <a:lstStyle/>
                <a:p>
                  <a:r>
                    <a:rPr lang="en-US">
                      <a:noFill/>
                    </a:rPr>
                    <a:t> </a:t>
                  </a:r>
                </a:p>
              </p:txBody>
            </p:sp>
          </mc:Fallback>
        </mc:AlternateContent>
      </p:grpSp>
      <p:grpSp>
        <p:nvGrpSpPr>
          <p:cNvPr id="80" name="Group 79">
            <a:extLst>
              <a:ext uri="{FF2B5EF4-FFF2-40B4-BE49-F238E27FC236}">
                <a16:creationId xmlns:a16="http://schemas.microsoft.com/office/drawing/2014/main" id="{66AD9430-11CC-8929-FAB8-86879AAE954E}"/>
              </a:ext>
            </a:extLst>
          </p:cNvPr>
          <p:cNvGrpSpPr/>
          <p:nvPr/>
        </p:nvGrpSpPr>
        <p:grpSpPr>
          <a:xfrm>
            <a:off x="2845521" y="2079634"/>
            <a:ext cx="1099918" cy="102378"/>
            <a:chOff x="7548621" y="1857222"/>
            <a:chExt cx="1099918" cy="102378"/>
          </a:xfrm>
        </p:grpSpPr>
        <p:sp>
          <p:nvSpPr>
            <p:cNvPr id="81" name="Oval 80">
              <a:extLst>
                <a:ext uri="{FF2B5EF4-FFF2-40B4-BE49-F238E27FC236}">
                  <a16:creationId xmlns:a16="http://schemas.microsoft.com/office/drawing/2014/main" id="{631247B0-2DBC-378E-47EC-AD20F6661B7D}"/>
                </a:ext>
              </a:extLst>
            </p:cNvPr>
            <p:cNvSpPr/>
            <p:nvPr/>
          </p:nvSpPr>
          <p:spPr>
            <a:xfrm>
              <a:off x="7548621" y="1863641"/>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813E6001-A682-7B52-D927-2BBE9A7F80C5}"/>
                </a:ext>
              </a:extLst>
            </p:cNvPr>
            <p:cNvSpPr/>
            <p:nvPr/>
          </p:nvSpPr>
          <p:spPr>
            <a:xfrm>
              <a:off x="8552580" y="185722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07A27467-16FB-52FA-4E5B-3C5023A1AE4B}"/>
                </a:ext>
              </a:extLst>
            </p:cNvPr>
            <p:cNvCxnSpPr>
              <a:cxnSpLocks/>
              <a:stCxn id="81" idx="7"/>
              <a:endCxn id="82" idx="2"/>
            </p:cNvCxnSpPr>
            <p:nvPr/>
          </p:nvCxnSpPr>
          <p:spPr>
            <a:xfrm>
              <a:off x="7630527" y="1877694"/>
              <a:ext cx="922053" cy="27508"/>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4" name="TextBox 83">
            <a:extLst>
              <a:ext uri="{FF2B5EF4-FFF2-40B4-BE49-F238E27FC236}">
                <a16:creationId xmlns:a16="http://schemas.microsoft.com/office/drawing/2014/main" id="{BD0BCE16-B39A-1C10-EB0E-C4E99FA30EF6}"/>
              </a:ext>
            </a:extLst>
          </p:cNvPr>
          <p:cNvSpPr txBox="1"/>
          <p:nvPr/>
        </p:nvSpPr>
        <p:spPr>
          <a:xfrm>
            <a:off x="1331962" y="3262481"/>
            <a:ext cx="1357256" cy="307777"/>
          </a:xfrm>
          <a:prstGeom prst="rect">
            <a:avLst/>
          </a:prstGeom>
          <a:noFill/>
        </p:spPr>
        <p:txBody>
          <a:bodyPr wrap="square" rtlCol="0">
            <a:spAutoFit/>
          </a:bodyPr>
          <a:lstStyle/>
          <a:p>
            <a:r>
              <a:rPr lang="en-US" dirty="0"/>
              <a:t>Sheared SAT</a:t>
            </a:r>
          </a:p>
        </p:txBody>
      </p:sp>
      <p:sp>
        <p:nvSpPr>
          <p:cNvPr id="86" name="TextBox 85">
            <a:extLst>
              <a:ext uri="{FF2B5EF4-FFF2-40B4-BE49-F238E27FC236}">
                <a16:creationId xmlns:a16="http://schemas.microsoft.com/office/drawing/2014/main" id="{C6A6874D-18C2-7C41-CD5D-AC4EE06F918B}"/>
              </a:ext>
            </a:extLst>
          </p:cNvPr>
          <p:cNvSpPr txBox="1"/>
          <p:nvPr/>
        </p:nvSpPr>
        <p:spPr>
          <a:xfrm>
            <a:off x="343671"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a:t>
            </a:r>
            <a:r>
              <a:rPr lang="en-US" dirty="0">
                <a:solidFill>
                  <a:srgbClr val="FF0000"/>
                </a:solidFill>
                <a:latin typeface="Ink Free" panose="03080402000500000000" pitchFamily="66" charset="0"/>
              </a:rPr>
              <a:t> </a:t>
            </a:r>
          </a:p>
        </p:txBody>
      </p:sp>
      <p:sp>
        <p:nvSpPr>
          <p:cNvPr id="87" name="TextBox 86">
            <a:extLst>
              <a:ext uri="{FF2B5EF4-FFF2-40B4-BE49-F238E27FC236}">
                <a16:creationId xmlns:a16="http://schemas.microsoft.com/office/drawing/2014/main" id="{EE6AE69C-4A46-B2D7-BE08-AB1792785988}"/>
              </a:ext>
            </a:extLst>
          </p:cNvPr>
          <p:cNvSpPr txBox="1"/>
          <p:nvPr/>
        </p:nvSpPr>
        <p:spPr>
          <a:xfrm>
            <a:off x="2730928" y="911622"/>
            <a:ext cx="1456498"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k</a:t>
            </a:r>
            <a:r>
              <a:rPr lang="en-US" dirty="0">
                <a:solidFill>
                  <a:schemeClr val="tx1"/>
                </a:solidFill>
                <a:latin typeface="Ink Free" panose="03080402000500000000" pitchFamily="66" charset="0"/>
              </a:rPr>
              <a:t>*</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2</a:t>
            </a:r>
            <a:r>
              <a:rPr lang="en-US" dirty="0">
                <a:solidFill>
                  <a:schemeClr val="tx1"/>
                </a:solidFill>
                <a:latin typeface="Ink Free" panose="03080402000500000000" pitchFamily="66" charset="0"/>
              </a:rPr>
              <a:t>) </a:t>
            </a:r>
          </a:p>
        </p:txBody>
      </p:sp>
      <p:grpSp>
        <p:nvGrpSpPr>
          <p:cNvPr id="96" name="Group 95">
            <a:extLst>
              <a:ext uri="{FF2B5EF4-FFF2-40B4-BE49-F238E27FC236}">
                <a16:creationId xmlns:a16="http://schemas.microsoft.com/office/drawing/2014/main" id="{8798E323-65F8-63A4-4963-8EE117577F18}"/>
              </a:ext>
            </a:extLst>
          </p:cNvPr>
          <p:cNvGrpSpPr/>
          <p:nvPr/>
        </p:nvGrpSpPr>
        <p:grpSpPr>
          <a:xfrm>
            <a:off x="2548696" y="2073684"/>
            <a:ext cx="1400838" cy="1170884"/>
            <a:chOff x="3595844" y="1541432"/>
            <a:chExt cx="1353894" cy="1041717"/>
          </a:xfrm>
        </p:grpSpPr>
        <p:sp>
          <p:nvSpPr>
            <p:cNvPr id="97" name="Rectangle 96">
              <a:extLst>
                <a:ext uri="{FF2B5EF4-FFF2-40B4-BE49-F238E27FC236}">
                  <a16:creationId xmlns:a16="http://schemas.microsoft.com/office/drawing/2014/main" id="{B2241EBA-C7AD-E121-F6D1-00E46E240A0A}"/>
                </a:ext>
              </a:extLst>
            </p:cNvPr>
            <p:cNvSpPr/>
            <p:nvPr/>
          </p:nvSpPr>
          <p:spPr>
            <a:xfrm>
              <a:off x="3595844" y="1572254"/>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8A8E6033-00CE-EEFA-F727-AB2CE6CE4875}"/>
                </a:ext>
              </a:extLst>
            </p:cNvPr>
            <p:cNvSpPr/>
            <p:nvPr/>
          </p:nvSpPr>
          <p:spPr>
            <a:xfrm>
              <a:off x="4853779" y="154143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Graphic 98" descr="Badge Follow outline">
              <a:extLst>
                <a:ext uri="{FF2B5EF4-FFF2-40B4-BE49-F238E27FC236}">
                  <a16:creationId xmlns:a16="http://schemas.microsoft.com/office/drawing/2014/main" id="{6F77135C-BEB4-2564-94AC-4927EC2A74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87534" y="1603651"/>
              <a:ext cx="325050" cy="325050"/>
            </a:xfrm>
            <a:prstGeom prst="rect">
              <a:avLst/>
            </a:prstGeom>
          </p:spPr>
        </p:pic>
      </p:grpSp>
      <p:grpSp>
        <p:nvGrpSpPr>
          <p:cNvPr id="100" name="Group 99">
            <a:extLst>
              <a:ext uri="{FF2B5EF4-FFF2-40B4-BE49-F238E27FC236}">
                <a16:creationId xmlns:a16="http://schemas.microsoft.com/office/drawing/2014/main" id="{94A00A15-A3E9-C4C6-2E9D-345A891427B8}"/>
              </a:ext>
            </a:extLst>
          </p:cNvPr>
          <p:cNvGrpSpPr/>
          <p:nvPr/>
        </p:nvGrpSpPr>
        <p:grpSpPr>
          <a:xfrm>
            <a:off x="2548696" y="2106204"/>
            <a:ext cx="372625" cy="1142226"/>
            <a:chOff x="3588089" y="1430828"/>
            <a:chExt cx="372625" cy="1019687"/>
          </a:xfrm>
        </p:grpSpPr>
        <p:sp>
          <p:nvSpPr>
            <p:cNvPr id="101" name="Rectangle 100">
              <a:extLst>
                <a:ext uri="{FF2B5EF4-FFF2-40B4-BE49-F238E27FC236}">
                  <a16:creationId xmlns:a16="http://schemas.microsoft.com/office/drawing/2014/main" id="{188597F2-68CB-4A0C-AD2B-767346CF05A6}"/>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DA6DEF7-E9A8-8667-DCBE-036ABDA44970}"/>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Graphic 102" descr="Badge Unfollow outline">
              <a:extLst>
                <a:ext uri="{FF2B5EF4-FFF2-40B4-BE49-F238E27FC236}">
                  <a16:creationId xmlns:a16="http://schemas.microsoft.com/office/drawing/2014/main" id="{CED8EDD3-3BAB-7A45-FF0E-4E9192E7B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grpSp>
        <p:nvGrpSpPr>
          <p:cNvPr id="112" name="Group 111">
            <a:extLst>
              <a:ext uri="{FF2B5EF4-FFF2-40B4-BE49-F238E27FC236}">
                <a16:creationId xmlns:a16="http://schemas.microsoft.com/office/drawing/2014/main" id="{947561C4-9405-DD7B-F64A-FFFB839311CF}"/>
              </a:ext>
            </a:extLst>
          </p:cNvPr>
          <p:cNvGrpSpPr/>
          <p:nvPr/>
        </p:nvGrpSpPr>
        <p:grpSpPr>
          <a:xfrm>
            <a:off x="1820928" y="3835421"/>
            <a:ext cx="1062945" cy="1065147"/>
            <a:chOff x="-1139598" y="3100453"/>
            <a:chExt cx="1841714" cy="1845529"/>
          </a:xfrm>
        </p:grpSpPr>
        <p:sp>
          <p:nvSpPr>
            <p:cNvPr id="108" name="Rectangle 107">
              <a:extLst>
                <a:ext uri="{FF2B5EF4-FFF2-40B4-BE49-F238E27FC236}">
                  <a16:creationId xmlns:a16="http://schemas.microsoft.com/office/drawing/2014/main" id="{1801C41B-8BE5-924B-8928-1CC4A663D855}"/>
                </a:ext>
              </a:extLst>
            </p:cNvPr>
            <p:cNvSpPr/>
            <p:nvPr/>
          </p:nvSpPr>
          <p:spPr>
            <a:xfrm>
              <a:off x="-1139598" y="3100453"/>
              <a:ext cx="919380" cy="919380"/>
            </a:xfrm>
            <a:prstGeom prst="rect">
              <a:avLst/>
            </a:prstGeom>
            <a:solidFill>
              <a:schemeClr val="bg1"/>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B0E6B1FA-D0C3-D060-B38A-EB34D5045033}"/>
                </a:ext>
              </a:extLst>
            </p:cNvPr>
            <p:cNvSpPr/>
            <p:nvPr/>
          </p:nvSpPr>
          <p:spPr>
            <a:xfrm>
              <a:off x="-217264" y="3100453"/>
              <a:ext cx="919380" cy="919380"/>
            </a:xfrm>
            <a:prstGeom prst="rect">
              <a:avLst/>
            </a:prstGeom>
            <a:solidFill>
              <a:schemeClr val="bg1"/>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B92295D1-A4D5-B5D5-808E-B1B326C54ACB}"/>
                </a:ext>
              </a:extLst>
            </p:cNvPr>
            <p:cNvSpPr/>
            <p:nvPr/>
          </p:nvSpPr>
          <p:spPr>
            <a:xfrm>
              <a:off x="-1139598" y="4026602"/>
              <a:ext cx="919380" cy="919380"/>
            </a:xfrm>
            <a:prstGeom prst="rect">
              <a:avLst/>
            </a:prstGeom>
            <a:solidFill>
              <a:schemeClr val="bg1"/>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726130B4-BC16-4B42-CAA3-EC7164B6C5AF}"/>
                </a:ext>
              </a:extLst>
            </p:cNvPr>
            <p:cNvSpPr/>
            <p:nvPr/>
          </p:nvSpPr>
          <p:spPr>
            <a:xfrm>
              <a:off x="-217264" y="4026602"/>
              <a:ext cx="919380" cy="919380"/>
            </a:xfrm>
            <a:prstGeom prst="rect">
              <a:avLst/>
            </a:prstGeom>
            <a:solidFill>
              <a:schemeClr val="bg1"/>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88B8A0BE-F20A-EE94-4BB5-B118EE85AA04}"/>
              </a:ext>
            </a:extLst>
          </p:cNvPr>
          <p:cNvGrpSpPr/>
          <p:nvPr/>
        </p:nvGrpSpPr>
        <p:grpSpPr>
          <a:xfrm>
            <a:off x="1775237" y="3797010"/>
            <a:ext cx="622002" cy="642158"/>
            <a:chOff x="5176052" y="1163825"/>
            <a:chExt cx="622002" cy="642158"/>
          </a:xfrm>
        </p:grpSpPr>
        <p:sp>
          <p:nvSpPr>
            <p:cNvPr id="114" name="Oval 113">
              <a:extLst>
                <a:ext uri="{FF2B5EF4-FFF2-40B4-BE49-F238E27FC236}">
                  <a16:creationId xmlns:a16="http://schemas.microsoft.com/office/drawing/2014/main" id="{06F50102-A26A-B0CC-5160-575A9D527726}"/>
                </a:ext>
              </a:extLst>
            </p:cNvPr>
            <p:cNvSpPr/>
            <p:nvPr/>
          </p:nvSpPr>
          <p:spPr>
            <a:xfrm>
              <a:off x="5176052" y="1710024"/>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BB70C7B5-7C65-2201-59B0-34CED04B4FEE}"/>
                </a:ext>
              </a:extLst>
            </p:cNvPr>
            <p:cNvSpPr/>
            <p:nvPr/>
          </p:nvSpPr>
          <p:spPr>
            <a:xfrm>
              <a:off x="5702095" y="116382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Arrow Connector 115">
              <a:extLst>
                <a:ext uri="{FF2B5EF4-FFF2-40B4-BE49-F238E27FC236}">
                  <a16:creationId xmlns:a16="http://schemas.microsoft.com/office/drawing/2014/main" id="{B2FE2345-675E-BF11-1848-77F4F20F72BE}"/>
                </a:ext>
              </a:extLst>
            </p:cNvPr>
            <p:cNvCxnSpPr>
              <a:cxnSpLocks/>
              <a:stCxn id="114" idx="0"/>
              <a:endCxn id="115" idx="2"/>
            </p:cNvCxnSpPr>
            <p:nvPr/>
          </p:nvCxnSpPr>
          <p:spPr>
            <a:xfrm flipV="1">
              <a:off x="5224032" y="1211805"/>
              <a:ext cx="478063" cy="498219"/>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5FB00C5-A58F-AE48-EE34-8D8D1ED467F1}"/>
              </a:ext>
            </a:extLst>
          </p:cNvPr>
          <p:cNvGrpSpPr/>
          <p:nvPr/>
        </p:nvGrpSpPr>
        <p:grpSpPr>
          <a:xfrm>
            <a:off x="1771243" y="3797010"/>
            <a:ext cx="1160609" cy="642157"/>
            <a:chOff x="5019658" y="1011425"/>
            <a:chExt cx="1160609" cy="642157"/>
          </a:xfrm>
        </p:grpSpPr>
        <p:sp>
          <p:nvSpPr>
            <p:cNvPr id="120" name="Oval 119">
              <a:extLst>
                <a:ext uri="{FF2B5EF4-FFF2-40B4-BE49-F238E27FC236}">
                  <a16:creationId xmlns:a16="http://schemas.microsoft.com/office/drawing/2014/main" id="{2314CDDB-9E44-B8A1-F4B4-605050AA9705}"/>
                </a:ext>
              </a:extLst>
            </p:cNvPr>
            <p:cNvSpPr/>
            <p:nvPr/>
          </p:nvSpPr>
          <p:spPr>
            <a:xfrm>
              <a:off x="5019658" y="155762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5EF64692-3DC5-4648-35C1-EF35171B069D}"/>
                </a:ext>
              </a:extLst>
            </p:cNvPr>
            <p:cNvSpPr/>
            <p:nvPr/>
          </p:nvSpPr>
          <p:spPr>
            <a:xfrm>
              <a:off x="6084308" y="101142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Arrow Connector 121">
              <a:extLst>
                <a:ext uri="{FF2B5EF4-FFF2-40B4-BE49-F238E27FC236}">
                  <a16:creationId xmlns:a16="http://schemas.microsoft.com/office/drawing/2014/main" id="{E9AC4615-716B-24C1-A04F-3E60348A10E7}"/>
                </a:ext>
              </a:extLst>
            </p:cNvPr>
            <p:cNvCxnSpPr>
              <a:cxnSpLocks/>
              <a:stCxn id="120" idx="7"/>
              <a:endCxn id="121" idx="2"/>
            </p:cNvCxnSpPr>
            <p:nvPr/>
          </p:nvCxnSpPr>
          <p:spPr>
            <a:xfrm flipV="1">
              <a:off x="5101564" y="1059405"/>
              <a:ext cx="982744" cy="512271"/>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7E8A86E-5404-C9FE-A30E-09444207C4AF}"/>
              </a:ext>
            </a:extLst>
          </p:cNvPr>
          <p:cNvGrpSpPr/>
          <p:nvPr/>
        </p:nvGrpSpPr>
        <p:grpSpPr>
          <a:xfrm>
            <a:off x="1771243" y="3797010"/>
            <a:ext cx="386964" cy="642157"/>
            <a:chOff x="5019658" y="1011425"/>
            <a:chExt cx="386964" cy="642157"/>
          </a:xfrm>
        </p:grpSpPr>
        <p:sp>
          <p:nvSpPr>
            <p:cNvPr id="129" name="Oval 128">
              <a:extLst>
                <a:ext uri="{FF2B5EF4-FFF2-40B4-BE49-F238E27FC236}">
                  <a16:creationId xmlns:a16="http://schemas.microsoft.com/office/drawing/2014/main" id="{07FEDB2A-E413-A281-B936-7AD237FC508D}"/>
                </a:ext>
              </a:extLst>
            </p:cNvPr>
            <p:cNvSpPr/>
            <p:nvPr/>
          </p:nvSpPr>
          <p:spPr>
            <a:xfrm>
              <a:off x="5019658" y="155762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B134532D-32F6-5882-E1E8-CDDE9A114300}"/>
                </a:ext>
              </a:extLst>
            </p:cNvPr>
            <p:cNvSpPr/>
            <p:nvPr/>
          </p:nvSpPr>
          <p:spPr>
            <a:xfrm>
              <a:off x="5310663" y="101142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Arrow Connector 130">
              <a:extLst>
                <a:ext uri="{FF2B5EF4-FFF2-40B4-BE49-F238E27FC236}">
                  <a16:creationId xmlns:a16="http://schemas.microsoft.com/office/drawing/2014/main" id="{3E6E99DC-8C6A-0665-F0FD-96AA4B4BA48C}"/>
                </a:ext>
              </a:extLst>
            </p:cNvPr>
            <p:cNvCxnSpPr>
              <a:cxnSpLocks/>
              <a:stCxn id="129" idx="0"/>
              <a:endCxn id="130" idx="2"/>
            </p:cNvCxnSpPr>
            <p:nvPr/>
          </p:nvCxnSpPr>
          <p:spPr>
            <a:xfrm flipV="1">
              <a:off x="5067638" y="1059405"/>
              <a:ext cx="243025" cy="498218"/>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EDC636BA-389E-9ECF-F4A7-352CE7389638}"/>
              </a:ext>
            </a:extLst>
          </p:cNvPr>
          <p:cNvGrpSpPr/>
          <p:nvPr/>
        </p:nvGrpSpPr>
        <p:grpSpPr>
          <a:xfrm>
            <a:off x="1769538" y="4315625"/>
            <a:ext cx="1158754" cy="123542"/>
            <a:chOff x="4713153" y="1225240"/>
            <a:chExt cx="1158754" cy="123542"/>
          </a:xfrm>
        </p:grpSpPr>
        <p:sp>
          <p:nvSpPr>
            <p:cNvPr id="141" name="Oval 140">
              <a:extLst>
                <a:ext uri="{FF2B5EF4-FFF2-40B4-BE49-F238E27FC236}">
                  <a16:creationId xmlns:a16="http://schemas.microsoft.com/office/drawing/2014/main" id="{BBE38636-EFA6-A971-85CC-3E6671268814}"/>
                </a:ext>
              </a:extLst>
            </p:cNvPr>
            <p:cNvSpPr/>
            <p:nvPr/>
          </p:nvSpPr>
          <p:spPr>
            <a:xfrm>
              <a:off x="4713153" y="125282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EC902E54-34D1-4858-3888-E1929BC685C4}"/>
                </a:ext>
              </a:extLst>
            </p:cNvPr>
            <p:cNvSpPr/>
            <p:nvPr/>
          </p:nvSpPr>
          <p:spPr>
            <a:xfrm>
              <a:off x="5775948" y="1225240"/>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3" name="Straight Arrow Connector 142">
              <a:extLst>
                <a:ext uri="{FF2B5EF4-FFF2-40B4-BE49-F238E27FC236}">
                  <a16:creationId xmlns:a16="http://schemas.microsoft.com/office/drawing/2014/main" id="{501EAD62-C607-580D-79FD-A88845479DDE}"/>
                </a:ext>
              </a:extLst>
            </p:cNvPr>
            <p:cNvCxnSpPr>
              <a:cxnSpLocks/>
              <a:stCxn id="141" idx="7"/>
              <a:endCxn id="142" idx="2"/>
            </p:cNvCxnSpPr>
            <p:nvPr/>
          </p:nvCxnSpPr>
          <p:spPr>
            <a:xfrm>
              <a:off x="4795059" y="1266876"/>
              <a:ext cx="980889" cy="6344"/>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63B6E8DB-3CE6-95E2-0B3E-369DA0CD153C}"/>
              </a:ext>
            </a:extLst>
          </p:cNvPr>
          <p:cNvGrpSpPr/>
          <p:nvPr/>
        </p:nvGrpSpPr>
        <p:grpSpPr>
          <a:xfrm>
            <a:off x="1765544" y="4343208"/>
            <a:ext cx="631694" cy="598738"/>
            <a:chOff x="4709159" y="1252823"/>
            <a:chExt cx="631694" cy="598738"/>
          </a:xfrm>
        </p:grpSpPr>
        <p:sp>
          <p:nvSpPr>
            <p:cNvPr id="148" name="Oval 147">
              <a:extLst>
                <a:ext uri="{FF2B5EF4-FFF2-40B4-BE49-F238E27FC236}">
                  <a16:creationId xmlns:a16="http://schemas.microsoft.com/office/drawing/2014/main" id="{3C21BDE9-D64A-F1A0-314D-15B3CFE55998}"/>
                </a:ext>
              </a:extLst>
            </p:cNvPr>
            <p:cNvSpPr/>
            <p:nvPr/>
          </p:nvSpPr>
          <p:spPr>
            <a:xfrm>
              <a:off x="4709159" y="125282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803EF678-CA6F-D311-5225-DF0B2EAB4707}"/>
                </a:ext>
              </a:extLst>
            </p:cNvPr>
            <p:cNvSpPr/>
            <p:nvPr/>
          </p:nvSpPr>
          <p:spPr>
            <a:xfrm>
              <a:off x="5244894" y="175560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0" name="Straight Arrow Connector 149">
              <a:extLst>
                <a:ext uri="{FF2B5EF4-FFF2-40B4-BE49-F238E27FC236}">
                  <a16:creationId xmlns:a16="http://schemas.microsoft.com/office/drawing/2014/main" id="{D5A01C52-E70F-38BD-71F2-382F1408179F}"/>
                </a:ext>
              </a:extLst>
            </p:cNvPr>
            <p:cNvCxnSpPr>
              <a:cxnSpLocks/>
              <a:stCxn id="148" idx="7"/>
              <a:endCxn id="149" idx="2"/>
            </p:cNvCxnSpPr>
            <p:nvPr/>
          </p:nvCxnSpPr>
          <p:spPr>
            <a:xfrm>
              <a:off x="4791065" y="1266876"/>
              <a:ext cx="453829" cy="536706"/>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82E1AD0A-A440-1FDB-C0B8-8F3FF2DCDEAE}"/>
              </a:ext>
            </a:extLst>
          </p:cNvPr>
          <p:cNvGrpSpPr/>
          <p:nvPr/>
        </p:nvGrpSpPr>
        <p:grpSpPr>
          <a:xfrm>
            <a:off x="1765543" y="4352923"/>
            <a:ext cx="1188519" cy="595624"/>
            <a:chOff x="4861558" y="1414938"/>
            <a:chExt cx="1188519" cy="595624"/>
          </a:xfrm>
        </p:grpSpPr>
        <p:sp>
          <p:nvSpPr>
            <p:cNvPr id="155" name="Oval 154">
              <a:extLst>
                <a:ext uri="{FF2B5EF4-FFF2-40B4-BE49-F238E27FC236}">
                  <a16:creationId xmlns:a16="http://schemas.microsoft.com/office/drawing/2014/main" id="{9EEF8622-BDCB-36DE-FD31-79E70D585F3D}"/>
                </a:ext>
              </a:extLst>
            </p:cNvPr>
            <p:cNvSpPr/>
            <p:nvPr/>
          </p:nvSpPr>
          <p:spPr>
            <a:xfrm>
              <a:off x="4861558" y="141493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7549333E-961E-221B-BBE0-2995B05203D9}"/>
                </a:ext>
              </a:extLst>
            </p:cNvPr>
            <p:cNvSpPr/>
            <p:nvPr/>
          </p:nvSpPr>
          <p:spPr>
            <a:xfrm>
              <a:off x="5954118" y="1914603"/>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7" name="Straight Arrow Connector 156">
              <a:extLst>
                <a:ext uri="{FF2B5EF4-FFF2-40B4-BE49-F238E27FC236}">
                  <a16:creationId xmlns:a16="http://schemas.microsoft.com/office/drawing/2014/main" id="{0A3E31F6-E4C9-5BF3-6CC0-80987CB92F4A}"/>
                </a:ext>
              </a:extLst>
            </p:cNvPr>
            <p:cNvCxnSpPr>
              <a:cxnSpLocks/>
              <a:stCxn id="155" idx="7"/>
              <a:endCxn id="156" idx="2"/>
            </p:cNvCxnSpPr>
            <p:nvPr/>
          </p:nvCxnSpPr>
          <p:spPr>
            <a:xfrm>
              <a:off x="4943464" y="1428991"/>
              <a:ext cx="1010654" cy="533592"/>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30C7C385-6102-C669-366D-5DF532C6DC4D}"/>
              </a:ext>
            </a:extLst>
          </p:cNvPr>
          <p:cNvGrpSpPr/>
          <p:nvPr/>
        </p:nvGrpSpPr>
        <p:grpSpPr>
          <a:xfrm>
            <a:off x="1754340" y="4369409"/>
            <a:ext cx="376219" cy="559172"/>
            <a:chOff x="5069428" y="949106"/>
            <a:chExt cx="376219" cy="559172"/>
          </a:xfrm>
        </p:grpSpPr>
        <p:sp>
          <p:nvSpPr>
            <p:cNvPr id="165" name="Oval 164">
              <a:extLst>
                <a:ext uri="{FF2B5EF4-FFF2-40B4-BE49-F238E27FC236}">
                  <a16:creationId xmlns:a16="http://schemas.microsoft.com/office/drawing/2014/main" id="{675657BC-F1C3-A185-B447-C23C18A35F78}"/>
                </a:ext>
              </a:extLst>
            </p:cNvPr>
            <p:cNvSpPr/>
            <p:nvPr/>
          </p:nvSpPr>
          <p:spPr>
            <a:xfrm>
              <a:off x="5069428" y="949106"/>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6BBA12A8-B55D-6E28-002B-FF45565F6F71}"/>
                </a:ext>
              </a:extLst>
            </p:cNvPr>
            <p:cNvSpPr/>
            <p:nvPr/>
          </p:nvSpPr>
          <p:spPr>
            <a:xfrm>
              <a:off x="5349688" y="1412319"/>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7" name="Straight Arrow Connector 166">
              <a:extLst>
                <a:ext uri="{FF2B5EF4-FFF2-40B4-BE49-F238E27FC236}">
                  <a16:creationId xmlns:a16="http://schemas.microsoft.com/office/drawing/2014/main" id="{7DC402D4-6F6E-6006-1584-452CAAB7E597}"/>
                </a:ext>
              </a:extLst>
            </p:cNvPr>
            <p:cNvCxnSpPr>
              <a:cxnSpLocks/>
              <a:stCxn id="165" idx="0"/>
              <a:endCxn id="166" idx="2"/>
            </p:cNvCxnSpPr>
            <p:nvPr/>
          </p:nvCxnSpPr>
          <p:spPr>
            <a:xfrm>
              <a:off x="5117408" y="949106"/>
              <a:ext cx="232280" cy="511193"/>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72" name="TextBox 171">
            <a:extLst>
              <a:ext uri="{FF2B5EF4-FFF2-40B4-BE49-F238E27FC236}">
                <a16:creationId xmlns:a16="http://schemas.microsoft.com/office/drawing/2014/main" id="{8D7D7F02-74DC-6D7B-F191-122A81AA127F}"/>
              </a:ext>
            </a:extLst>
          </p:cNvPr>
          <p:cNvSpPr txBox="1"/>
          <p:nvPr/>
        </p:nvSpPr>
        <p:spPr>
          <a:xfrm>
            <a:off x="379605" y="4198054"/>
            <a:ext cx="1142439" cy="307777"/>
          </a:xfrm>
          <a:prstGeom prst="rect">
            <a:avLst/>
          </a:prstGeom>
          <a:noFill/>
        </p:spPr>
        <p:txBody>
          <a:bodyPr wrap="square" rtlCol="0">
            <a:spAutoFit/>
          </a:bodyPr>
          <a:lstStyle/>
          <a:p>
            <a:r>
              <a:rPr lang="en-US" dirty="0"/>
              <a:t>Step size </a:t>
            </a:r>
            <a:r>
              <a:rPr lang="en-US" dirty="0">
                <a:solidFill>
                  <a:srgbClr val="FF0000"/>
                </a:solidFill>
              </a:rPr>
              <a:t>k</a:t>
            </a:r>
            <a:r>
              <a:rPr lang="en-US" dirty="0"/>
              <a:t>:</a:t>
            </a:r>
          </a:p>
        </p:txBody>
      </p:sp>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F5CABA9C-59A9-BCDE-C4E3-234114C9D142}"/>
                  </a:ext>
                </a:extLst>
              </p:cNvPr>
              <p:cNvSpPr txBox="1"/>
              <p:nvPr/>
            </p:nvSpPr>
            <p:spPr>
              <a:xfrm>
                <a:off x="3145466" y="4184413"/>
                <a:ext cx="2359008" cy="307777"/>
              </a:xfrm>
              <a:prstGeom prst="rect">
                <a:avLst/>
              </a:prstGeom>
              <a:noFill/>
            </p:spPr>
            <p:txBody>
              <a:bodyPr wrap="square">
                <a:spAutoFit/>
              </a:bodyPr>
              <a:lstStyle/>
              <a:p>
                <a:r>
                  <a:rPr lang="en-US" dirty="0"/>
                  <a:t>uniform sample the slope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175" name="TextBox 174">
                <a:extLst>
                  <a:ext uri="{FF2B5EF4-FFF2-40B4-BE49-F238E27FC236}">
                    <a16:creationId xmlns:a16="http://schemas.microsoft.com/office/drawing/2014/main" id="{F5CABA9C-59A9-BCDE-C4E3-234114C9D142}"/>
                  </a:ext>
                </a:extLst>
              </p:cNvPr>
              <p:cNvSpPr txBox="1">
                <a:spLocks noRot="1" noChangeAspect="1" noMove="1" noResize="1" noEditPoints="1" noAdjustHandles="1" noChangeArrowheads="1" noChangeShapeType="1" noTextEdit="1"/>
              </p:cNvSpPr>
              <p:nvPr/>
            </p:nvSpPr>
            <p:spPr>
              <a:xfrm>
                <a:off x="3145466" y="4184413"/>
                <a:ext cx="2359008" cy="307777"/>
              </a:xfrm>
              <a:prstGeom prst="rect">
                <a:avLst/>
              </a:prstGeom>
              <a:blipFill>
                <a:blip r:embed="rId32"/>
                <a:stretch>
                  <a:fillRect l="-775" t="-1961" b="-19608"/>
                </a:stretch>
              </a:blipFill>
            </p:spPr>
            <p:txBody>
              <a:bodyPr/>
              <a:lstStyle/>
              <a:p>
                <a:r>
                  <a:rPr lang="en-US">
                    <a:noFill/>
                  </a:rPr>
                  <a:t> </a:t>
                </a:r>
              </a:p>
            </p:txBody>
          </p:sp>
        </mc:Fallback>
      </mc:AlternateContent>
    </p:spTree>
    <p:extLst>
      <p:ext uri="{BB962C8B-B14F-4D97-AF65-F5344CB8AC3E}">
        <p14:creationId xmlns:p14="http://schemas.microsoft.com/office/powerpoint/2010/main" val="10736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fade">
                                      <p:cBhvr>
                                        <p:cTn id="15" dur="500"/>
                                        <p:tgtEl>
                                          <p:spTgt spid="14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ntr" presetSubtype="0" fill="hold" nodeType="with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fade">
                                      <p:cBhvr>
                                        <p:cTn id="26" dur="500"/>
                                        <p:tgtEl>
                                          <p:spTgt spid="113"/>
                                        </p:tgtEl>
                                      </p:cBhvr>
                                    </p:animEffect>
                                  </p:childTnLst>
                                </p:cTn>
                              </p:par>
                              <p:par>
                                <p:cTn id="27" presetID="10" presetClass="entr" presetSubtype="0" fill="hold" nodeType="withEffect">
                                  <p:stCondLst>
                                    <p:cond delay="0"/>
                                  </p:stCondLst>
                                  <p:childTnLst>
                                    <p:set>
                                      <p:cBhvr>
                                        <p:cTn id="28" dur="1" fill="hold">
                                          <p:stCondLst>
                                            <p:cond delay="0"/>
                                          </p:stCondLst>
                                        </p:cTn>
                                        <p:tgtEl>
                                          <p:spTgt spid="147"/>
                                        </p:tgtEl>
                                        <p:attrNameLst>
                                          <p:attrName>style.visibility</p:attrName>
                                        </p:attrNameLst>
                                      </p:cBhvr>
                                      <p:to>
                                        <p:strVal val="visible"/>
                                      </p:to>
                                    </p:set>
                                    <p:animEffect transition="in" filter="fade">
                                      <p:cBhvr>
                                        <p:cTn id="29" dur="500"/>
                                        <p:tgtEl>
                                          <p:spTgt spid="14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500"/>
                                        <p:tgtEl>
                                          <p:spTgt spid="128"/>
                                        </p:tgtEl>
                                      </p:cBhvr>
                                    </p:animEffect>
                                  </p:childTnLst>
                                </p:cTn>
                              </p:par>
                              <p:par>
                                <p:cTn id="34" presetID="10" presetClass="entr" presetSubtype="0" fill="hold" nodeType="withEffect">
                                  <p:stCondLst>
                                    <p:cond delay="0"/>
                                  </p:stCondLst>
                                  <p:childTnLst>
                                    <p:set>
                                      <p:cBhvr>
                                        <p:cTn id="35" dur="1" fill="hold">
                                          <p:stCondLst>
                                            <p:cond delay="0"/>
                                          </p:stCondLst>
                                        </p:cTn>
                                        <p:tgtEl>
                                          <p:spTgt spid="164"/>
                                        </p:tgtEl>
                                        <p:attrNameLst>
                                          <p:attrName>style.visibility</p:attrName>
                                        </p:attrNameLst>
                                      </p:cBhvr>
                                      <p:to>
                                        <p:strVal val="visible"/>
                                      </p:to>
                                    </p:set>
                                    <p:animEffect transition="in" filter="fade">
                                      <p:cBhvr>
                                        <p:cTn id="36" dur="500"/>
                                        <p:tgtEl>
                                          <p:spTgt spid="164"/>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4C95-DD01-517D-8B23-2798CB7CC6B6}"/>
              </a:ext>
            </a:extLst>
          </p:cNvPr>
          <p:cNvSpPr>
            <a:spLocks noGrp="1"/>
          </p:cNvSpPr>
          <p:nvPr>
            <p:ph type="title"/>
          </p:nvPr>
        </p:nvSpPr>
        <p:spPr/>
        <p:txBody>
          <a:bodyPr>
            <a:normAutofit fontScale="90000"/>
          </a:bodyPr>
          <a:lstStyle/>
          <a:p>
            <a:r>
              <a:rPr lang="en-US" dirty="0"/>
              <a:t>Texture </a:t>
            </a:r>
            <a:r>
              <a:rPr lang="en-US" altLang="zh-CN" dirty="0"/>
              <a:t>mapping</a:t>
            </a:r>
            <a:endParaRPr lang="en-US" dirty="0"/>
          </a:p>
        </p:txBody>
      </p:sp>
      <p:grpSp>
        <p:nvGrpSpPr>
          <p:cNvPr id="15" name="Group 14">
            <a:extLst>
              <a:ext uri="{FF2B5EF4-FFF2-40B4-BE49-F238E27FC236}">
                <a16:creationId xmlns:a16="http://schemas.microsoft.com/office/drawing/2014/main" id="{B2BB59AD-FD85-FEDB-947B-DE2B1B4D814B}"/>
              </a:ext>
            </a:extLst>
          </p:cNvPr>
          <p:cNvGrpSpPr/>
          <p:nvPr/>
        </p:nvGrpSpPr>
        <p:grpSpPr>
          <a:xfrm>
            <a:off x="311700" y="2085975"/>
            <a:ext cx="971550" cy="971550"/>
            <a:chOff x="311700" y="2085975"/>
            <a:chExt cx="971550" cy="971550"/>
          </a:xfrm>
        </p:grpSpPr>
        <p:pic>
          <p:nvPicPr>
            <p:cNvPr id="7" name="Graphic 6">
              <a:extLst>
                <a:ext uri="{FF2B5EF4-FFF2-40B4-BE49-F238E27FC236}">
                  <a16:creationId xmlns:a16="http://schemas.microsoft.com/office/drawing/2014/main" id="{1E5DCDE8-DEA9-51E9-87DE-95B87E3D37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700" y="2085975"/>
              <a:ext cx="971550" cy="971550"/>
            </a:xfrm>
            <a:prstGeom prst="rect">
              <a:avLst/>
            </a:prstGeom>
          </p:spPr>
        </p:pic>
        <p:sp>
          <p:nvSpPr>
            <p:cNvPr id="8" name="Oval 7">
              <a:extLst>
                <a:ext uri="{FF2B5EF4-FFF2-40B4-BE49-F238E27FC236}">
                  <a16:creationId xmlns:a16="http://schemas.microsoft.com/office/drawing/2014/main" id="{7D0029CA-9F91-130C-2293-66E3C6EEF07E}"/>
                </a:ext>
              </a:extLst>
            </p:cNvPr>
            <p:cNvSpPr/>
            <p:nvPr/>
          </p:nvSpPr>
          <p:spPr>
            <a:xfrm>
              <a:off x="738904" y="2513179"/>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A16DAEDB-C58B-619B-A7F8-B7FF0BF22781}"/>
              </a:ext>
            </a:extLst>
          </p:cNvPr>
          <p:cNvSpPr txBox="1"/>
          <p:nvPr/>
        </p:nvSpPr>
        <p:spPr>
          <a:xfrm>
            <a:off x="424796" y="3072335"/>
            <a:ext cx="745355" cy="307777"/>
          </a:xfrm>
          <a:prstGeom prst="rect">
            <a:avLst/>
          </a:prstGeom>
          <a:noFill/>
        </p:spPr>
        <p:txBody>
          <a:bodyPr wrap="square">
            <a:spAutoFit/>
          </a:bodyPr>
          <a:lstStyle/>
          <a:p>
            <a:r>
              <a:rPr lang="en-US" altLang="zh-CN" dirty="0"/>
              <a:t>Screen</a:t>
            </a:r>
            <a:endParaRPr lang="en-US" dirty="0"/>
          </a:p>
        </p:txBody>
      </p:sp>
      <p:grpSp>
        <p:nvGrpSpPr>
          <p:cNvPr id="14" name="Group 13">
            <a:extLst>
              <a:ext uri="{FF2B5EF4-FFF2-40B4-BE49-F238E27FC236}">
                <a16:creationId xmlns:a16="http://schemas.microsoft.com/office/drawing/2014/main" id="{38BCA9E1-079F-8D51-4943-79FD0F625953}"/>
              </a:ext>
            </a:extLst>
          </p:cNvPr>
          <p:cNvGrpSpPr/>
          <p:nvPr/>
        </p:nvGrpSpPr>
        <p:grpSpPr>
          <a:xfrm>
            <a:off x="575618" y="2352076"/>
            <a:ext cx="439629" cy="425434"/>
            <a:chOff x="575618" y="2352076"/>
            <a:chExt cx="439629" cy="425434"/>
          </a:xfrm>
        </p:grpSpPr>
        <p:sp>
          <p:nvSpPr>
            <p:cNvPr id="10" name="Oval 9">
              <a:extLst>
                <a:ext uri="{FF2B5EF4-FFF2-40B4-BE49-F238E27FC236}">
                  <a16:creationId xmlns:a16="http://schemas.microsoft.com/office/drawing/2014/main" id="{C99A5ADE-5E1E-BF6B-4267-F6BC9245C63A}"/>
                </a:ext>
              </a:extLst>
            </p:cNvPr>
            <p:cNvSpPr/>
            <p:nvPr/>
          </p:nvSpPr>
          <p:spPr>
            <a:xfrm>
              <a:off x="575618" y="2352076"/>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55BF019-A84F-8111-3D28-701D3A9919D7}"/>
                </a:ext>
              </a:extLst>
            </p:cNvPr>
            <p:cNvSpPr/>
            <p:nvPr/>
          </p:nvSpPr>
          <p:spPr>
            <a:xfrm>
              <a:off x="898106" y="2352076"/>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B1C6DF32-CEA9-1995-E06C-1679D36A8D21}"/>
                </a:ext>
              </a:extLst>
            </p:cNvPr>
            <p:cNvSpPr/>
            <p:nvPr/>
          </p:nvSpPr>
          <p:spPr>
            <a:xfrm>
              <a:off x="575618" y="2660369"/>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D44B904-EA22-3917-19A5-BC1C0BE5F76E}"/>
                </a:ext>
              </a:extLst>
            </p:cNvPr>
            <p:cNvSpPr/>
            <p:nvPr/>
          </p:nvSpPr>
          <p:spPr>
            <a:xfrm>
              <a:off x="898106" y="2660369"/>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A4C39218-1848-A297-EBED-2DFEC29B6D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384" y="2630320"/>
            <a:ext cx="333375" cy="393989"/>
          </a:xfrm>
          <a:prstGeom prst="rect">
            <a:avLst/>
          </a:prstGeom>
        </p:spPr>
      </p:pic>
      <p:pic>
        <p:nvPicPr>
          <p:cNvPr id="21" name="Graphic 20">
            <a:extLst>
              <a:ext uri="{FF2B5EF4-FFF2-40B4-BE49-F238E27FC236}">
                <a16:creationId xmlns:a16="http://schemas.microsoft.com/office/drawing/2014/main" id="{02212EAD-B221-AA99-C923-49D8DDFAD2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6474" y="851328"/>
            <a:ext cx="1617889" cy="1617889"/>
          </a:xfrm>
          <a:prstGeom prst="rect">
            <a:avLst/>
          </a:prstGeom>
        </p:spPr>
      </p:pic>
      <p:sp>
        <p:nvSpPr>
          <p:cNvPr id="28" name="Arrow: Down 27">
            <a:extLst>
              <a:ext uri="{FF2B5EF4-FFF2-40B4-BE49-F238E27FC236}">
                <a16:creationId xmlns:a16="http://schemas.microsoft.com/office/drawing/2014/main" id="{3EFBD5D8-C8E0-6F52-7B86-455C7404D50D}"/>
              </a:ext>
            </a:extLst>
          </p:cNvPr>
          <p:cNvSpPr/>
          <p:nvPr/>
        </p:nvSpPr>
        <p:spPr>
          <a:xfrm rot="14729385">
            <a:off x="1618640" y="1911046"/>
            <a:ext cx="322440" cy="726592"/>
          </a:xfrm>
          <a:prstGeom prst="downArrow">
            <a:avLst>
              <a:gd name="adj1" fmla="val 36295"/>
              <a:gd name="adj2" fmla="val 62151"/>
            </a:avLst>
          </a:prstGeom>
          <a:solidFill>
            <a:srgbClr val="ABACA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2B0F528E-BCA9-E27F-120A-00C8A5CF102E}"/>
              </a:ext>
            </a:extLst>
          </p:cNvPr>
          <p:cNvGrpSpPr/>
          <p:nvPr/>
        </p:nvGrpSpPr>
        <p:grpSpPr>
          <a:xfrm>
            <a:off x="2574424" y="1157369"/>
            <a:ext cx="1013935" cy="987176"/>
            <a:chOff x="2574424" y="1157369"/>
            <a:chExt cx="1013935" cy="987176"/>
          </a:xfrm>
        </p:grpSpPr>
        <p:sp>
          <p:nvSpPr>
            <p:cNvPr id="22" name="Oval 21">
              <a:extLst>
                <a:ext uri="{FF2B5EF4-FFF2-40B4-BE49-F238E27FC236}">
                  <a16:creationId xmlns:a16="http://schemas.microsoft.com/office/drawing/2014/main" id="{C109D0B5-93A9-F390-E952-B9BAC4FAD24E}"/>
                </a:ext>
              </a:extLst>
            </p:cNvPr>
            <p:cNvSpPr/>
            <p:nvPr/>
          </p:nvSpPr>
          <p:spPr>
            <a:xfrm>
              <a:off x="2703775" y="1451283"/>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D01325C8-CDA7-F88B-9109-ECAADB0AB0EA}"/>
                </a:ext>
              </a:extLst>
            </p:cNvPr>
            <p:cNvSpPr/>
            <p:nvPr/>
          </p:nvSpPr>
          <p:spPr>
            <a:xfrm>
              <a:off x="2574424" y="2027404"/>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D271E15-0714-D86B-8D8E-676379FD0151}"/>
                </a:ext>
              </a:extLst>
            </p:cNvPr>
            <p:cNvSpPr/>
            <p:nvPr/>
          </p:nvSpPr>
          <p:spPr>
            <a:xfrm>
              <a:off x="3471218" y="1157369"/>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FF1E246-6A93-19DF-86D7-C916AF426B11}"/>
                </a:ext>
              </a:extLst>
            </p:cNvPr>
            <p:cNvSpPr/>
            <p:nvPr/>
          </p:nvSpPr>
          <p:spPr>
            <a:xfrm>
              <a:off x="3362005" y="1855548"/>
              <a:ext cx="117141" cy="11714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B08B362-EC6E-D49D-75F1-F1DD1C726286}"/>
                  </a:ext>
                </a:extLst>
              </p:cNvPr>
              <p:cNvSpPr txBox="1"/>
              <p:nvPr/>
            </p:nvSpPr>
            <p:spPr>
              <a:xfrm>
                <a:off x="2599643" y="2532249"/>
                <a:ext cx="971550" cy="3243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𝑆𝑃𝑇</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𝐹</m:t>
                          </m:r>
                        </m:e>
                        <m:sub>
                          <m:r>
                            <a:rPr lang="en-US" sz="1400" b="0" i="1" smtClean="0">
                              <a:latin typeface="Cambria Math" panose="02040503050406030204" pitchFamily="18" charset="0"/>
                            </a:rPr>
                            <m:t>𝑄</m:t>
                          </m:r>
                        </m:sub>
                      </m:sSub>
                    </m:oMath>
                  </m:oMathPara>
                </a14:m>
                <a:endParaRPr lang="en-US" dirty="0"/>
              </a:p>
            </p:txBody>
          </p:sp>
        </mc:Choice>
        <mc:Fallback xmlns="">
          <p:sp>
            <p:nvSpPr>
              <p:cNvPr id="32" name="TextBox 31">
                <a:extLst>
                  <a:ext uri="{FF2B5EF4-FFF2-40B4-BE49-F238E27FC236}">
                    <a16:creationId xmlns:a16="http://schemas.microsoft.com/office/drawing/2014/main" id="{2B08B362-EC6E-D49D-75F1-F1DD1C726286}"/>
                  </a:ext>
                </a:extLst>
              </p:cNvPr>
              <p:cNvSpPr txBox="1">
                <a:spLocks noRot="1" noChangeAspect="1" noMove="1" noResize="1" noEditPoints="1" noAdjustHandles="1" noChangeArrowheads="1" noChangeShapeType="1" noTextEdit="1"/>
              </p:cNvSpPr>
              <p:nvPr/>
            </p:nvSpPr>
            <p:spPr>
              <a:xfrm>
                <a:off x="2599643" y="2532249"/>
                <a:ext cx="971550" cy="324384"/>
              </a:xfrm>
              <a:prstGeom prst="rect">
                <a:avLst/>
              </a:prstGeom>
              <a:blipFill>
                <a:blip r:embed="rId10"/>
                <a:stretch>
                  <a:fillRect b="-1852"/>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CBB2FE30-233B-9258-72FF-680DD9C9A746}"/>
              </a:ext>
            </a:extLst>
          </p:cNvPr>
          <p:cNvGrpSpPr/>
          <p:nvPr/>
        </p:nvGrpSpPr>
        <p:grpSpPr>
          <a:xfrm>
            <a:off x="738904" y="2215771"/>
            <a:ext cx="439629" cy="410738"/>
            <a:chOff x="738904" y="2215771"/>
            <a:chExt cx="439629" cy="410738"/>
          </a:xfrm>
        </p:grpSpPr>
        <p:sp>
          <p:nvSpPr>
            <p:cNvPr id="33" name="Oval 32">
              <a:extLst>
                <a:ext uri="{FF2B5EF4-FFF2-40B4-BE49-F238E27FC236}">
                  <a16:creationId xmlns:a16="http://schemas.microsoft.com/office/drawing/2014/main" id="{BF939B05-971F-59F2-FD7B-C95E63FDB918}"/>
                </a:ext>
              </a:extLst>
            </p:cNvPr>
            <p:cNvSpPr/>
            <p:nvPr/>
          </p:nvSpPr>
          <p:spPr>
            <a:xfrm>
              <a:off x="738904" y="2215771"/>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FD33952F-7808-2E22-116F-0BA5E6EF51CC}"/>
                </a:ext>
              </a:extLst>
            </p:cNvPr>
            <p:cNvSpPr/>
            <p:nvPr/>
          </p:nvSpPr>
          <p:spPr>
            <a:xfrm>
              <a:off x="1061392" y="2509368"/>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D04059-C7C9-DE63-8661-F97EB089E338}"/>
                  </a:ext>
                </a:extLst>
              </p:cNvPr>
              <p:cNvSpPr txBox="1"/>
              <p:nvPr/>
            </p:nvSpPr>
            <p:spPr>
              <a:xfrm>
                <a:off x="2599643" y="4607236"/>
                <a:ext cx="97155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𝑆𝑃𝑇</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𝐹</m:t>
                          </m:r>
                        </m:e>
                        <m:sub>
                          <m:r>
                            <a:rPr lang="en-US" sz="1400" b="0" i="1" smtClean="0">
                              <a:latin typeface="Cambria Math" panose="02040503050406030204" pitchFamily="18" charset="0"/>
                            </a:rPr>
                            <m:t>𝑆</m:t>
                          </m:r>
                        </m:sub>
                      </m:sSub>
                    </m:oMath>
                  </m:oMathPara>
                </a14:m>
                <a:endParaRPr lang="en-US" dirty="0"/>
              </a:p>
            </p:txBody>
          </p:sp>
        </mc:Choice>
        <mc:Fallback xmlns="">
          <p:sp>
            <p:nvSpPr>
              <p:cNvPr id="38" name="TextBox 37">
                <a:extLst>
                  <a:ext uri="{FF2B5EF4-FFF2-40B4-BE49-F238E27FC236}">
                    <a16:creationId xmlns:a16="http://schemas.microsoft.com/office/drawing/2014/main" id="{B0D04059-C7C9-DE63-8661-F97EB089E338}"/>
                  </a:ext>
                </a:extLst>
              </p:cNvPr>
              <p:cNvSpPr txBox="1">
                <a:spLocks noRot="1" noChangeAspect="1" noMove="1" noResize="1" noEditPoints="1" noAdjustHandles="1" noChangeArrowheads="1" noChangeShapeType="1" noTextEdit="1"/>
              </p:cNvSpPr>
              <p:nvPr/>
            </p:nvSpPr>
            <p:spPr>
              <a:xfrm>
                <a:off x="2599643" y="4607236"/>
                <a:ext cx="971550" cy="307777"/>
              </a:xfrm>
              <a:prstGeom prst="rect">
                <a:avLst/>
              </a:prstGeom>
              <a:blipFill>
                <a:blip r:embed="rId11"/>
                <a:stretch>
                  <a:fillRect/>
                </a:stretch>
              </a:blipFill>
            </p:spPr>
            <p:txBody>
              <a:bodyPr/>
              <a:lstStyle/>
              <a:p>
                <a:r>
                  <a:rPr lang="en-US">
                    <a:noFill/>
                  </a:rPr>
                  <a:t> </a:t>
                </a:r>
              </a:p>
            </p:txBody>
          </p:sp>
        </mc:Fallback>
      </mc:AlternateContent>
      <p:sp>
        <p:nvSpPr>
          <p:cNvPr id="42" name="Arrow: Down 41">
            <a:extLst>
              <a:ext uri="{FF2B5EF4-FFF2-40B4-BE49-F238E27FC236}">
                <a16:creationId xmlns:a16="http://schemas.microsoft.com/office/drawing/2014/main" id="{EADED15A-1F52-1C87-5E7E-892C62615A45}"/>
              </a:ext>
            </a:extLst>
          </p:cNvPr>
          <p:cNvSpPr/>
          <p:nvPr/>
        </p:nvSpPr>
        <p:spPr>
          <a:xfrm rot="17571142">
            <a:off x="1621462" y="2521792"/>
            <a:ext cx="322440" cy="726592"/>
          </a:xfrm>
          <a:prstGeom prst="downArrow">
            <a:avLst>
              <a:gd name="adj1" fmla="val 36295"/>
              <a:gd name="adj2" fmla="val 62151"/>
            </a:avLst>
          </a:prstGeom>
          <a:solidFill>
            <a:srgbClr val="ABACA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Graphic 43">
            <a:extLst>
              <a:ext uri="{FF2B5EF4-FFF2-40B4-BE49-F238E27FC236}">
                <a16:creationId xmlns:a16="http://schemas.microsoft.com/office/drawing/2014/main" id="{671FFDAB-910C-5072-D3C3-3183E25495F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202138" y="2837546"/>
            <a:ext cx="1958389" cy="1792224"/>
          </a:xfrm>
          <a:prstGeom prst="rect">
            <a:avLst/>
          </a:prstGeom>
        </p:spPr>
      </p:pic>
      <p:pic>
        <p:nvPicPr>
          <p:cNvPr id="48" name="Graphic 47">
            <a:extLst>
              <a:ext uri="{FF2B5EF4-FFF2-40B4-BE49-F238E27FC236}">
                <a16:creationId xmlns:a16="http://schemas.microsoft.com/office/drawing/2014/main" id="{A9514DBD-75B0-A0D5-D4A6-8D43525E7D3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389007" y="1035082"/>
            <a:ext cx="4557459" cy="2361377"/>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9FEFD493-1F93-3ED4-69FF-6E8861629006}"/>
                  </a:ext>
                </a:extLst>
              </p:cNvPr>
              <p:cNvSpPr txBox="1"/>
              <p:nvPr/>
            </p:nvSpPr>
            <p:spPr>
              <a:xfrm>
                <a:off x="8184217" y="2469217"/>
                <a:ext cx="648083" cy="2571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𝑆𝑃𝑇</m:t>
                      </m:r>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𝐹</m:t>
                          </m:r>
                        </m:e>
                        <m:sub>
                          <m:r>
                            <a:rPr lang="en-US" sz="1000" b="0" i="1" smtClean="0">
                              <a:latin typeface="Cambria Math" panose="02040503050406030204" pitchFamily="18" charset="0"/>
                            </a:rPr>
                            <m:t>𝑄</m:t>
                          </m:r>
                        </m:sub>
                      </m:sSub>
                    </m:oMath>
                  </m:oMathPara>
                </a14:m>
                <a:endParaRPr lang="en-US" sz="1000" dirty="0"/>
              </a:p>
            </p:txBody>
          </p:sp>
        </mc:Choice>
        <mc:Fallback xmlns="">
          <p:sp>
            <p:nvSpPr>
              <p:cNvPr id="51" name="TextBox 50">
                <a:extLst>
                  <a:ext uri="{FF2B5EF4-FFF2-40B4-BE49-F238E27FC236}">
                    <a16:creationId xmlns:a16="http://schemas.microsoft.com/office/drawing/2014/main" id="{9FEFD493-1F93-3ED4-69FF-6E8861629006}"/>
                  </a:ext>
                </a:extLst>
              </p:cNvPr>
              <p:cNvSpPr txBox="1">
                <a:spLocks noRot="1" noChangeAspect="1" noMove="1" noResize="1" noEditPoints="1" noAdjustHandles="1" noChangeArrowheads="1" noChangeShapeType="1" noTextEdit="1"/>
              </p:cNvSpPr>
              <p:nvPr/>
            </p:nvSpPr>
            <p:spPr>
              <a:xfrm>
                <a:off x="8184217" y="2469217"/>
                <a:ext cx="648083" cy="25712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BAD46AB-B91D-2B03-CB65-D6028A7A532C}"/>
                  </a:ext>
                </a:extLst>
              </p:cNvPr>
              <p:cNvSpPr txBox="1"/>
              <p:nvPr/>
            </p:nvSpPr>
            <p:spPr>
              <a:xfrm>
                <a:off x="8176597" y="2646779"/>
                <a:ext cx="648083" cy="2462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𝑆𝑃𝑇</m:t>
                      </m:r>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𝐹</m:t>
                          </m:r>
                        </m:e>
                        <m:sub>
                          <m:r>
                            <a:rPr lang="en-US" sz="1000" b="0" i="1" smtClean="0">
                              <a:latin typeface="Cambria Math" panose="02040503050406030204" pitchFamily="18" charset="0"/>
                            </a:rPr>
                            <m:t>𝑆</m:t>
                          </m:r>
                        </m:sub>
                      </m:sSub>
                    </m:oMath>
                  </m:oMathPara>
                </a14:m>
                <a:endParaRPr lang="en-US" sz="1000" dirty="0"/>
              </a:p>
            </p:txBody>
          </p:sp>
        </mc:Choice>
        <mc:Fallback xmlns="">
          <p:sp>
            <p:nvSpPr>
              <p:cNvPr id="52" name="TextBox 51">
                <a:extLst>
                  <a:ext uri="{FF2B5EF4-FFF2-40B4-BE49-F238E27FC236}">
                    <a16:creationId xmlns:a16="http://schemas.microsoft.com/office/drawing/2014/main" id="{5BAD46AB-B91D-2B03-CB65-D6028A7A532C}"/>
                  </a:ext>
                </a:extLst>
              </p:cNvPr>
              <p:cNvSpPr txBox="1">
                <a:spLocks noRot="1" noChangeAspect="1" noMove="1" noResize="1" noEditPoints="1" noAdjustHandles="1" noChangeArrowheads="1" noChangeShapeType="1" noTextEdit="1"/>
              </p:cNvSpPr>
              <p:nvPr/>
            </p:nvSpPr>
            <p:spPr>
              <a:xfrm>
                <a:off x="8176597" y="2646779"/>
                <a:ext cx="648083" cy="246221"/>
              </a:xfrm>
              <a:prstGeom prst="rect">
                <a:avLst/>
              </a:prstGeom>
              <a:blipFill>
                <a:blip r:embed="rId19"/>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4AE3135D-7571-823D-020F-66D983F80EAC}"/>
              </a:ext>
            </a:extLst>
          </p:cNvPr>
          <p:cNvGrpSpPr/>
          <p:nvPr/>
        </p:nvGrpSpPr>
        <p:grpSpPr>
          <a:xfrm>
            <a:off x="3185523" y="3174743"/>
            <a:ext cx="630129" cy="281242"/>
            <a:chOff x="738904" y="2215771"/>
            <a:chExt cx="630129" cy="281242"/>
          </a:xfrm>
        </p:grpSpPr>
        <p:sp>
          <p:nvSpPr>
            <p:cNvPr id="40" name="Oval 39">
              <a:extLst>
                <a:ext uri="{FF2B5EF4-FFF2-40B4-BE49-F238E27FC236}">
                  <a16:creationId xmlns:a16="http://schemas.microsoft.com/office/drawing/2014/main" id="{F9EEF321-B6ED-693E-6B47-AD2D9C5D4A91}"/>
                </a:ext>
              </a:extLst>
            </p:cNvPr>
            <p:cNvSpPr/>
            <p:nvPr/>
          </p:nvSpPr>
          <p:spPr>
            <a:xfrm>
              <a:off x="738904" y="2215771"/>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F169B0E-B0EC-BE5D-041E-EB9CF5A7C116}"/>
                </a:ext>
              </a:extLst>
            </p:cNvPr>
            <p:cNvSpPr/>
            <p:nvPr/>
          </p:nvSpPr>
          <p:spPr>
            <a:xfrm>
              <a:off x="1251892" y="2379872"/>
              <a:ext cx="117141" cy="1171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Graphic 5">
            <a:extLst>
              <a:ext uri="{FF2B5EF4-FFF2-40B4-BE49-F238E27FC236}">
                <a16:creationId xmlns:a16="http://schemas.microsoft.com/office/drawing/2014/main" id="{3676BFC2-DA50-807F-ECB6-A152DA1543B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61834" y="1255363"/>
            <a:ext cx="847165" cy="822960"/>
          </a:xfrm>
          <a:prstGeom prst="rect">
            <a:avLst/>
          </a:prstGeom>
        </p:spPr>
      </p:pic>
      <p:pic>
        <p:nvPicPr>
          <p:cNvPr id="18" name="Graphic 17">
            <a:extLst>
              <a:ext uri="{FF2B5EF4-FFF2-40B4-BE49-F238E27FC236}">
                <a16:creationId xmlns:a16="http://schemas.microsoft.com/office/drawing/2014/main" id="{CF20690B-5A7A-6438-A4FA-07A7439AFF1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759543" y="3413541"/>
            <a:ext cx="651746" cy="713232"/>
          </a:xfrm>
          <a:prstGeom prst="rect">
            <a:avLst/>
          </a:prstGeom>
        </p:spPr>
      </p:pic>
    </p:spTree>
    <p:extLst>
      <p:ext uri="{BB962C8B-B14F-4D97-AF65-F5344CB8AC3E}">
        <p14:creationId xmlns:p14="http://schemas.microsoft.com/office/powerpoint/2010/main" val="14415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38" grpId="0"/>
      <p:bldP spid="42" grpId="0" animBg="1"/>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AD1394-7033-FB8B-E9EB-922D86918A80}"/>
              </a:ext>
            </a:extLst>
          </p:cNvPr>
          <p:cNvSpPr>
            <a:spLocks noGrp="1"/>
          </p:cNvSpPr>
          <p:nvPr>
            <p:ph type="ctrTitle"/>
          </p:nvPr>
        </p:nvSpPr>
        <p:spPr>
          <a:xfrm>
            <a:off x="3924420" y="2147743"/>
            <a:ext cx="5135759" cy="616874"/>
          </a:xfrm>
        </p:spPr>
        <p:txBody>
          <a:bodyPr>
            <a:normAutofit fontScale="90000"/>
          </a:bodyPr>
          <a:lstStyle/>
          <a:p>
            <a:r>
              <a:rPr lang="en-US" dirty="0"/>
              <a:t>Results &amp; Applications</a:t>
            </a:r>
          </a:p>
        </p:txBody>
      </p:sp>
    </p:spTree>
    <p:extLst>
      <p:ext uri="{BB962C8B-B14F-4D97-AF65-F5344CB8AC3E}">
        <p14:creationId xmlns:p14="http://schemas.microsoft.com/office/powerpoint/2010/main" val="2102757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980B-E658-C037-F30F-474FE78340B6}"/>
              </a:ext>
            </a:extLst>
          </p:cNvPr>
          <p:cNvSpPr>
            <a:spLocks noGrp="1"/>
          </p:cNvSpPr>
          <p:nvPr>
            <p:ph type="title"/>
          </p:nvPr>
        </p:nvSpPr>
        <p:spPr/>
        <p:txBody>
          <a:bodyPr>
            <a:normAutofit fontScale="90000"/>
          </a:bodyPr>
          <a:lstStyle/>
          <a:p>
            <a:r>
              <a:rPr lang="en-US" dirty="0"/>
              <a:t>Checkerboard</a:t>
            </a:r>
          </a:p>
        </p:txBody>
      </p:sp>
      <p:sp>
        <p:nvSpPr>
          <p:cNvPr id="16" name="TextBox 15">
            <a:extLst>
              <a:ext uri="{FF2B5EF4-FFF2-40B4-BE49-F238E27FC236}">
                <a16:creationId xmlns:a16="http://schemas.microsoft.com/office/drawing/2014/main" id="{DC45784C-81A3-D713-C1E0-4393DE96BFEF}"/>
              </a:ext>
            </a:extLst>
          </p:cNvPr>
          <p:cNvSpPr txBox="1"/>
          <p:nvPr/>
        </p:nvSpPr>
        <p:spPr>
          <a:xfrm>
            <a:off x="3993594" y="2876030"/>
            <a:ext cx="1477406" cy="307777"/>
          </a:xfrm>
          <a:prstGeom prst="rect">
            <a:avLst/>
          </a:prstGeom>
          <a:noFill/>
        </p:spPr>
        <p:txBody>
          <a:bodyPr wrap="square">
            <a:spAutoFit/>
          </a:bodyPr>
          <a:lstStyle/>
          <a:p>
            <a:r>
              <a:rPr lang="en-US" dirty="0"/>
              <a:t>Error map(FLIP)</a:t>
            </a:r>
          </a:p>
        </p:txBody>
      </p:sp>
      <p:grpSp>
        <p:nvGrpSpPr>
          <p:cNvPr id="24" name="Group 23">
            <a:extLst>
              <a:ext uri="{FF2B5EF4-FFF2-40B4-BE49-F238E27FC236}">
                <a16:creationId xmlns:a16="http://schemas.microsoft.com/office/drawing/2014/main" id="{F2C06EBF-9A1C-BBC3-2D35-61CCAE6AA94C}"/>
              </a:ext>
            </a:extLst>
          </p:cNvPr>
          <p:cNvGrpSpPr/>
          <p:nvPr/>
        </p:nvGrpSpPr>
        <p:grpSpPr>
          <a:xfrm>
            <a:off x="472604" y="836045"/>
            <a:ext cx="2107830" cy="2024283"/>
            <a:chOff x="746984" y="881430"/>
            <a:chExt cx="1775643" cy="1705263"/>
          </a:xfrm>
        </p:grpSpPr>
        <p:pic>
          <p:nvPicPr>
            <p:cNvPr id="18" name="Picture 17" descr="A cube with a purple and white cube&#10;&#10;Description automatically generated">
              <a:extLst>
                <a:ext uri="{FF2B5EF4-FFF2-40B4-BE49-F238E27FC236}">
                  <a16:creationId xmlns:a16="http://schemas.microsoft.com/office/drawing/2014/main" id="{F3595C91-5804-E18E-96F8-2AAB7F5A6D80}"/>
                </a:ext>
              </a:extLst>
            </p:cNvPr>
            <p:cNvPicPr>
              <a:picLocks noChangeAspect="1"/>
            </p:cNvPicPr>
            <p:nvPr/>
          </p:nvPicPr>
          <p:blipFill>
            <a:blip r:embed="rId3"/>
            <a:stretch>
              <a:fillRect/>
            </a:stretch>
          </p:blipFill>
          <p:spPr>
            <a:xfrm>
              <a:off x="746984" y="881430"/>
              <a:ext cx="1775643" cy="1627674"/>
            </a:xfrm>
            <a:prstGeom prst="rect">
              <a:avLst/>
            </a:prstGeom>
          </p:spPr>
        </p:pic>
        <p:sp>
          <p:nvSpPr>
            <p:cNvPr id="22" name="TextBox 21">
              <a:extLst>
                <a:ext uri="{FF2B5EF4-FFF2-40B4-BE49-F238E27FC236}">
                  <a16:creationId xmlns:a16="http://schemas.microsoft.com/office/drawing/2014/main" id="{01983FAE-3A6D-6E54-76AA-B6ED65DF8CC5}"/>
                </a:ext>
              </a:extLst>
            </p:cNvPr>
            <p:cNvSpPr txBox="1"/>
            <p:nvPr/>
          </p:nvSpPr>
          <p:spPr>
            <a:xfrm>
              <a:off x="746984" y="2278916"/>
              <a:ext cx="836295" cy="307777"/>
            </a:xfrm>
            <a:prstGeom prst="rect">
              <a:avLst/>
            </a:prstGeom>
            <a:noFill/>
          </p:spPr>
          <p:txBody>
            <a:bodyPr wrap="square">
              <a:spAutoFit/>
            </a:bodyPr>
            <a:lstStyle/>
            <a:p>
              <a:r>
                <a:rPr lang="en-US" sz="1400" dirty="0">
                  <a:solidFill>
                    <a:schemeClr val="bg1"/>
                  </a:solidFill>
                  <a:latin typeface="Cambria Math" panose="02040503050406030204" pitchFamily="18" charset="0"/>
                  <a:ea typeface="Cambria Math" panose="02040503050406030204" pitchFamily="18" charset="0"/>
                </a:rPr>
                <a:t>Aniso16</a:t>
              </a:r>
              <a:endParaRPr lang="en-US" dirty="0">
                <a:solidFill>
                  <a:schemeClr val="bg1"/>
                </a:solidFill>
              </a:endParaRPr>
            </a:p>
          </p:txBody>
        </p:sp>
      </p:grpSp>
      <p:grpSp>
        <p:nvGrpSpPr>
          <p:cNvPr id="43" name="Group 42">
            <a:extLst>
              <a:ext uri="{FF2B5EF4-FFF2-40B4-BE49-F238E27FC236}">
                <a16:creationId xmlns:a16="http://schemas.microsoft.com/office/drawing/2014/main" id="{5C2A2EDA-F843-59B7-5DD8-D3F3D87172C9}"/>
              </a:ext>
            </a:extLst>
          </p:cNvPr>
          <p:cNvGrpSpPr/>
          <p:nvPr/>
        </p:nvGrpSpPr>
        <p:grpSpPr>
          <a:xfrm>
            <a:off x="2631064" y="836045"/>
            <a:ext cx="2115710" cy="1988949"/>
            <a:chOff x="1907655" y="871960"/>
            <a:chExt cx="2115710" cy="1988949"/>
          </a:xfrm>
        </p:grpSpPr>
        <p:pic>
          <p:nvPicPr>
            <p:cNvPr id="27" name="Picture 26">
              <a:extLst>
                <a:ext uri="{FF2B5EF4-FFF2-40B4-BE49-F238E27FC236}">
                  <a16:creationId xmlns:a16="http://schemas.microsoft.com/office/drawing/2014/main" id="{C2F0547C-4065-4630-508C-E8D608F5EA5A}"/>
                </a:ext>
              </a:extLst>
            </p:cNvPr>
            <p:cNvPicPr>
              <a:picLocks noChangeAspect="1"/>
            </p:cNvPicPr>
            <p:nvPr/>
          </p:nvPicPr>
          <p:blipFill>
            <a:blip r:embed="rId4"/>
            <a:srcRect/>
            <a:stretch/>
          </p:blipFill>
          <p:spPr>
            <a:xfrm>
              <a:off x="1918583" y="871960"/>
              <a:ext cx="2104782" cy="1929384"/>
            </a:xfrm>
            <a:prstGeom prst="rect">
              <a:avLst/>
            </a:prstGeom>
          </p:spPr>
        </p:pic>
        <p:sp>
          <p:nvSpPr>
            <p:cNvPr id="35" name="TextBox 34">
              <a:extLst>
                <a:ext uri="{FF2B5EF4-FFF2-40B4-BE49-F238E27FC236}">
                  <a16:creationId xmlns:a16="http://schemas.microsoft.com/office/drawing/2014/main" id="{809FA51A-6E19-3436-B170-F3F928BD22CA}"/>
                </a:ext>
              </a:extLst>
            </p:cNvPr>
            <p:cNvSpPr txBox="1"/>
            <p:nvPr/>
          </p:nvSpPr>
          <p:spPr>
            <a:xfrm>
              <a:off x="1907655" y="2553132"/>
              <a:ext cx="836295" cy="307777"/>
            </a:xfrm>
            <a:prstGeom prst="rect">
              <a:avLst/>
            </a:prstGeom>
            <a:noFill/>
          </p:spPr>
          <p:txBody>
            <a:bodyPr wrap="square">
              <a:spAutoFit/>
            </a:bodyPr>
            <a:lstStyle/>
            <a:p>
              <a:r>
                <a:rPr lang="en-US" sz="1400" dirty="0">
                  <a:solidFill>
                    <a:schemeClr val="bg1"/>
                  </a:solidFill>
                  <a:latin typeface="Cambria Math" panose="02040503050406030204" pitchFamily="18" charset="0"/>
                  <a:ea typeface="Cambria Math" panose="02040503050406030204" pitchFamily="18" charset="0"/>
                </a:rPr>
                <a:t>EWA</a:t>
              </a:r>
              <a:endParaRPr lang="en-US" dirty="0">
                <a:solidFill>
                  <a:schemeClr val="bg1"/>
                </a:solidFill>
              </a:endParaRPr>
            </a:p>
          </p:txBody>
        </p:sp>
      </p:grpSp>
      <p:grpSp>
        <p:nvGrpSpPr>
          <p:cNvPr id="44" name="Group 43">
            <a:extLst>
              <a:ext uri="{FF2B5EF4-FFF2-40B4-BE49-F238E27FC236}">
                <a16:creationId xmlns:a16="http://schemas.microsoft.com/office/drawing/2014/main" id="{CE424BC9-D856-56D9-6003-FBFBB9C8BFF1}"/>
              </a:ext>
            </a:extLst>
          </p:cNvPr>
          <p:cNvGrpSpPr/>
          <p:nvPr/>
        </p:nvGrpSpPr>
        <p:grpSpPr>
          <a:xfrm>
            <a:off x="6939582" y="831767"/>
            <a:ext cx="2104781" cy="1944801"/>
            <a:chOff x="3480596" y="871960"/>
            <a:chExt cx="2104781" cy="1944801"/>
          </a:xfrm>
        </p:grpSpPr>
        <p:pic>
          <p:nvPicPr>
            <p:cNvPr id="30" name="Picture 29">
              <a:extLst>
                <a:ext uri="{FF2B5EF4-FFF2-40B4-BE49-F238E27FC236}">
                  <a16:creationId xmlns:a16="http://schemas.microsoft.com/office/drawing/2014/main" id="{E99D311C-4125-A9CD-F86B-4B190A341D83}"/>
                </a:ext>
              </a:extLst>
            </p:cNvPr>
            <p:cNvPicPr>
              <a:picLocks noChangeAspect="1"/>
            </p:cNvPicPr>
            <p:nvPr/>
          </p:nvPicPr>
          <p:blipFill>
            <a:blip r:embed="rId5"/>
            <a:srcRect/>
            <a:stretch/>
          </p:blipFill>
          <p:spPr>
            <a:xfrm>
              <a:off x="3480596" y="871960"/>
              <a:ext cx="2104781" cy="192938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2EFB319-1EBA-279C-4404-DDB2DB2DCB8A}"/>
                    </a:ext>
                  </a:extLst>
                </p:cNvPr>
                <p:cNvSpPr txBox="1"/>
                <p:nvPr/>
              </p:nvSpPr>
              <p:spPr>
                <a:xfrm>
                  <a:off x="3578539" y="2493724"/>
                  <a:ext cx="581551" cy="3230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𝑆𝑃𝑇</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𝐹</m:t>
                            </m:r>
                          </m:e>
                          <m:sub>
                            <m:r>
                              <a:rPr lang="en-US" sz="1400" b="0" i="1" smtClean="0">
                                <a:solidFill>
                                  <a:schemeClr val="bg1"/>
                                </a:solidFill>
                                <a:latin typeface="Cambria Math" panose="02040503050406030204" pitchFamily="18" charset="0"/>
                              </a:rPr>
                              <m:t>𝑄</m:t>
                            </m:r>
                          </m:sub>
                        </m:sSub>
                      </m:oMath>
                    </m:oMathPara>
                  </a14:m>
                  <a:endParaRPr lang="en-US" sz="1400" dirty="0">
                    <a:solidFill>
                      <a:schemeClr val="bg1"/>
                    </a:solidFill>
                  </a:endParaRPr>
                </a:p>
              </p:txBody>
            </p:sp>
          </mc:Choice>
          <mc:Fallback xmlns="">
            <p:sp>
              <p:nvSpPr>
                <p:cNvPr id="36" name="TextBox 35">
                  <a:extLst>
                    <a:ext uri="{FF2B5EF4-FFF2-40B4-BE49-F238E27FC236}">
                      <a16:creationId xmlns:a16="http://schemas.microsoft.com/office/drawing/2014/main" id="{92EFB319-1EBA-279C-4404-DDB2DB2DCB8A}"/>
                    </a:ext>
                  </a:extLst>
                </p:cNvPr>
                <p:cNvSpPr txBox="1">
                  <a:spLocks noRot="1" noChangeAspect="1" noMove="1" noResize="1" noEditPoints="1" noAdjustHandles="1" noChangeArrowheads="1" noChangeShapeType="1" noTextEdit="1"/>
                </p:cNvSpPr>
                <p:nvPr/>
              </p:nvSpPr>
              <p:spPr>
                <a:xfrm>
                  <a:off x="3578539" y="2493724"/>
                  <a:ext cx="581551" cy="323037"/>
                </a:xfrm>
                <a:prstGeom prst="rect">
                  <a:avLst/>
                </a:prstGeom>
                <a:blipFill>
                  <a:blip r:embed="rId6"/>
                  <a:stretch>
                    <a:fillRect l="-7292" b="-3774"/>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F9F81873-7BC7-6517-319C-C3FC3D81E0B6}"/>
              </a:ext>
            </a:extLst>
          </p:cNvPr>
          <p:cNvGrpSpPr/>
          <p:nvPr/>
        </p:nvGrpSpPr>
        <p:grpSpPr>
          <a:xfrm>
            <a:off x="4797404" y="831767"/>
            <a:ext cx="2091549" cy="1936621"/>
            <a:chOff x="5175519" y="871960"/>
            <a:chExt cx="2152862" cy="1993392"/>
          </a:xfrm>
        </p:grpSpPr>
        <p:pic>
          <p:nvPicPr>
            <p:cNvPr id="33" name="Picture 32">
              <a:extLst>
                <a:ext uri="{FF2B5EF4-FFF2-40B4-BE49-F238E27FC236}">
                  <a16:creationId xmlns:a16="http://schemas.microsoft.com/office/drawing/2014/main" id="{94AF73F3-0E45-0C2E-451E-63A49887AACD}"/>
                </a:ext>
              </a:extLst>
            </p:cNvPr>
            <p:cNvPicPr>
              <a:picLocks noChangeAspect="1"/>
            </p:cNvPicPr>
            <p:nvPr/>
          </p:nvPicPr>
          <p:blipFill>
            <a:blip r:embed="rId7"/>
            <a:srcRect/>
            <a:stretch/>
          </p:blipFill>
          <p:spPr>
            <a:xfrm>
              <a:off x="5175519" y="871960"/>
              <a:ext cx="2152862" cy="1993392"/>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D3F6A4-EEC1-5116-19D0-F7CFB6CD2E17}"/>
                    </a:ext>
                  </a:extLst>
                </p:cNvPr>
                <p:cNvSpPr txBox="1"/>
                <p:nvPr/>
              </p:nvSpPr>
              <p:spPr>
                <a:xfrm>
                  <a:off x="5233277" y="2542315"/>
                  <a:ext cx="659982" cy="3230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𝑆𝑃𝑇</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𝐹</m:t>
                            </m:r>
                          </m:e>
                          <m:sub>
                            <m:r>
                              <a:rPr lang="en-US" sz="1400" b="0" i="1" smtClean="0">
                                <a:solidFill>
                                  <a:schemeClr val="bg1"/>
                                </a:solidFill>
                                <a:latin typeface="Cambria Math" panose="02040503050406030204" pitchFamily="18" charset="0"/>
                              </a:rPr>
                              <m:t>𝑆</m:t>
                            </m:r>
                          </m:sub>
                        </m:sSub>
                      </m:oMath>
                    </m:oMathPara>
                  </a14:m>
                  <a:endParaRPr lang="en-US" sz="1400" dirty="0">
                    <a:solidFill>
                      <a:schemeClr val="bg1"/>
                    </a:solidFill>
                  </a:endParaRPr>
                </a:p>
              </p:txBody>
            </p:sp>
          </mc:Choice>
          <mc:Fallback xmlns="">
            <p:sp>
              <p:nvSpPr>
                <p:cNvPr id="37" name="TextBox 36">
                  <a:extLst>
                    <a:ext uri="{FF2B5EF4-FFF2-40B4-BE49-F238E27FC236}">
                      <a16:creationId xmlns:a16="http://schemas.microsoft.com/office/drawing/2014/main" id="{59D3F6A4-EEC1-5116-19D0-F7CFB6CD2E17}"/>
                    </a:ext>
                  </a:extLst>
                </p:cNvPr>
                <p:cNvSpPr txBox="1">
                  <a:spLocks noRot="1" noChangeAspect="1" noMove="1" noResize="1" noEditPoints="1" noAdjustHandles="1" noChangeArrowheads="1" noChangeShapeType="1" noTextEdit="1"/>
                </p:cNvSpPr>
                <p:nvPr/>
              </p:nvSpPr>
              <p:spPr>
                <a:xfrm>
                  <a:off x="5233277" y="2542315"/>
                  <a:ext cx="659982" cy="323037"/>
                </a:xfrm>
                <a:prstGeom prst="rect">
                  <a:avLst/>
                </a:prstGeom>
                <a:blipFill>
                  <a:blip r:embed="rId8"/>
                  <a:stretch>
                    <a:fillRect/>
                  </a:stretch>
                </a:blipFill>
              </p:spPr>
              <p:txBody>
                <a:bodyPr/>
                <a:lstStyle/>
                <a:p>
                  <a:r>
                    <a:rPr lang="en-US">
                      <a:noFill/>
                    </a:rPr>
                    <a:t> </a:t>
                  </a:r>
                </a:p>
              </p:txBody>
            </p:sp>
          </mc:Fallback>
        </mc:AlternateContent>
      </p:grpSp>
      <p:pic>
        <p:nvPicPr>
          <p:cNvPr id="47" name="Picture 46" descr="A blue graph with numbers&#10;&#10;Description automatically generated">
            <a:extLst>
              <a:ext uri="{FF2B5EF4-FFF2-40B4-BE49-F238E27FC236}">
                <a16:creationId xmlns:a16="http://schemas.microsoft.com/office/drawing/2014/main" id="{70E8889D-B7F8-A302-7DF5-43DF3EA40030}"/>
              </a:ext>
            </a:extLst>
          </p:cNvPr>
          <p:cNvPicPr>
            <a:picLocks noChangeAspect="1"/>
          </p:cNvPicPr>
          <p:nvPr/>
        </p:nvPicPr>
        <p:blipFill>
          <a:blip r:embed="rId9"/>
          <a:stretch>
            <a:fillRect/>
          </a:stretch>
        </p:blipFill>
        <p:spPr>
          <a:xfrm>
            <a:off x="1581967" y="2027911"/>
            <a:ext cx="992749" cy="746925"/>
          </a:xfrm>
          <a:prstGeom prst="rect">
            <a:avLst/>
          </a:prstGeom>
        </p:spPr>
      </p:pic>
      <p:pic>
        <p:nvPicPr>
          <p:cNvPr id="48" name="Picture 47">
            <a:extLst>
              <a:ext uri="{FF2B5EF4-FFF2-40B4-BE49-F238E27FC236}">
                <a16:creationId xmlns:a16="http://schemas.microsoft.com/office/drawing/2014/main" id="{C82B9533-4B21-E44E-CBF4-0E8531D260E0}"/>
              </a:ext>
            </a:extLst>
          </p:cNvPr>
          <p:cNvPicPr>
            <a:picLocks noChangeAspect="1"/>
          </p:cNvPicPr>
          <p:nvPr/>
        </p:nvPicPr>
        <p:blipFill>
          <a:blip r:embed="rId10"/>
          <a:srcRect/>
          <a:stretch/>
        </p:blipFill>
        <p:spPr>
          <a:xfrm>
            <a:off x="3739549" y="2011478"/>
            <a:ext cx="992748" cy="746925"/>
          </a:xfrm>
          <a:prstGeom prst="rect">
            <a:avLst/>
          </a:prstGeom>
        </p:spPr>
      </p:pic>
      <p:pic>
        <p:nvPicPr>
          <p:cNvPr id="49" name="Picture 48">
            <a:extLst>
              <a:ext uri="{FF2B5EF4-FFF2-40B4-BE49-F238E27FC236}">
                <a16:creationId xmlns:a16="http://schemas.microsoft.com/office/drawing/2014/main" id="{407C59CF-B251-CA2B-21CA-338247AB6ED9}"/>
              </a:ext>
            </a:extLst>
          </p:cNvPr>
          <p:cNvPicPr>
            <a:picLocks noChangeAspect="1"/>
          </p:cNvPicPr>
          <p:nvPr/>
        </p:nvPicPr>
        <p:blipFill>
          <a:blip r:embed="rId11"/>
          <a:srcRect/>
          <a:stretch/>
        </p:blipFill>
        <p:spPr>
          <a:xfrm>
            <a:off x="8041091" y="2029643"/>
            <a:ext cx="992748" cy="746925"/>
          </a:xfrm>
          <a:prstGeom prst="rect">
            <a:avLst/>
          </a:prstGeom>
        </p:spPr>
      </p:pic>
      <p:pic>
        <p:nvPicPr>
          <p:cNvPr id="50" name="Picture 49">
            <a:extLst>
              <a:ext uri="{FF2B5EF4-FFF2-40B4-BE49-F238E27FC236}">
                <a16:creationId xmlns:a16="http://schemas.microsoft.com/office/drawing/2014/main" id="{42D09306-034B-2D35-8332-9BD96D0D1F31}"/>
              </a:ext>
            </a:extLst>
          </p:cNvPr>
          <p:cNvPicPr>
            <a:picLocks noChangeAspect="1"/>
          </p:cNvPicPr>
          <p:nvPr/>
        </p:nvPicPr>
        <p:blipFill>
          <a:blip r:embed="rId12"/>
          <a:srcRect/>
          <a:stretch/>
        </p:blipFill>
        <p:spPr>
          <a:xfrm>
            <a:off x="5906769" y="2021464"/>
            <a:ext cx="992748" cy="746924"/>
          </a:xfrm>
          <a:prstGeom prst="rect">
            <a:avLst/>
          </a:prstGeom>
        </p:spPr>
      </p:pic>
      <p:sp>
        <p:nvSpPr>
          <p:cNvPr id="52" name="TextBox 51">
            <a:extLst>
              <a:ext uri="{FF2B5EF4-FFF2-40B4-BE49-F238E27FC236}">
                <a16:creationId xmlns:a16="http://schemas.microsoft.com/office/drawing/2014/main" id="{A5A4FD50-757D-F95D-956B-9AEF12A71BDF}"/>
              </a:ext>
            </a:extLst>
          </p:cNvPr>
          <p:cNvSpPr txBox="1"/>
          <p:nvPr/>
        </p:nvSpPr>
        <p:spPr>
          <a:xfrm>
            <a:off x="1814123" y="4792093"/>
            <a:ext cx="2617043" cy="307777"/>
          </a:xfrm>
          <a:prstGeom prst="rect">
            <a:avLst/>
          </a:prstGeom>
          <a:noFill/>
        </p:spPr>
        <p:txBody>
          <a:bodyPr wrap="square">
            <a:spAutoFit/>
          </a:bodyPr>
          <a:lstStyle/>
          <a:p>
            <a:r>
              <a:rPr lang="en-US" dirty="0"/>
              <a:t>Table: Checkerboard Analysis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4BD77809-B42A-F2E5-BE81-C95DAF083190}"/>
                  </a:ext>
                </a:extLst>
              </p:cNvPr>
              <p:cNvGraphicFramePr>
                <a:graphicFrameLocks noGrp="1"/>
              </p:cNvGraphicFramePr>
              <p:nvPr>
                <p:extLst>
                  <p:ext uri="{D42A27DB-BD31-4B8C-83A1-F6EECF244321}">
                    <p14:modId xmlns:p14="http://schemas.microsoft.com/office/powerpoint/2010/main" val="1210354212"/>
                  </p:ext>
                </p:extLst>
              </p:nvPr>
            </p:nvGraphicFramePr>
            <p:xfrm>
              <a:off x="74645" y="3260615"/>
              <a:ext cx="6096000" cy="1563354"/>
            </p:xfrm>
            <a:graphic>
              <a:graphicData uri="http://schemas.openxmlformats.org/drawingml/2006/table">
                <a:tbl>
                  <a:tblPr firstRow="1" bandRow="1">
                    <a:tableStyleId>{2D5ABB26-0587-4C30-8999-92F81FD0307C}</a:tableStyleId>
                  </a:tblPr>
                  <a:tblGrid>
                    <a:gridCol w="1219200">
                      <a:extLst>
                        <a:ext uri="{9D8B030D-6E8A-4147-A177-3AD203B41FA5}">
                          <a16:colId xmlns:a16="http://schemas.microsoft.com/office/drawing/2014/main" val="2424221018"/>
                        </a:ext>
                      </a:extLst>
                    </a:gridCol>
                    <a:gridCol w="1219200">
                      <a:extLst>
                        <a:ext uri="{9D8B030D-6E8A-4147-A177-3AD203B41FA5}">
                          <a16:colId xmlns:a16="http://schemas.microsoft.com/office/drawing/2014/main" val="1478742870"/>
                        </a:ext>
                      </a:extLst>
                    </a:gridCol>
                    <a:gridCol w="1219200">
                      <a:extLst>
                        <a:ext uri="{9D8B030D-6E8A-4147-A177-3AD203B41FA5}">
                          <a16:colId xmlns:a16="http://schemas.microsoft.com/office/drawing/2014/main" val="3613138799"/>
                        </a:ext>
                      </a:extLst>
                    </a:gridCol>
                    <a:gridCol w="1219200">
                      <a:extLst>
                        <a:ext uri="{9D8B030D-6E8A-4147-A177-3AD203B41FA5}">
                          <a16:colId xmlns:a16="http://schemas.microsoft.com/office/drawing/2014/main" val="27669397"/>
                        </a:ext>
                      </a:extLst>
                    </a:gridCol>
                    <a:gridCol w="1219200">
                      <a:extLst>
                        <a:ext uri="{9D8B030D-6E8A-4147-A177-3AD203B41FA5}">
                          <a16:colId xmlns:a16="http://schemas.microsoft.com/office/drawing/2014/main" val="1206557184"/>
                        </a:ext>
                      </a:extLst>
                    </a:gridCol>
                  </a:tblGrid>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Cambria Math" panose="02040503050406030204" pitchFamily="18" charset="0"/>
                              <a:ea typeface="Cambria Math" panose="02040503050406030204" pitchFamily="18" charset="0"/>
                            </a:rPr>
                            <a:t>Aniso16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latin typeface="Cambria Math" panose="02040503050406030204" pitchFamily="18" charset="0"/>
                              <a:ea typeface="Cambria Math" panose="02040503050406030204" pitchFamily="18" charset="0"/>
                            </a:rPr>
                            <a:t>EWA</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300" b="0" i="1" smtClean="0">
                                    <a:latin typeface="Cambria Math" panose="02040503050406030204" pitchFamily="18" charset="0"/>
                                  </a:rPr>
                                  <m:t>𝑆𝑃𝑇</m:t>
                                </m:r>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𝐹</m:t>
                                    </m:r>
                                  </m:e>
                                  <m:sub>
                                    <m:r>
                                      <a:rPr lang="en-US" sz="1300" b="0" i="1" smtClean="0">
                                        <a:latin typeface="Cambria Math" panose="02040503050406030204" pitchFamily="18" charset="0"/>
                                      </a:rPr>
                                      <m:t>𝑄</m:t>
                                    </m:r>
                                  </m:sub>
                                </m:sSub>
                              </m:oMath>
                            </m:oMathPara>
                          </a14:m>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300" b="0" i="1" smtClean="0">
                                    <a:latin typeface="Cambria Math" panose="02040503050406030204" pitchFamily="18" charset="0"/>
                                  </a:rPr>
                                  <m:t>𝑆𝑃𝑇</m:t>
                                </m:r>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𝐹</m:t>
                                    </m:r>
                                  </m:e>
                                  <m:sub>
                                    <m:r>
                                      <a:rPr lang="en-US" sz="1300" b="0" i="1" smtClean="0">
                                        <a:latin typeface="Cambria Math" panose="02040503050406030204" pitchFamily="18" charset="0"/>
                                      </a:rPr>
                                      <m:t>𝑆</m:t>
                                    </m:r>
                                  </m:sub>
                                </m:sSub>
                              </m:oMath>
                            </m:oMathPara>
                          </a14:m>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3366454"/>
                      </a:ext>
                    </a:extLst>
                  </a:tr>
                  <a:tr h="370840">
                    <a:tc>
                      <a:txBody>
                        <a:bodyPr/>
                        <a:lstStyle/>
                        <a:p>
                          <a:pPr algn="ctr"/>
                          <a:r>
                            <a:rPr lang="en-US" sz="1200" b="0" i="0" u="none" strike="noStrike" cap="none" baseline="0" dirty="0">
                              <a:solidFill>
                                <a:schemeClr val="tx1"/>
                              </a:solidFill>
                              <a:latin typeface="+mn-lt"/>
                              <a:ea typeface="+mn-ea"/>
                              <a:cs typeface="+mn-cs"/>
                              <a:sym typeface="Arial"/>
                            </a:rPr>
                            <a:t>Memory(rel.)</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40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8</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2737705"/>
                      </a:ext>
                    </a:extLst>
                  </a:tr>
                  <a:tr h="370840">
                    <a:tc>
                      <a:txBody>
                        <a:bodyPr/>
                        <a:lstStyle/>
                        <a:p>
                          <a:pPr algn="ctr"/>
                          <a:r>
                            <a:rPr lang="en-US" sz="1200" dirty="0"/>
                            <a:t>Relative time per frame</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100%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25%</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38%</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t>66%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78345"/>
                      </a:ext>
                    </a:extLst>
                  </a:tr>
                  <a:tr h="370840">
                    <a:tc>
                      <a:txBody>
                        <a:bodyPr/>
                        <a:lstStyle/>
                        <a:p>
                          <a:pPr algn="ctr"/>
                          <a:r>
                            <a:rPr lang="en-US" sz="1200" b="0" i="0" u="none" strike="noStrike" cap="none" baseline="0" dirty="0">
                              <a:solidFill>
                                <a:schemeClr val="tx1"/>
                              </a:solidFill>
                              <a:latin typeface="+mn-lt"/>
                              <a:ea typeface="+mn-ea"/>
                              <a:cs typeface="+mn-cs"/>
                              <a:sym typeface="Arial"/>
                            </a:rPr>
                            <a:t>MSE</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1.5e-3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0.72e-3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u="none" strike="noStrike" cap="none" baseline="0" dirty="0">
                              <a:solidFill>
                                <a:schemeClr val="tx1"/>
                              </a:solidFill>
                              <a:latin typeface="+mn-lt"/>
                              <a:ea typeface="+mn-ea"/>
                              <a:cs typeface="+mn-cs"/>
                              <a:sym typeface="Arial"/>
                            </a:rPr>
                            <a:t>0.15e-3</a:t>
                          </a:r>
                          <a:endParaRPr lang="en-US" sz="1300" b="1"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0.35e-3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1301013"/>
                      </a:ext>
                    </a:extLst>
                  </a:tr>
                </a:tbl>
              </a:graphicData>
            </a:graphic>
          </p:graphicFrame>
        </mc:Choice>
        <mc:Fallback xmlns="">
          <p:graphicFrame>
            <p:nvGraphicFramePr>
              <p:cNvPr id="3" name="Table 2">
                <a:extLst>
                  <a:ext uri="{FF2B5EF4-FFF2-40B4-BE49-F238E27FC236}">
                    <a16:creationId xmlns:a16="http://schemas.microsoft.com/office/drawing/2014/main" id="{4BD77809-B42A-F2E5-BE81-C95DAF083190}"/>
                  </a:ext>
                </a:extLst>
              </p:cNvPr>
              <p:cNvGraphicFramePr>
                <a:graphicFrameLocks noGrp="1"/>
              </p:cNvGraphicFramePr>
              <p:nvPr>
                <p:extLst>
                  <p:ext uri="{D42A27DB-BD31-4B8C-83A1-F6EECF244321}">
                    <p14:modId xmlns:p14="http://schemas.microsoft.com/office/powerpoint/2010/main" val="1210354212"/>
                  </p:ext>
                </p:extLst>
              </p:nvPr>
            </p:nvGraphicFramePr>
            <p:xfrm>
              <a:off x="74645" y="3260615"/>
              <a:ext cx="6096000" cy="1563354"/>
            </p:xfrm>
            <a:graphic>
              <a:graphicData uri="http://schemas.openxmlformats.org/drawingml/2006/table">
                <a:tbl>
                  <a:tblPr firstRow="1" bandRow="1">
                    <a:tableStyleId>{2D5ABB26-0587-4C30-8999-92F81FD0307C}</a:tableStyleId>
                  </a:tblPr>
                  <a:tblGrid>
                    <a:gridCol w="1219200">
                      <a:extLst>
                        <a:ext uri="{9D8B030D-6E8A-4147-A177-3AD203B41FA5}">
                          <a16:colId xmlns:a16="http://schemas.microsoft.com/office/drawing/2014/main" val="2424221018"/>
                        </a:ext>
                      </a:extLst>
                    </a:gridCol>
                    <a:gridCol w="1219200">
                      <a:extLst>
                        <a:ext uri="{9D8B030D-6E8A-4147-A177-3AD203B41FA5}">
                          <a16:colId xmlns:a16="http://schemas.microsoft.com/office/drawing/2014/main" val="1478742870"/>
                        </a:ext>
                      </a:extLst>
                    </a:gridCol>
                    <a:gridCol w="1219200">
                      <a:extLst>
                        <a:ext uri="{9D8B030D-6E8A-4147-A177-3AD203B41FA5}">
                          <a16:colId xmlns:a16="http://schemas.microsoft.com/office/drawing/2014/main" val="3613138799"/>
                        </a:ext>
                      </a:extLst>
                    </a:gridCol>
                    <a:gridCol w="1219200">
                      <a:extLst>
                        <a:ext uri="{9D8B030D-6E8A-4147-A177-3AD203B41FA5}">
                          <a16:colId xmlns:a16="http://schemas.microsoft.com/office/drawing/2014/main" val="27669397"/>
                        </a:ext>
                      </a:extLst>
                    </a:gridCol>
                    <a:gridCol w="1219200">
                      <a:extLst>
                        <a:ext uri="{9D8B030D-6E8A-4147-A177-3AD203B41FA5}">
                          <a16:colId xmlns:a16="http://schemas.microsoft.com/office/drawing/2014/main" val="1206557184"/>
                        </a:ext>
                      </a:extLst>
                    </a:gridCol>
                  </a:tblGrid>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Cambria Math" panose="02040503050406030204" pitchFamily="18" charset="0"/>
                              <a:ea typeface="Cambria Math" panose="02040503050406030204" pitchFamily="18" charset="0"/>
                            </a:rPr>
                            <a:t>Aniso16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latin typeface="Cambria Math" panose="02040503050406030204" pitchFamily="18" charset="0"/>
                              <a:ea typeface="Cambria Math" panose="02040503050406030204" pitchFamily="18" charset="0"/>
                            </a:rPr>
                            <a:t>EWA</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3"/>
                          <a:stretch>
                            <a:fillRect l="-301000" t="-1639" r="-101000" b="-326230"/>
                          </a:stretch>
                        </a:blipFill>
                      </a:tcPr>
                    </a:tc>
                    <a:tc>
                      <a:txBody>
                        <a:bodyPr/>
                        <a:lstStyle/>
                        <a:p>
                          <a:endParaRPr lang="en-US"/>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3"/>
                          <a:stretch>
                            <a:fillRect l="-401000" t="-1639" r="-1000" b="-326230"/>
                          </a:stretch>
                        </a:blipFill>
                      </a:tcPr>
                    </a:tc>
                    <a:extLst>
                      <a:ext uri="{0D108BD9-81ED-4DB2-BD59-A6C34878D82A}">
                        <a16:rowId xmlns:a16="http://schemas.microsoft.com/office/drawing/2014/main" val="1573366454"/>
                      </a:ext>
                    </a:extLst>
                  </a:tr>
                  <a:tr h="370840">
                    <a:tc>
                      <a:txBody>
                        <a:bodyPr/>
                        <a:lstStyle/>
                        <a:p>
                          <a:pPr algn="ctr"/>
                          <a:r>
                            <a:rPr lang="en-US" sz="1200" b="0" i="0" u="none" strike="noStrike" cap="none" baseline="0" dirty="0">
                              <a:solidFill>
                                <a:schemeClr val="tx1"/>
                              </a:solidFill>
                              <a:latin typeface="+mn-lt"/>
                              <a:ea typeface="+mn-ea"/>
                              <a:cs typeface="+mn-cs"/>
                              <a:sym typeface="Arial"/>
                            </a:rPr>
                            <a:t>Memory(rel.)</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40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8</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2737705"/>
                      </a:ext>
                    </a:extLst>
                  </a:tr>
                  <a:tr h="450834">
                    <a:tc>
                      <a:txBody>
                        <a:bodyPr/>
                        <a:lstStyle/>
                        <a:p>
                          <a:pPr algn="ctr"/>
                          <a:r>
                            <a:rPr lang="en-US" sz="1200" dirty="0"/>
                            <a:t>Relative time per frame</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100%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25%</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38%</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b="1" dirty="0"/>
                            <a:t>66%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78345"/>
                      </a:ext>
                    </a:extLst>
                  </a:tr>
                  <a:tr h="370840">
                    <a:tc>
                      <a:txBody>
                        <a:bodyPr/>
                        <a:lstStyle/>
                        <a:p>
                          <a:pPr algn="ctr"/>
                          <a:r>
                            <a:rPr lang="en-US" sz="1200" b="0" i="0" u="none" strike="noStrike" cap="none" baseline="0" dirty="0">
                              <a:solidFill>
                                <a:schemeClr val="tx1"/>
                              </a:solidFill>
                              <a:latin typeface="+mn-lt"/>
                              <a:ea typeface="+mn-ea"/>
                              <a:cs typeface="+mn-cs"/>
                              <a:sym typeface="Arial"/>
                            </a:rPr>
                            <a:t>MSE</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1.5e-3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0.72e-3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u="none" strike="noStrike" cap="none" baseline="0" dirty="0">
                              <a:solidFill>
                                <a:schemeClr val="tx1"/>
                              </a:solidFill>
                              <a:latin typeface="+mn-lt"/>
                              <a:ea typeface="+mn-ea"/>
                              <a:cs typeface="+mn-cs"/>
                              <a:sym typeface="Arial"/>
                            </a:rPr>
                            <a:t>0.15e-3</a:t>
                          </a:r>
                          <a:endParaRPr lang="en-US" sz="1300" b="1"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0.35e-3</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1301013"/>
                      </a:ext>
                    </a:extLst>
                  </a:tr>
                </a:tbl>
              </a:graphicData>
            </a:graphic>
          </p:graphicFrame>
        </mc:Fallback>
      </mc:AlternateContent>
    </p:spTree>
    <p:extLst>
      <p:ext uri="{BB962C8B-B14F-4D97-AF65-F5344CB8AC3E}">
        <p14:creationId xmlns:p14="http://schemas.microsoft.com/office/powerpoint/2010/main" val="192285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72222E-6 2.46914E-6 L 0.24132 0.00185 " pathEditMode="relative" rAng="0" ptsTypes="AA">
                                      <p:cBhvr>
                                        <p:cTn id="16" dur="2000" fill="hold"/>
                                        <p:tgtEl>
                                          <p:spTgt spid="16"/>
                                        </p:tgtEl>
                                        <p:attrNameLst>
                                          <p:attrName>ppt_x</p:attrName>
                                          <p:attrName>ppt_y</p:attrName>
                                        </p:attrNameLst>
                                      </p:cBhvr>
                                      <p:rCtr x="12066" y="93"/>
                                    </p:animMotion>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980B-E658-C037-F30F-474FE78340B6}"/>
              </a:ext>
            </a:extLst>
          </p:cNvPr>
          <p:cNvSpPr>
            <a:spLocks noGrp="1"/>
          </p:cNvSpPr>
          <p:nvPr>
            <p:ph type="title"/>
          </p:nvPr>
        </p:nvSpPr>
        <p:spPr/>
        <p:txBody>
          <a:bodyPr>
            <a:normAutofit fontScale="90000"/>
          </a:bodyPr>
          <a:lstStyle/>
          <a:p>
            <a:r>
              <a:rPr lang="en-US" dirty="0"/>
              <a:t>Anisotropic Filter</a:t>
            </a:r>
          </a:p>
        </p:txBody>
      </p:sp>
      <p:grpSp>
        <p:nvGrpSpPr>
          <p:cNvPr id="24" name="Group 23">
            <a:extLst>
              <a:ext uri="{FF2B5EF4-FFF2-40B4-BE49-F238E27FC236}">
                <a16:creationId xmlns:a16="http://schemas.microsoft.com/office/drawing/2014/main" id="{F2C06EBF-9A1C-BBC3-2D35-61CCAE6AA94C}"/>
              </a:ext>
            </a:extLst>
          </p:cNvPr>
          <p:cNvGrpSpPr/>
          <p:nvPr/>
        </p:nvGrpSpPr>
        <p:grpSpPr>
          <a:xfrm>
            <a:off x="471496" y="1047303"/>
            <a:ext cx="1932179" cy="1933725"/>
            <a:chOff x="797029" y="877773"/>
            <a:chExt cx="1627674" cy="1628976"/>
          </a:xfrm>
        </p:grpSpPr>
        <p:pic>
          <p:nvPicPr>
            <p:cNvPr id="18" name="Picture 17">
              <a:extLst>
                <a:ext uri="{FF2B5EF4-FFF2-40B4-BE49-F238E27FC236}">
                  <a16:creationId xmlns:a16="http://schemas.microsoft.com/office/drawing/2014/main" id="{F3595C91-5804-E18E-96F8-2AAB7F5A6D80}"/>
                </a:ext>
              </a:extLst>
            </p:cNvPr>
            <p:cNvPicPr>
              <a:picLocks noChangeAspect="1"/>
            </p:cNvPicPr>
            <p:nvPr/>
          </p:nvPicPr>
          <p:blipFill>
            <a:blip r:embed="rId3"/>
            <a:srcRect/>
            <a:stretch/>
          </p:blipFill>
          <p:spPr>
            <a:xfrm>
              <a:off x="797029" y="877773"/>
              <a:ext cx="1627674" cy="1627674"/>
            </a:xfrm>
            <a:prstGeom prst="rect">
              <a:avLst/>
            </a:prstGeom>
          </p:spPr>
        </p:pic>
        <p:sp>
          <p:nvSpPr>
            <p:cNvPr id="22" name="TextBox 21">
              <a:extLst>
                <a:ext uri="{FF2B5EF4-FFF2-40B4-BE49-F238E27FC236}">
                  <a16:creationId xmlns:a16="http://schemas.microsoft.com/office/drawing/2014/main" id="{01983FAE-3A6D-6E54-76AA-B6ED65DF8CC5}"/>
                </a:ext>
              </a:extLst>
            </p:cNvPr>
            <p:cNvSpPr txBox="1"/>
            <p:nvPr/>
          </p:nvSpPr>
          <p:spPr>
            <a:xfrm>
              <a:off x="797962" y="2247477"/>
              <a:ext cx="682473" cy="259272"/>
            </a:xfrm>
            <a:prstGeom prst="rect">
              <a:avLst/>
            </a:prstGeom>
            <a:noFill/>
          </p:spPr>
          <p:txBody>
            <a:bodyPr wrap="square">
              <a:spAutoFit/>
            </a:bodyPr>
            <a:lstStyle/>
            <a:p>
              <a:r>
                <a:rPr lang="en-US" sz="1400" dirty="0">
                  <a:solidFill>
                    <a:schemeClr val="bg1"/>
                  </a:solidFill>
                  <a:latin typeface="Cambria Math" panose="02040503050406030204" pitchFamily="18" charset="0"/>
                  <a:ea typeface="Cambria Math" panose="02040503050406030204" pitchFamily="18" charset="0"/>
                </a:rPr>
                <a:t>Aniso16</a:t>
              </a:r>
              <a:endParaRPr lang="en-US" dirty="0">
                <a:solidFill>
                  <a:schemeClr val="bg1"/>
                </a:solidFill>
              </a:endParaRPr>
            </a:p>
          </p:txBody>
        </p:sp>
      </p:grpSp>
      <p:grpSp>
        <p:nvGrpSpPr>
          <p:cNvPr id="43" name="Group 42">
            <a:extLst>
              <a:ext uri="{FF2B5EF4-FFF2-40B4-BE49-F238E27FC236}">
                <a16:creationId xmlns:a16="http://schemas.microsoft.com/office/drawing/2014/main" id="{5C2A2EDA-F843-59B7-5DD8-D3F3D87172C9}"/>
              </a:ext>
            </a:extLst>
          </p:cNvPr>
          <p:cNvGrpSpPr/>
          <p:nvPr/>
        </p:nvGrpSpPr>
        <p:grpSpPr>
          <a:xfrm>
            <a:off x="2687854" y="1047303"/>
            <a:ext cx="1929384" cy="1929384"/>
            <a:chOff x="2006282" y="871960"/>
            <a:chExt cx="1929384" cy="1929384"/>
          </a:xfrm>
        </p:grpSpPr>
        <p:pic>
          <p:nvPicPr>
            <p:cNvPr id="27" name="Picture 26">
              <a:extLst>
                <a:ext uri="{FF2B5EF4-FFF2-40B4-BE49-F238E27FC236}">
                  <a16:creationId xmlns:a16="http://schemas.microsoft.com/office/drawing/2014/main" id="{C2F0547C-4065-4630-508C-E8D608F5EA5A}"/>
                </a:ext>
              </a:extLst>
            </p:cNvPr>
            <p:cNvPicPr>
              <a:picLocks noChangeAspect="1"/>
            </p:cNvPicPr>
            <p:nvPr/>
          </p:nvPicPr>
          <p:blipFill>
            <a:blip r:embed="rId4"/>
            <a:srcRect/>
            <a:stretch/>
          </p:blipFill>
          <p:spPr>
            <a:xfrm>
              <a:off x="2006282" y="871960"/>
              <a:ext cx="1929384" cy="1929384"/>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09FA51A-6E19-3436-B170-F3F928BD22CA}"/>
                    </a:ext>
                  </a:extLst>
                </p:cNvPr>
                <p:cNvSpPr txBox="1"/>
                <p:nvPr/>
              </p:nvSpPr>
              <p:spPr>
                <a:xfrm>
                  <a:off x="2006282" y="2474517"/>
                  <a:ext cx="664514" cy="307777"/>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𝐸𝑊𝐴</m:t>
                        </m:r>
                      </m:oMath>
                    </m:oMathPara>
                  </a14:m>
                  <a:endParaRPr lang="en-US" dirty="0">
                    <a:solidFill>
                      <a:schemeClr val="bg1"/>
                    </a:solidFill>
                  </a:endParaRPr>
                </a:p>
              </p:txBody>
            </p:sp>
          </mc:Choice>
          <mc:Fallback xmlns="">
            <p:sp>
              <p:nvSpPr>
                <p:cNvPr id="35" name="TextBox 34">
                  <a:extLst>
                    <a:ext uri="{FF2B5EF4-FFF2-40B4-BE49-F238E27FC236}">
                      <a16:creationId xmlns:a16="http://schemas.microsoft.com/office/drawing/2014/main" id="{809FA51A-6E19-3436-B170-F3F928BD22CA}"/>
                    </a:ext>
                  </a:extLst>
                </p:cNvPr>
                <p:cNvSpPr txBox="1">
                  <a:spLocks noRot="1" noChangeAspect="1" noMove="1" noResize="1" noEditPoints="1" noAdjustHandles="1" noChangeArrowheads="1" noChangeShapeType="1" noTextEdit="1"/>
                </p:cNvSpPr>
                <p:nvPr/>
              </p:nvSpPr>
              <p:spPr>
                <a:xfrm>
                  <a:off x="2006282" y="2474517"/>
                  <a:ext cx="664514" cy="307777"/>
                </a:xfrm>
                <a:prstGeom prst="rect">
                  <a:avLst/>
                </a:prstGeom>
                <a:blipFill>
                  <a:blip r:embed="rId5"/>
                  <a:stretch>
                    <a:fillRect/>
                  </a:stretch>
                </a:blipFill>
              </p:spPr>
              <p:txBody>
                <a:bodyPr/>
                <a:lstStyle/>
                <a:p>
                  <a:r>
                    <a:rPr lang="en-US">
                      <a:noFill/>
                    </a:rPr>
                    <a:t> </a:t>
                  </a:r>
                </a:p>
              </p:txBody>
            </p:sp>
          </mc:Fallback>
        </mc:AlternateContent>
      </p:grpSp>
      <p:sp>
        <p:nvSpPr>
          <p:cNvPr id="52" name="TextBox 51">
            <a:extLst>
              <a:ext uri="{FF2B5EF4-FFF2-40B4-BE49-F238E27FC236}">
                <a16:creationId xmlns:a16="http://schemas.microsoft.com/office/drawing/2014/main" id="{A5A4FD50-757D-F95D-956B-9AEF12A71BDF}"/>
              </a:ext>
            </a:extLst>
          </p:cNvPr>
          <p:cNvSpPr txBox="1"/>
          <p:nvPr/>
        </p:nvSpPr>
        <p:spPr>
          <a:xfrm>
            <a:off x="2385936" y="4669287"/>
            <a:ext cx="1393211" cy="307777"/>
          </a:xfrm>
          <a:prstGeom prst="rect">
            <a:avLst/>
          </a:prstGeom>
          <a:noFill/>
        </p:spPr>
        <p:txBody>
          <a:bodyPr wrap="square">
            <a:spAutoFit/>
          </a:bodyPr>
          <a:lstStyle/>
          <a:p>
            <a:r>
              <a:rPr lang="en-US" dirty="0"/>
              <a:t>Table: </a:t>
            </a:r>
            <a:r>
              <a:rPr lang="en-US" dirty="0" err="1"/>
              <a:t>Sponza</a:t>
            </a:r>
            <a:endParaRPr lang="en-US" dirty="0"/>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CCD47A78-0ADB-204E-81AB-40AB37234485}"/>
                  </a:ext>
                </a:extLst>
              </p:cNvPr>
              <p:cNvGraphicFramePr>
                <a:graphicFrameLocks noGrp="1"/>
              </p:cNvGraphicFramePr>
              <p:nvPr>
                <p:extLst>
                  <p:ext uri="{D42A27DB-BD31-4B8C-83A1-F6EECF244321}">
                    <p14:modId xmlns:p14="http://schemas.microsoft.com/office/powerpoint/2010/main" val="3717300989"/>
                  </p:ext>
                </p:extLst>
              </p:nvPr>
            </p:nvGraphicFramePr>
            <p:xfrm>
              <a:off x="701623" y="3622855"/>
              <a:ext cx="4636975" cy="1046432"/>
            </p:xfrm>
            <a:graphic>
              <a:graphicData uri="http://schemas.openxmlformats.org/drawingml/2006/table">
                <a:tbl>
                  <a:tblPr firstRow="1" bandRow="1">
                    <a:tableStyleId>{2D5ABB26-0587-4C30-8999-92F81FD0307C}</a:tableStyleId>
                  </a:tblPr>
                  <a:tblGrid>
                    <a:gridCol w="1242059">
                      <a:extLst>
                        <a:ext uri="{9D8B030D-6E8A-4147-A177-3AD203B41FA5}">
                          <a16:colId xmlns:a16="http://schemas.microsoft.com/office/drawing/2014/main" val="1604562058"/>
                        </a:ext>
                      </a:extLst>
                    </a:gridCol>
                    <a:gridCol w="762000">
                      <a:extLst>
                        <a:ext uri="{9D8B030D-6E8A-4147-A177-3AD203B41FA5}">
                          <a16:colId xmlns:a16="http://schemas.microsoft.com/office/drawing/2014/main" val="366661426"/>
                        </a:ext>
                      </a:extLst>
                    </a:gridCol>
                    <a:gridCol w="778126">
                      <a:extLst>
                        <a:ext uri="{9D8B030D-6E8A-4147-A177-3AD203B41FA5}">
                          <a16:colId xmlns:a16="http://schemas.microsoft.com/office/drawing/2014/main" val="4275320841"/>
                        </a:ext>
                      </a:extLst>
                    </a:gridCol>
                    <a:gridCol w="927395">
                      <a:extLst>
                        <a:ext uri="{9D8B030D-6E8A-4147-A177-3AD203B41FA5}">
                          <a16:colId xmlns:a16="http://schemas.microsoft.com/office/drawing/2014/main" val="1585421262"/>
                        </a:ext>
                      </a:extLst>
                    </a:gridCol>
                    <a:gridCol w="927395">
                      <a:extLst>
                        <a:ext uri="{9D8B030D-6E8A-4147-A177-3AD203B41FA5}">
                          <a16:colId xmlns:a16="http://schemas.microsoft.com/office/drawing/2014/main" val="63451317"/>
                        </a:ext>
                      </a:extLst>
                    </a:gridCol>
                  </a:tblGrid>
                  <a:tr h="255487">
                    <a:tc>
                      <a:txBody>
                        <a:bodyPr/>
                        <a:lstStyle/>
                        <a:p>
                          <a:pPr algn="ctr"/>
                          <a:endParaRPr lang="en-US" sz="1000" dirty="0"/>
                        </a:p>
                      </a:txBody>
                      <a:tcPr marL="62997" marR="62997" marT="31498" marB="314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Cambria Math" panose="02040503050406030204" pitchFamily="18" charset="0"/>
                              <a:ea typeface="Cambria Math" panose="02040503050406030204" pitchFamily="18" charset="0"/>
                            </a:rPr>
                            <a:t>Aniso16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latin typeface="Cambria Math" panose="02040503050406030204" pitchFamily="18" charset="0"/>
                              <a:ea typeface="Cambria Math" panose="02040503050406030204" pitchFamily="18" charset="0"/>
                            </a:rPr>
                            <a:t>EWA</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300" b="0" i="1" smtClean="0">
                                    <a:latin typeface="Cambria Math" panose="02040503050406030204" pitchFamily="18" charset="0"/>
                                  </a:rPr>
                                  <m:t>𝑆𝑃𝑇</m:t>
                                </m:r>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𝐹</m:t>
                                    </m:r>
                                  </m:e>
                                  <m:sub>
                                    <m:r>
                                      <a:rPr lang="en-US" sz="1300" b="0" i="1" smtClean="0">
                                        <a:latin typeface="Cambria Math" panose="02040503050406030204" pitchFamily="18" charset="0"/>
                                      </a:rPr>
                                      <m:t>𝑄</m:t>
                                    </m:r>
                                  </m:sub>
                                </m:sSub>
                              </m:oMath>
                            </m:oMathPara>
                          </a14:m>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1300" b="0" i="1" smtClean="0">
                                    <a:latin typeface="Cambria Math" panose="02040503050406030204" pitchFamily="18" charset="0"/>
                                  </a:rPr>
                                  <m:t>𝑆𝑃𝑇</m:t>
                                </m:r>
                                <m:sSub>
                                  <m:sSubPr>
                                    <m:ctrlPr>
                                      <a:rPr lang="en-US" sz="1300" b="0" i="1" smtClean="0">
                                        <a:latin typeface="Cambria Math" panose="02040503050406030204" pitchFamily="18" charset="0"/>
                                      </a:rPr>
                                    </m:ctrlPr>
                                  </m:sSubPr>
                                  <m:e>
                                    <m:r>
                                      <a:rPr lang="en-US" sz="1300" b="0" i="1" smtClean="0">
                                        <a:latin typeface="Cambria Math" panose="02040503050406030204" pitchFamily="18" charset="0"/>
                                      </a:rPr>
                                      <m:t>𝐹</m:t>
                                    </m:r>
                                  </m:e>
                                  <m:sub>
                                    <m:r>
                                      <a:rPr lang="en-US" sz="1300" b="0" i="1" smtClean="0">
                                        <a:latin typeface="Cambria Math" panose="02040503050406030204" pitchFamily="18" charset="0"/>
                                      </a:rPr>
                                      <m:t>𝑆</m:t>
                                    </m:r>
                                  </m:sub>
                                </m:sSub>
                              </m:oMath>
                            </m:oMathPara>
                          </a14:m>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867344"/>
                      </a:ext>
                    </a:extLst>
                  </a:tr>
                  <a:tr h="255487">
                    <a:tc>
                      <a:txBody>
                        <a:bodyPr/>
                        <a:lstStyle/>
                        <a:p>
                          <a:pPr algn="ctr"/>
                          <a:r>
                            <a:rPr lang="en-US" sz="1200" dirty="0"/>
                            <a:t>Relative time per frame</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100%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20%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36%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1" dirty="0"/>
                            <a:t>90%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81834"/>
                      </a:ext>
                    </a:extLst>
                  </a:tr>
                  <a:tr h="255487">
                    <a:tc>
                      <a:txBody>
                        <a:bodyPr/>
                        <a:lstStyle/>
                        <a:p>
                          <a:pPr algn="ctr"/>
                          <a:r>
                            <a:rPr lang="en-US" sz="1200" b="0" i="0" u="none" strike="noStrike" cap="none" baseline="0" dirty="0">
                              <a:solidFill>
                                <a:schemeClr val="tx1"/>
                              </a:solidFill>
                              <a:latin typeface="+mn-lt"/>
                              <a:ea typeface="+mn-ea"/>
                              <a:cs typeface="+mn-cs"/>
                              <a:sym typeface="Arial"/>
                            </a:rPr>
                            <a:t>MSE</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7.4e-5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3.8e-5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0.6e-5</a:t>
                          </a:r>
                          <a:endParaRPr lang="en-US" sz="1300" b="1"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3.2e-5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3132761"/>
                      </a:ext>
                    </a:extLst>
                  </a:tr>
                </a:tbl>
              </a:graphicData>
            </a:graphic>
          </p:graphicFrame>
        </mc:Choice>
        <mc:Fallback xmlns="">
          <p:graphicFrame>
            <p:nvGraphicFramePr>
              <p:cNvPr id="3" name="Table 2">
                <a:extLst>
                  <a:ext uri="{FF2B5EF4-FFF2-40B4-BE49-F238E27FC236}">
                    <a16:creationId xmlns:a16="http://schemas.microsoft.com/office/drawing/2014/main" id="{CCD47A78-0ADB-204E-81AB-40AB37234485}"/>
                  </a:ext>
                </a:extLst>
              </p:cNvPr>
              <p:cNvGraphicFramePr>
                <a:graphicFrameLocks noGrp="1"/>
              </p:cNvGraphicFramePr>
              <p:nvPr>
                <p:extLst>
                  <p:ext uri="{D42A27DB-BD31-4B8C-83A1-F6EECF244321}">
                    <p14:modId xmlns:p14="http://schemas.microsoft.com/office/powerpoint/2010/main" val="3717300989"/>
                  </p:ext>
                </p:extLst>
              </p:nvPr>
            </p:nvGraphicFramePr>
            <p:xfrm>
              <a:off x="701623" y="3622855"/>
              <a:ext cx="4636975" cy="1046432"/>
            </p:xfrm>
            <a:graphic>
              <a:graphicData uri="http://schemas.openxmlformats.org/drawingml/2006/table">
                <a:tbl>
                  <a:tblPr firstRow="1" bandRow="1">
                    <a:tableStyleId>{2D5ABB26-0587-4C30-8999-92F81FD0307C}</a:tableStyleId>
                  </a:tblPr>
                  <a:tblGrid>
                    <a:gridCol w="1242059">
                      <a:extLst>
                        <a:ext uri="{9D8B030D-6E8A-4147-A177-3AD203B41FA5}">
                          <a16:colId xmlns:a16="http://schemas.microsoft.com/office/drawing/2014/main" val="1604562058"/>
                        </a:ext>
                      </a:extLst>
                    </a:gridCol>
                    <a:gridCol w="762000">
                      <a:extLst>
                        <a:ext uri="{9D8B030D-6E8A-4147-A177-3AD203B41FA5}">
                          <a16:colId xmlns:a16="http://schemas.microsoft.com/office/drawing/2014/main" val="366661426"/>
                        </a:ext>
                      </a:extLst>
                    </a:gridCol>
                    <a:gridCol w="778126">
                      <a:extLst>
                        <a:ext uri="{9D8B030D-6E8A-4147-A177-3AD203B41FA5}">
                          <a16:colId xmlns:a16="http://schemas.microsoft.com/office/drawing/2014/main" val="4275320841"/>
                        </a:ext>
                      </a:extLst>
                    </a:gridCol>
                    <a:gridCol w="927395">
                      <a:extLst>
                        <a:ext uri="{9D8B030D-6E8A-4147-A177-3AD203B41FA5}">
                          <a16:colId xmlns:a16="http://schemas.microsoft.com/office/drawing/2014/main" val="1585421262"/>
                        </a:ext>
                      </a:extLst>
                    </a:gridCol>
                    <a:gridCol w="927395">
                      <a:extLst>
                        <a:ext uri="{9D8B030D-6E8A-4147-A177-3AD203B41FA5}">
                          <a16:colId xmlns:a16="http://schemas.microsoft.com/office/drawing/2014/main" val="63451317"/>
                        </a:ext>
                      </a:extLst>
                    </a:gridCol>
                  </a:tblGrid>
                  <a:tr h="297164">
                    <a:tc>
                      <a:txBody>
                        <a:bodyPr/>
                        <a:lstStyle/>
                        <a:p>
                          <a:pPr algn="ctr"/>
                          <a:endParaRPr lang="en-US" sz="1000" dirty="0"/>
                        </a:p>
                      </a:txBody>
                      <a:tcPr marL="62997" marR="62997" marT="31498" marB="314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latin typeface="Cambria Math" panose="02040503050406030204" pitchFamily="18" charset="0"/>
                              <a:ea typeface="Cambria Math" panose="02040503050406030204" pitchFamily="18" charset="0"/>
                            </a:rPr>
                            <a:t>Aniso16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latin typeface="Cambria Math" panose="02040503050406030204" pitchFamily="18" charset="0"/>
                              <a:ea typeface="Cambria Math" panose="02040503050406030204" pitchFamily="18" charset="0"/>
                            </a:rPr>
                            <a:t>EWA</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01316" t="-2041" r="-101316" b="-273469"/>
                          </a:stretch>
                        </a:blipFill>
                      </a:tcPr>
                    </a:tc>
                    <a:tc>
                      <a:txBody>
                        <a:bodyPr/>
                        <a:lstStyle/>
                        <a:p>
                          <a:endParaRPr lang="en-US"/>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01316" t="-2041" r="-1316" b="-273469"/>
                          </a:stretch>
                        </a:blipFill>
                      </a:tcPr>
                    </a:tc>
                    <a:extLst>
                      <a:ext uri="{0D108BD9-81ED-4DB2-BD59-A6C34878D82A}">
                        <a16:rowId xmlns:a16="http://schemas.microsoft.com/office/drawing/2014/main" val="580867344"/>
                      </a:ext>
                    </a:extLst>
                  </a:tr>
                  <a:tr h="450834">
                    <a:tc>
                      <a:txBody>
                        <a:bodyPr/>
                        <a:lstStyle/>
                        <a:p>
                          <a:pPr algn="ctr"/>
                          <a:r>
                            <a:rPr lang="en-US" sz="1200" dirty="0"/>
                            <a:t>Relative time per frame</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100%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20%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t>36%</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1" dirty="0"/>
                            <a:t>90%</a:t>
                          </a:r>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81834"/>
                      </a:ext>
                    </a:extLst>
                  </a:tr>
                  <a:tr h="298434">
                    <a:tc>
                      <a:txBody>
                        <a:bodyPr/>
                        <a:lstStyle/>
                        <a:p>
                          <a:pPr algn="ctr"/>
                          <a:r>
                            <a:rPr lang="en-US" sz="1200" b="0" i="0" u="none" strike="noStrike" cap="none" baseline="0" dirty="0">
                              <a:solidFill>
                                <a:schemeClr val="tx1"/>
                              </a:solidFill>
                              <a:latin typeface="+mn-lt"/>
                              <a:ea typeface="+mn-ea"/>
                              <a:cs typeface="+mn-cs"/>
                              <a:sym typeface="Arial"/>
                            </a:rPr>
                            <a:t>MSE</a:t>
                          </a:r>
                          <a:endParaRPr lang="en-US" sz="12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7.4e-5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3.8e-5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0.6e-5</a:t>
                          </a:r>
                          <a:endParaRPr lang="en-US" sz="1300" b="1"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i="0" u="none" strike="noStrike" cap="none" baseline="0" dirty="0">
                              <a:solidFill>
                                <a:schemeClr val="tx1"/>
                              </a:solidFill>
                              <a:latin typeface="+mn-lt"/>
                              <a:ea typeface="+mn-ea"/>
                              <a:cs typeface="+mn-cs"/>
                              <a:sym typeface="Arial"/>
                            </a:rPr>
                            <a:t>3.2e-5</a:t>
                          </a:r>
                          <a:endParaRPr lang="en-US" sz="1300" dirty="0"/>
                        </a:p>
                      </a:txBody>
                      <a:tcPr marL="85074" marR="85074" marT="42537" marB="425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3132761"/>
                      </a:ext>
                    </a:extLst>
                  </a:tr>
                </a:tbl>
              </a:graphicData>
            </a:graphic>
          </p:graphicFrame>
        </mc:Fallback>
      </mc:AlternateContent>
      <p:sp>
        <p:nvSpPr>
          <p:cNvPr id="17" name="TextBox 16">
            <a:extLst>
              <a:ext uri="{FF2B5EF4-FFF2-40B4-BE49-F238E27FC236}">
                <a16:creationId xmlns:a16="http://schemas.microsoft.com/office/drawing/2014/main" id="{A7409EE9-8161-294D-D407-B93966A992A8}"/>
              </a:ext>
            </a:extLst>
          </p:cNvPr>
          <p:cNvSpPr txBox="1"/>
          <p:nvPr/>
        </p:nvSpPr>
        <p:spPr>
          <a:xfrm>
            <a:off x="2722861" y="3099883"/>
            <a:ext cx="1259013" cy="307777"/>
          </a:xfrm>
          <a:prstGeom prst="rect">
            <a:avLst/>
          </a:prstGeom>
          <a:noFill/>
        </p:spPr>
        <p:txBody>
          <a:bodyPr wrap="square">
            <a:spAutoFit/>
          </a:bodyPr>
          <a:lstStyle/>
          <a:p>
            <a:r>
              <a:rPr lang="en-US" dirty="0"/>
              <a:t>Grazing View</a:t>
            </a:r>
          </a:p>
        </p:txBody>
      </p:sp>
      <p:grpSp>
        <p:nvGrpSpPr>
          <p:cNvPr id="25" name="Group 24">
            <a:extLst>
              <a:ext uri="{FF2B5EF4-FFF2-40B4-BE49-F238E27FC236}">
                <a16:creationId xmlns:a16="http://schemas.microsoft.com/office/drawing/2014/main" id="{DD075239-98C6-B951-43FB-5D763D3D5350}"/>
              </a:ext>
            </a:extLst>
          </p:cNvPr>
          <p:cNvGrpSpPr/>
          <p:nvPr/>
        </p:nvGrpSpPr>
        <p:grpSpPr>
          <a:xfrm>
            <a:off x="4901417" y="1047303"/>
            <a:ext cx="1929384" cy="1929384"/>
            <a:chOff x="2006282" y="871960"/>
            <a:chExt cx="1929384" cy="1929384"/>
          </a:xfrm>
        </p:grpSpPr>
        <p:pic>
          <p:nvPicPr>
            <p:cNvPr id="26" name="Picture 25">
              <a:extLst>
                <a:ext uri="{FF2B5EF4-FFF2-40B4-BE49-F238E27FC236}">
                  <a16:creationId xmlns:a16="http://schemas.microsoft.com/office/drawing/2014/main" id="{3F324069-2385-4C08-AF26-92C8D001D65E}"/>
                </a:ext>
              </a:extLst>
            </p:cNvPr>
            <p:cNvPicPr>
              <a:picLocks noChangeAspect="1"/>
            </p:cNvPicPr>
            <p:nvPr/>
          </p:nvPicPr>
          <p:blipFill>
            <a:blip r:embed="rId7"/>
            <a:srcRect/>
            <a:stretch/>
          </p:blipFill>
          <p:spPr>
            <a:xfrm>
              <a:off x="2006282" y="871960"/>
              <a:ext cx="1929384" cy="192938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031F4E5-5F0B-9D9B-14B2-645D234ACD41}"/>
                    </a:ext>
                  </a:extLst>
                </p:cNvPr>
                <p:cNvSpPr txBox="1"/>
                <p:nvPr/>
              </p:nvSpPr>
              <p:spPr>
                <a:xfrm>
                  <a:off x="2006282" y="2474517"/>
                  <a:ext cx="664514" cy="307777"/>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𝑆𝑃𝑇</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𝐹</m:t>
                            </m:r>
                          </m:e>
                          <m:sub>
                            <m:r>
                              <a:rPr lang="en-US" i="1">
                                <a:solidFill>
                                  <a:schemeClr val="bg1"/>
                                </a:solidFill>
                                <a:latin typeface="Cambria Math" panose="02040503050406030204" pitchFamily="18" charset="0"/>
                              </a:rPr>
                              <m:t>𝑆</m:t>
                            </m:r>
                          </m:sub>
                        </m:sSub>
                      </m:oMath>
                    </m:oMathPara>
                  </a14:m>
                  <a:endParaRPr lang="en-US" dirty="0">
                    <a:solidFill>
                      <a:schemeClr val="bg1"/>
                    </a:solidFill>
                  </a:endParaRPr>
                </a:p>
              </p:txBody>
            </p:sp>
          </mc:Choice>
          <mc:Fallback xmlns="">
            <p:sp>
              <p:nvSpPr>
                <p:cNvPr id="28" name="TextBox 27">
                  <a:extLst>
                    <a:ext uri="{FF2B5EF4-FFF2-40B4-BE49-F238E27FC236}">
                      <a16:creationId xmlns:a16="http://schemas.microsoft.com/office/drawing/2014/main" id="{2031F4E5-5F0B-9D9B-14B2-645D234ACD41}"/>
                    </a:ext>
                  </a:extLst>
                </p:cNvPr>
                <p:cNvSpPr txBox="1">
                  <a:spLocks noRot="1" noChangeAspect="1" noMove="1" noResize="1" noEditPoints="1" noAdjustHandles="1" noChangeArrowheads="1" noChangeShapeType="1" noTextEdit="1"/>
                </p:cNvSpPr>
                <p:nvPr/>
              </p:nvSpPr>
              <p:spPr>
                <a:xfrm>
                  <a:off x="2006282" y="2474517"/>
                  <a:ext cx="664514" cy="307777"/>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4054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EC40-938D-7AC0-5923-37ECFACC7AA3}"/>
              </a:ext>
            </a:extLst>
          </p:cNvPr>
          <p:cNvSpPr>
            <a:spLocks noGrp="1"/>
          </p:cNvSpPr>
          <p:nvPr>
            <p:ph type="title"/>
          </p:nvPr>
        </p:nvSpPr>
        <p:spPr/>
        <p:txBody>
          <a:bodyPr>
            <a:normAutofit fontScale="90000"/>
          </a:bodyPr>
          <a:lstStyle/>
          <a:p>
            <a:r>
              <a:rPr lang="en-US" dirty="0" err="1"/>
              <a:t>Sponza</a:t>
            </a:r>
            <a:endParaRPr lang="en-US" dirty="0"/>
          </a:p>
        </p:txBody>
      </p:sp>
      <p:sp>
        <p:nvSpPr>
          <p:cNvPr id="3" name="Text Placeholder 2">
            <a:extLst>
              <a:ext uri="{FF2B5EF4-FFF2-40B4-BE49-F238E27FC236}">
                <a16:creationId xmlns:a16="http://schemas.microsoft.com/office/drawing/2014/main" id="{73394480-0BE8-7D84-3164-BF0CB4BAC576}"/>
              </a:ext>
            </a:extLst>
          </p:cNvPr>
          <p:cNvSpPr>
            <a:spLocks noGrp="1"/>
          </p:cNvSpPr>
          <p:nvPr>
            <p:ph type="body" idx="1"/>
          </p:nvPr>
        </p:nvSpPr>
        <p:spPr/>
        <p:txBody>
          <a:bodyPr/>
          <a:lstStyle/>
          <a:p>
            <a:endParaRPr lang="en-US" dirty="0"/>
          </a:p>
        </p:txBody>
      </p:sp>
      <p:pic>
        <p:nvPicPr>
          <p:cNvPr id="6" name="sponza">
            <a:hlinkClick r:id="" action="ppaction://media"/>
            <a:extLst>
              <a:ext uri="{FF2B5EF4-FFF2-40B4-BE49-F238E27FC236}">
                <a16:creationId xmlns:a16="http://schemas.microsoft.com/office/drawing/2014/main" id="{F09BC6CE-2C31-15FB-093D-E021F21591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1" cy="5143500"/>
          </a:xfrm>
          <a:prstGeom prst="rect">
            <a:avLst/>
          </a:prstGeom>
        </p:spPr>
      </p:pic>
    </p:spTree>
    <p:extLst>
      <p:ext uri="{BB962C8B-B14F-4D97-AF65-F5344CB8AC3E}">
        <p14:creationId xmlns:p14="http://schemas.microsoft.com/office/powerpoint/2010/main" val="253409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2C4E-2BCA-52DB-F326-87C9DDD4B6E7}"/>
              </a:ext>
            </a:extLst>
          </p:cNvPr>
          <p:cNvSpPr>
            <a:spLocks noGrp="1"/>
          </p:cNvSpPr>
          <p:nvPr>
            <p:ph type="title"/>
          </p:nvPr>
        </p:nvSpPr>
        <p:spPr/>
        <p:txBody>
          <a:bodyPr>
            <a:normAutofit fontScale="90000"/>
          </a:bodyPr>
          <a:lstStyle/>
          <a:p>
            <a:r>
              <a:rPr lang="en-US" dirty="0"/>
              <a:t>Applications---Normal Mapping</a:t>
            </a:r>
          </a:p>
        </p:txBody>
      </p:sp>
      <p:pic>
        <p:nvPicPr>
          <p:cNvPr id="9" name="Graphic 8">
            <a:extLst>
              <a:ext uri="{FF2B5EF4-FFF2-40B4-BE49-F238E27FC236}">
                <a16:creationId xmlns:a16="http://schemas.microsoft.com/office/drawing/2014/main" id="{CFE23527-281C-9944-DB67-51678044E7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041" y="989946"/>
            <a:ext cx="5066418" cy="2554007"/>
          </a:xfrm>
          <a:prstGeom prst="rect">
            <a:avLst/>
          </a:prstGeom>
        </p:spPr>
      </p:pic>
      <p:sp>
        <p:nvSpPr>
          <p:cNvPr id="3" name="TextBox 2">
            <a:extLst>
              <a:ext uri="{FF2B5EF4-FFF2-40B4-BE49-F238E27FC236}">
                <a16:creationId xmlns:a16="http://schemas.microsoft.com/office/drawing/2014/main" id="{387BFDAC-88B0-F354-72B9-BA12AB4F73ED}"/>
              </a:ext>
            </a:extLst>
          </p:cNvPr>
          <p:cNvSpPr txBox="1"/>
          <p:nvPr/>
        </p:nvSpPr>
        <p:spPr>
          <a:xfrm>
            <a:off x="1243174" y="3609792"/>
            <a:ext cx="1587276" cy="307777"/>
          </a:xfrm>
          <a:prstGeom prst="rect">
            <a:avLst/>
          </a:prstGeom>
          <a:noFill/>
        </p:spPr>
        <p:txBody>
          <a:bodyPr wrap="square">
            <a:spAutoFit/>
          </a:bodyPr>
          <a:lstStyle/>
          <a:p>
            <a:r>
              <a:rPr lang="en-US" dirty="0"/>
              <a:t>Aniso16+Toksvig</a:t>
            </a:r>
          </a:p>
        </p:txBody>
      </p:sp>
      <p:sp>
        <p:nvSpPr>
          <p:cNvPr id="4" name="TextBox 3">
            <a:extLst>
              <a:ext uri="{FF2B5EF4-FFF2-40B4-BE49-F238E27FC236}">
                <a16:creationId xmlns:a16="http://schemas.microsoft.com/office/drawing/2014/main" id="{35217ADB-F5D2-1570-CD62-9DF35882FC0C}"/>
              </a:ext>
            </a:extLst>
          </p:cNvPr>
          <p:cNvSpPr txBox="1"/>
          <p:nvPr/>
        </p:nvSpPr>
        <p:spPr>
          <a:xfrm>
            <a:off x="3586611" y="3638184"/>
            <a:ext cx="1309240" cy="307777"/>
          </a:xfrm>
          <a:prstGeom prst="rect">
            <a:avLst/>
          </a:prstGeom>
          <a:noFill/>
        </p:spPr>
        <p:txBody>
          <a:bodyPr wrap="square">
            <a:spAutoFit/>
          </a:bodyPr>
          <a:lstStyle/>
          <a:p>
            <a:r>
              <a:rPr lang="en-US" dirty="0" err="1"/>
              <a:t>Ours+Toksvig</a:t>
            </a:r>
            <a:endParaRPr lang="en-US" dirty="0"/>
          </a:p>
        </p:txBody>
      </p:sp>
      <p:grpSp>
        <p:nvGrpSpPr>
          <p:cNvPr id="10" name="Group 9">
            <a:extLst>
              <a:ext uri="{FF2B5EF4-FFF2-40B4-BE49-F238E27FC236}">
                <a16:creationId xmlns:a16="http://schemas.microsoft.com/office/drawing/2014/main" id="{95508166-210F-044B-6DF0-63CF67404236}"/>
              </a:ext>
            </a:extLst>
          </p:cNvPr>
          <p:cNvGrpSpPr/>
          <p:nvPr/>
        </p:nvGrpSpPr>
        <p:grpSpPr>
          <a:xfrm>
            <a:off x="6163993" y="877233"/>
            <a:ext cx="2554007" cy="2554007"/>
            <a:chOff x="6163993" y="877233"/>
            <a:chExt cx="2554007" cy="2554007"/>
          </a:xfrm>
        </p:grpSpPr>
        <p:pic>
          <p:nvPicPr>
            <p:cNvPr id="5" name="Graphic 4">
              <a:extLst>
                <a:ext uri="{FF2B5EF4-FFF2-40B4-BE49-F238E27FC236}">
                  <a16:creationId xmlns:a16="http://schemas.microsoft.com/office/drawing/2014/main" id="{2DF0FDE0-F739-A3F3-6D5F-E8041E7202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3993" y="877233"/>
              <a:ext cx="2554007" cy="2554007"/>
            </a:xfrm>
            <a:prstGeom prst="rect">
              <a:avLst/>
            </a:prstGeom>
          </p:spPr>
        </p:pic>
        <p:sp>
          <p:nvSpPr>
            <p:cNvPr id="6" name="Rectangle 5">
              <a:extLst>
                <a:ext uri="{FF2B5EF4-FFF2-40B4-BE49-F238E27FC236}">
                  <a16:creationId xmlns:a16="http://schemas.microsoft.com/office/drawing/2014/main" id="{D40ED06D-573A-655E-4895-2D82981E94D8}"/>
                </a:ext>
              </a:extLst>
            </p:cNvPr>
            <p:cNvSpPr/>
            <p:nvPr/>
          </p:nvSpPr>
          <p:spPr>
            <a:xfrm>
              <a:off x="7619998" y="2090738"/>
              <a:ext cx="425450" cy="1809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82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3C406-89AC-1B4E-B1F4-70E14D5419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73653" y="1465663"/>
            <a:ext cx="2887016" cy="1643995"/>
          </a:xfrm>
          <a:prstGeom prst="rect">
            <a:avLst/>
          </a:prstGeom>
        </p:spPr>
      </p:pic>
      <p:sp>
        <p:nvSpPr>
          <p:cNvPr id="2" name="Title 1">
            <a:extLst>
              <a:ext uri="{FF2B5EF4-FFF2-40B4-BE49-F238E27FC236}">
                <a16:creationId xmlns:a16="http://schemas.microsoft.com/office/drawing/2014/main" id="{1BA2C563-2611-32AF-C683-144E3E1FDB5A}"/>
              </a:ext>
            </a:extLst>
          </p:cNvPr>
          <p:cNvSpPr>
            <a:spLocks noGrp="1"/>
          </p:cNvSpPr>
          <p:nvPr>
            <p:ph type="title"/>
          </p:nvPr>
        </p:nvSpPr>
        <p:spPr/>
        <p:txBody>
          <a:bodyPr>
            <a:normAutofit fontScale="90000"/>
          </a:bodyPr>
          <a:lstStyle/>
          <a:p>
            <a:r>
              <a:rPr lang="en-US" dirty="0"/>
              <a:t>Applications---Soft shadows</a:t>
            </a:r>
          </a:p>
        </p:txBody>
      </p:sp>
      <p:sp>
        <p:nvSpPr>
          <p:cNvPr id="17" name="TextBox 16">
            <a:extLst>
              <a:ext uri="{FF2B5EF4-FFF2-40B4-BE49-F238E27FC236}">
                <a16:creationId xmlns:a16="http://schemas.microsoft.com/office/drawing/2014/main" id="{1FA09F3F-4A79-53E7-C94A-58CB599A41D3}"/>
              </a:ext>
            </a:extLst>
          </p:cNvPr>
          <p:cNvSpPr txBox="1"/>
          <p:nvPr/>
        </p:nvSpPr>
        <p:spPr>
          <a:xfrm>
            <a:off x="1275138" y="3232518"/>
            <a:ext cx="900496" cy="307777"/>
          </a:xfrm>
          <a:prstGeom prst="rect">
            <a:avLst/>
          </a:prstGeom>
          <a:noFill/>
        </p:spPr>
        <p:txBody>
          <a:bodyPr wrap="square">
            <a:spAutoFit/>
          </a:bodyPr>
          <a:lstStyle/>
          <a:p>
            <a:r>
              <a:rPr lang="en-US" dirty="0"/>
              <a:t>Aniso16</a:t>
            </a:r>
          </a:p>
        </p:txBody>
      </p:sp>
      <p:sp>
        <p:nvSpPr>
          <p:cNvPr id="18" name="TextBox 17">
            <a:extLst>
              <a:ext uri="{FF2B5EF4-FFF2-40B4-BE49-F238E27FC236}">
                <a16:creationId xmlns:a16="http://schemas.microsoft.com/office/drawing/2014/main" id="{6D9F51E3-5CB8-550A-5FFF-7CC78D750400}"/>
              </a:ext>
            </a:extLst>
          </p:cNvPr>
          <p:cNvSpPr txBox="1"/>
          <p:nvPr/>
        </p:nvSpPr>
        <p:spPr>
          <a:xfrm>
            <a:off x="4121752" y="3232518"/>
            <a:ext cx="900496" cy="307777"/>
          </a:xfrm>
          <a:prstGeom prst="rect">
            <a:avLst/>
          </a:prstGeom>
          <a:noFill/>
        </p:spPr>
        <p:txBody>
          <a:bodyPr wrap="square">
            <a:spAutoFit/>
          </a:bodyPr>
          <a:lstStyle/>
          <a:p>
            <a:r>
              <a:rPr lang="en-US" dirty="0"/>
              <a:t>Ours</a:t>
            </a:r>
          </a:p>
        </p:txBody>
      </p:sp>
      <p:sp>
        <p:nvSpPr>
          <p:cNvPr id="3" name="TextBox 2">
            <a:extLst>
              <a:ext uri="{FF2B5EF4-FFF2-40B4-BE49-F238E27FC236}">
                <a16:creationId xmlns:a16="http://schemas.microsoft.com/office/drawing/2014/main" id="{C5A9B5C0-C936-451A-8CC8-EC3AC95FCF1B}"/>
              </a:ext>
            </a:extLst>
          </p:cNvPr>
          <p:cNvSpPr txBox="1"/>
          <p:nvPr/>
        </p:nvSpPr>
        <p:spPr>
          <a:xfrm>
            <a:off x="6650165" y="3120783"/>
            <a:ext cx="1933991"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[Eisemann et al. 2008]</a:t>
            </a:r>
            <a:endParaRPr lang="en-NL" dirty="0">
              <a:solidFill>
                <a:schemeClr val="tx1"/>
              </a:solidFill>
              <a:latin typeface="+mn-lt"/>
              <a:ea typeface="Helvetica Neue" panose="02000503000000020004" pitchFamily="2" charset="0"/>
              <a:cs typeface="Helvetica Neue" panose="02000503000000020004" pitchFamily="2" charset="0"/>
            </a:endParaRPr>
          </a:p>
        </p:txBody>
      </p:sp>
      <p:pic>
        <p:nvPicPr>
          <p:cNvPr id="4" name="Picture 3" descr="A close up of a table&#10;&#10;Description automatically generated">
            <a:extLst>
              <a:ext uri="{FF2B5EF4-FFF2-40B4-BE49-F238E27FC236}">
                <a16:creationId xmlns:a16="http://schemas.microsoft.com/office/drawing/2014/main" id="{4F1C63F3-DADC-C2F7-7D69-C9ACCB8F4331}"/>
              </a:ext>
            </a:extLst>
          </p:cNvPr>
          <p:cNvPicPr>
            <a:picLocks noChangeAspect="1"/>
          </p:cNvPicPr>
          <p:nvPr/>
        </p:nvPicPr>
        <p:blipFill>
          <a:blip r:embed="rId5"/>
          <a:stretch>
            <a:fillRect/>
          </a:stretch>
        </p:blipFill>
        <p:spPr>
          <a:xfrm>
            <a:off x="270840" y="1229982"/>
            <a:ext cx="5642233" cy="2002536"/>
          </a:xfrm>
          <a:prstGeom prst="rect">
            <a:avLst/>
          </a:prstGeom>
        </p:spPr>
      </p:pic>
    </p:spTree>
    <p:extLst>
      <p:ext uri="{BB962C8B-B14F-4D97-AF65-F5344CB8AC3E}">
        <p14:creationId xmlns:p14="http://schemas.microsoft.com/office/powerpoint/2010/main" val="679739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3C406-89AC-1B4E-B1F4-70E14D5419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73653" y="1465663"/>
            <a:ext cx="2887016" cy="1643995"/>
          </a:xfrm>
          <a:prstGeom prst="rect">
            <a:avLst/>
          </a:prstGeom>
        </p:spPr>
      </p:pic>
      <p:sp>
        <p:nvSpPr>
          <p:cNvPr id="2" name="Title 1">
            <a:extLst>
              <a:ext uri="{FF2B5EF4-FFF2-40B4-BE49-F238E27FC236}">
                <a16:creationId xmlns:a16="http://schemas.microsoft.com/office/drawing/2014/main" id="{1BA2C563-2611-32AF-C683-144E3E1FDB5A}"/>
              </a:ext>
            </a:extLst>
          </p:cNvPr>
          <p:cNvSpPr>
            <a:spLocks noGrp="1"/>
          </p:cNvSpPr>
          <p:nvPr>
            <p:ph type="title"/>
          </p:nvPr>
        </p:nvSpPr>
        <p:spPr/>
        <p:txBody>
          <a:bodyPr>
            <a:normAutofit fontScale="90000"/>
          </a:bodyPr>
          <a:lstStyle/>
          <a:p>
            <a:r>
              <a:rPr lang="en-US" dirty="0"/>
              <a:t>Applications---Soft shadows</a:t>
            </a:r>
          </a:p>
        </p:txBody>
      </p:sp>
      <p:sp>
        <p:nvSpPr>
          <p:cNvPr id="3" name="TextBox 2">
            <a:extLst>
              <a:ext uri="{FF2B5EF4-FFF2-40B4-BE49-F238E27FC236}">
                <a16:creationId xmlns:a16="http://schemas.microsoft.com/office/drawing/2014/main" id="{C5A9B5C0-C936-451A-8CC8-EC3AC95FCF1B}"/>
              </a:ext>
            </a:extLst>
          </p:cNvPr>
          <p:cNvSpPr txBox="1"/>
          <p:nvPr/>
        </p:nvSpPr>
        <p:spPr>
          <a:xfrm>
            <a:off x="6650165" y="3120783"/>
            <a:ext cx="1933991"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[Eisemann et al. 2008]</a:t>
            </a:r>
            <a:endParaRPr lang="en-NL" dirty="0">
              <a:solidFill>
                <a:schemeClr val="tx1"/>
              </a:solidFill>
              <a:latin typeface="+mn-lt"/>
              <a:ea typeface="Helvetica Neue" panose="02000503000000020004" pitchFamily="2" charset="0"/>
              <a:cs typeface="Helvetica Neue" panose="02000503000000020004" pitchFamily="2" charset="0"/>
            </a:endParaRPr>
          </a:p>
        </p:txBody>
      </p:sp>
      <p:pic>
        <p:nvPicPr>
          <p:cNvPr id="20" name="Picture 19" descr="A close-up of a table&#10;&#10;Description automatically generated">
            <a:extLst>
              <a:ext uri="{FF2B5EF4-FFF2-40B4-BE49-F238E27FC236}">
                <a16:creationId xmlns:a16="http://schemas.microsoft.com/office/drawing/2014/main" id="{43A06830-E96C-B703-7BB0-9C36A15D3757}"/>
              </a:ext>
            </a:extLst>
          </p:cNvPr>
          <p:cNvPicPr>
            <a:picLocks noChangeAspect="1"/>
          </p:cNvPicPr>
          <p:nvPr/>
        </p:nvPicPr>
        <p:blipFill>
          <a:blip r:embed="rId5"/>
          <a:stretch>
            <a:fillRect/>
          </a:stretch>
        </p:blipFill>
        <p:spPr>
          <a:xfrm>
            <a:off x="273818" y="1217814"/>
            <a:ext cx="5643283" cy="2000417"/>
          </a:xfrm>
          <a:prstGeom prst="rect">
            <a:avLst/>
          </a:prstGeom>
        </p:spPr>
      </p:pic>
      <p:pic>
        <p:nvPicPr>
          <p:cNvPr id="21" name="Picture 20" descr="A close up of a table&#10;&#10;Description automatically generated">
            <a:extLst>
              <a:ext uri="{FF2B5EF4-FFF2-40B4-BE49-F238E27FC236}">
                <a16:creationId xmlns:a16="http://schemas.microsoft.com/office/drawing/2014/main" id="{363E2E81-129A-816C-B315-9A89B0D4ACE8}"/>
              </a:ext>
            </a:extLst>
          </p:cNvPr>
          <p:cNvPicPr>
            <a:picLocks noChangeAspect="1"/>
          </p:cNvPicPr>
          <p:nvPr/>
        </p:nvPicPr>
        <p:blipFill>
          <a:blip r:embed="rId6"/>
          <a:stretch>
            <a:fillRect/>
          </a:stretch>
        </p:blipFill>
        <p:spPr>
          <a:xfrm>
            <a:off x="273818" y="1217814"/>
            <a:ext cx="5642233" cy="2002536"/>
          </a:xfrm>
          <a:prstGeom prst="rect">
            <a:avLst/>
          </a:prstGeom>
        </p:spPr>
      </p:pic>
      <p:pic>
        <p:nvPicPr>
          <p:cNvPr id="22" name="Picture 21">
            <a:extLst>
              <a:ext uri="{FF2B5EF4-FFF2-40B4-BE49-F238E27FC236}">
                <a16:creationId xmlns:a16="http://schemas.microsoft.com/office/drawing/2014/main" id="{F156914B-01C6-E055-01A1-04B0C0DE7841}"/>
              </a:ext>
            </a:extLst>
          </p:cNvPr>
          <p:cNvPicPr>
            <a:picLocks noChangeAspect="1"/>
          </p:cNvPicPr>
          <p:nvPr/>
        </p:nvPicPr>
        <p:blipFill>
          <a:blip r:embed="rId7"/>
          <a:srcRect/>
          <a:stretch/>
        </p:blipFill>
        <p:spPr>
          <a:xfrm>
            <a:off x="272768" y="1217814"/>
            <a:ext cx="5641848" cy="2757769"/>
          </a:xfrm>
          <a:prstGeom prst="rect">
            <a:avLst/>
          </a:prstGeom>
        </p:spPr>
      </p:pic>
      <p:sp>
        <p:nvSpPr>
          <p:cNvPr id="23" name="TextBox 22">
            <a:extLst>
              <a:ext uri="{FF2B5EF4-FFF2-40B4-BE49-F238E27FC236}">
                <a16:creationId xmlns:a16="http://schemas.microsoft.com/office/drawing/2014/main" id="{FAA0217A-3219-4728-A705-B4125B2EA425}"/>
              </a:ext>
            </a:extLst>
          </p:cNvPr>
          <p:cNvSpPr txBox="1"/>
          <p:nvPr/>
        </p:nvSpPr>
        <p:spPr>
          <a:xfrm>
            <a:off x="1111974" y="3982727"/>
            <a:ext cx="900496" cy="307777"/>
          </a:xfrm>
          <a:prstGeom prst="rect">
            <a:avLst/>
          </a:prstGeom>
          <a:noFill/>
        </p:spPr>
        <p:txBody>
          <a:bodyPr wrap="square">
            <a:spAutoFit/>
          </a:bodyPr>
          <a:lstStyle/>
          <a:p>
            <a:r>
              <a:rPr lang="en-US" dirty="0"/>
              <a:t>Aniso16</a:t>
            </a:r>
          </a:p>
        </p:txBody>
      </p:sp>
      <p:sp>
        <p:nvSpPr>
          <p:cNvPr id="24" name="TextBox 23">
            <a:extLst>
              <a:ext uri="{FF2B5EF4-FFF2-40B4-BE49-F238E27FC236}">
                <a16:creationId xmlns:a16="http://schemas.microsoft.com/office/drawing/2014/main" id="{DC38AD0C-DE4D-7765-391A-2004E2407F73}"/>
              </a:ext>
            </a:extLst>
          </p:cNvPr>
          <p:cNvSpPr txBox="1"/>
          <p:nvPr/>
        </p:nvSpPr>
        <p:spPr>
          <a:xfrm>
            <a:off x="3958588" y="3982727"/>
            <a:ext cx="900496" cy="307777"/>
          </a:xfrm>
          <a:prstGeom prst="rect">
            <a:avLst/>
          </a:prstGeom>
          <a:noFill/>
        </p:spPr>
        <p:txBody>
          <a:bodyPr wrap="square">
            <a:spAutoFit/>
          </a:bodyPr>
          <a:lstStyle/>
          <a:p>
            <a:r>
              <a:rPr lang="en-US" dirty="0"/>
              <a:t>Ours</a:t>
            </a:r>
          </a:p>
        </p:txBody>
      </p:sp>
      <p:grpSp>
        <p:nvGrpSpPr>
          <p:cNvPr id="25" name="Group 24">
            <a:extLst>
              <a:ext uri="{FF2B5EF4-FFF2-40B4-BE49-F238E27FC236}">
                <a16:creationId xmlns:a16="http://schemas.microsoft.com/office/drawing/2014/main" id="{3335BEA8-C867-6FC3-E9F2-4459B308FB34}"/>
              </a:ext>
            </a:extLst>
          </p:cNvPr>
          <p:cNvGrpSpPr/>
          <p:nvPr/>
        </p:nvGrpSpPr>
        <p:grpSpPr>
          <a:xfrm>
            <a:off x="270283" y="2824163"/>
            <a:ext cx="2808197" cy="406236"/>
            <a:chOff x="270283" y="2824163"/>
            <a:chExt cx="2808197" cy="406236"/>
          </a:xfrm>
        </p:grpSpPr>
        <p:sp>
          <p:nvSpPr>
            <p:cNvPr id="26" name="Rectangle 25">
              <a:extLst>
                <a:ext uri="{FF2B5EF4-FFF2-40B4-BE49-F238E27FC236}">
                  <a16:creationId xmlns:a16="http://schemas.microsoft.com/office/drawing/2014/main" id="{B38F8FAB-A018-3D7F-78EC-D7988DD6098B}"/>
                </a:ext>
              </a:extLst>
            </p:cNvPr>
            <p:cNvSpPr/>
            <p:nvPr/>
          </p:nvSpPr>
          <p:spPr>
            <a:xfrm>
              <a:off x="1071563" y="2824163"/>
              <a:ext cx="704850" cy="1381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60D26D7-E698-6FAA-572F-1A63BD0EAAF4}"/>
                </a:ext>
              </a:extLst>
            </p:cNvPr>
            <p:cNvCxnSpPr>
              <a:cxnSpLocks/>
            </p:cNvCxnSpPr>
            <p:nvPr/>
          </p:nvCxnSpPr>
          <p:spPr>
            <a:xfrm flipH="1">
              <a:off x="270283" y="2962275"/>
              <a:ext cx="798795" cy="2681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B6F1F1-6641-DDC8-6A4F-DD3D70BE112E}"/>
                </a:ext>
              </a:extLst>
            </p:cNvPr>
            <p:cNvCxnSpPr>
              <a:cxnSpLocks/>
            </p:cNvCxnSpPr>
            <p:nvPr/>
          </p:nvCxnSpPr>
          <p:spPr>
            <a:xfrm>
              <a:off x="1773928" y="2976563"/>
              <a:ext cx="1304552" cy="2538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DEC009E8-A52D-2457-F225-35E370A202AA}"/>
              </a:ext>
            </a:extLst>
          </p:cNvPr>
          <p:cNvGrpSpPr/>
          <p:nvPr/>
        </p:nvGrpSpPr>
        <p:grpSpPr>
          <a:xfrm>
            <a:off x="3098296" y="2824163"/>
            <a:ext cx="2790657" cy="406236"/>
            <a:chOff x="3098296" y="2824163"/>
            <a:chExt cx="2790657" cy="406236"/>
          </a:xfrm>
        </p:grpSpPr>
        <p:sp>
          <p:nvSpPr>
            <p:cNvPr id="30" name="Rectangle 29">
              <a:extLst>
                <a:ext uri="{FF2B5EF4-FFF2-40B4-BE49-F238E27FC236}">
                  <a16:creationId xmlns:a16="http://schemas.microsoft.com/office/drawing/2014/main" id="{8628A981-9C16-9CF6-42DB-249B0ACFDE17}"/>
                </a:ext>
              </a:extLst>
            </p:cNvPr>
            <p:cNvSpPr/>
            <p:nvPr/>
          </p:nvSpPr>
          <p:spPr>
            <a:xfrm>
              <a:off x="3882036" y="2824163"/>
              <a:ext cx="704850" cy="1381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D39D20BC-4C3E-DA25-159C-4ACAE117B385}"/>
                </a:ext>
              </a:extLst>
            </p:cNvPr>
            <p:cNvCxnSpPr>
              <a:cxnSpLocks/>
            </p:cNvCxnSpPr>
            <p:nvPr/>
          </p:nvCxnSpPr>
          <p:spPr>
            <a:xfrm flipH="1">
              <a:off x="3098296" y="2962275"/>
              <a:ext cx="781255" cy="2681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2698AA-90B2-07B1-1399-908EE10F5EFE}"/>
                </a:ext>
              </a:extLst>
            </p:cNvPr>
            <p:cNvCxnSpPr>
              <a:cxnSpLocks/>
            </p:cNvCxnSpPr>
            <p:nvPr/>
          </p:nvCxnSpPr>
          <p:spPr>
            <a:xfrm>
              <a:off x="4584401" y="2976563"/>
              <a:ext cx="1304552" cy="2538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FFF3378A-14E3-52A2-BD07-393310755F79}"/>
              </a:ext>
            </a:extLst>
          </p:cNvPr>
          <p:cNvSpPr/>
          <p:nvPr/>
        </p:nvSpPr>
        <p:spPr>
          <a:xfrm>
            <a:off x="272275" y="3230399"/>
            <a:ext cx="2800358" cy="7451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8E216AD-B308-6DC8-73E6-88519656C976}"/>
              </a:ext>
            </a:extLst>
          </p:cNvPr>
          <p:cNvSpPr/>
          <p:nvPr/>
        </p:nvSpPr>
        <p:spPr>
          <a:xfrm>
            <a:off x="3114258" y="3218881"/>
            <a:ext cx="2800358" cy="7451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close up of a table&#10;&#10;Description automatically generated">
            <a:extLst>
              <a:ext uri="{FF2B5EF4-FFF2-40B4-BE49-F238E27FC236}">
                <a16:creationId xmlns:a16="http://schemas.microsoft.com/office/drawing/2014/main" id="{53B34212-1DB6-3ECC-8431-C67D7D2470D6}"/>
              </a:ext>
            </a:extLst>
          </p:cNvPr>
          <p:cNvPicPr>
            <a:picLocks noChangeAspect="1"/>
          </p:cNvPicPr>
          <p:nvPr/>
        </p:nvPicPr>
        <p:blipFill>
          <a:blip r:embed="rId6"/>
          <a:stretch>
            <a:fillRect/>
          </a:stretch>
        </p:blipFill>
        <p:spPr>
          <a:xfrm>
            <a:off x="270840" y="1229982"/>
            <a:ext cx="5642233" cy="2002536"/>
          </a:xfrm>
          <a:prstGeom prst="rect">
            <a:avLst/>
          </a:prstGeom>
        </p:spPr>
      </p:pic>
      <p:sp>
        <p:nvSpPr>
          <p:cNvPr id="36" name="Rectangle 35">
            <a:extLst>
              <a:ext uri="{FF2B5EF4-FFF2-40B4-BE49-F238E27FC236}">
                <a16:creationId xmlns:a16="http://schemas.microsoft.com/office/drawing/2014/main" id="{A009054B-41BB-8CCB-BDD1-3A5C5895CD51}"/>
              </a:ext>
            </a:extLst>
          </p:cNvPr>
          <p:cNvSpPr/>
          <p:nvPr/>
        </p:nvSpPr>
        <p:spPr>
          <a:xfrm>
            <a:off x="1376218" y="2824163"/>
            <a:ext cx="490605" cy="15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491FA09-5B02-B998-1E09-00CF23277372}"/>
              </a:ext>
            </a:extLst>
          </p:cNvPr>
          <p:cNvSpPr/>
          <p:nvPr/>
        </p:nvSpPr>
        <p:spPr>
          <a:xfrm>
            <a:off x="4195756" y="2816234"/>
            <a:ext cx="490605" cy="15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6FED1328-0FA9-398A-CFA5-D3F361D190FD}"/>
              </a:ext>
            </a:extLst>
          </p:cNvPr>
          <p:cNvCxnSpPr>
            <a:cxnSpLocks/>
          </p:cNvCxnSpPr>
          <p:nvPr/>
        </p:nvCxnSpPr>
        <p:spPr>
          <a:xfrm flipH="1">
            <a:off x="264436" y="2955983"/>
            <a:ext cx="1108795" cy="2693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A1C3B4-D6D4-F2FD-134E-C4033D923396}"/>
              </a:ext>
            </a:extLst>
          </p:cNvPr>
          <p:cNvCxnSpPr>
            <a:cxnSpLocks/>
            <a:endCxn id="35" idx="2"/>
          </p:cNvCxnSpPr>
          <p:nvPr/>
        </p:nvCxnSpPr>
        <p:spPr>
          <a:xfrm>
            <a:off x="1866823" y="2976563"/>
            <a:ext cx="1225134" cy="2559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F620B8A-8E70-2BAC-E3FC-88F334AED168}"/>
              </a:ext>
            </a:extLst>
          </p:cNvPr>
          <p:cNvCxnSpPr>
            <a:cxnSpLocks/>
          </p:cNvCxnSpPr>
          <p:nvPr/>
        </p:nvCxnSpPr>
        <p:spPr>
          <a:xfrm flipH="1">
            <a:off x="3070148" y="2950959"/>
            <a:ext cx="1108795" cy="2693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34A86CC-10B0-48CB-1B45-4CE5F19A8E67}"/>
              </a:ext>
            </a:extLst>
          </p:cNvPr>
          <p:cNvCxnSpPr>
            <a:cxnSpLocks/>
          </p:cNvCxnSpPr>
          <p:nvPr/>
        </p:nvCxnSpPr>
        <p:spPr>
          <a:xfrm>
            <a:off x="4672535" y="2971539"/>
            <a:ext cx="1225134" cy="2559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741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E14F-BE2A-C29F-5B1E-5AD82644C38D}"/>
              </a:ext>
            </a:extLst>
          </p:cNvPr>
          <p:cNvSpPr>
            <a:spLocks noGrp="1"/>
          </p:cNvSpPr>
          <p:nvPr>
            <p:ph type="title"/>
          </p:nvPr>
        </p:nvSpPr>
        <p:spPr/>
        <p:txBody>
          <a:bodyPr>
            <a:normAutofit fontScale="90000"/>
          </a:bodyPr>
          <a:lstStyle/>
          <a:p>
            <a:r>
              <a:rPr lang="en-US" dirty="0"/>
              <a:t>Texture</a:t>
            </a:r>
          </a:p>
        </p:txBody>
      </p:sp>
      <p:sp>
        <p:nvSpPr>
          <p:cNvPr id="4" name="TextBox 3">
            <a:extLst>
              <a:ext uri="{FF2B5EF4-FFF2-40B4-BE49-F238E27FC236}">
                <a16:creationId xmlns:a16="http://schemas.microsoft.com/office/drawing/2014/main" id="{1E1647C8-7A5C-82F0-0C86-B84DC44E04B9}"/>
              </a:ext>
            </a:extLst>
          </p:cNvPr>
          <p:cNvSpPr txBox="1"/>
          <p:nvPr/>
        </p:nvSpPr>
        <p:spPr>
          <a:xfrm>
            <a:off x="788417" y="4038095"/>
            <a:ext cx="4859992" cy="523220"/>
          </a:xfrm>
          <a:prstGeom prst="rect">
            <a:avLst/>
          </a:prstGeom>
          <a:noFill/>
        </p:spPr>
        <p:txBody>
          <a:bodyPr wrap="square">
            <a:spAutoFit/>
          </a:bodyPr>
          <a:lstStyle/>
          <a:p>
            <a:pPr algn="l"/>
            <a:r>
              <a:rPr lang="en-US" b="1" i="0" dirty="0">
                <a:solidFill>
                  <a:srgbClr val="0F1111"/>
                </a:solidFill>
                <a:effectLst/>
                <a:highlight>
                  <a:srgbClr val="FFFFFF"/>
                </a:highlight>
                <a:latin typeface="Amazon Ember"/>
              </a:rPr>
              <a:t>“Physically Based Rendering: From Theory to Implementation”, </a:t>
            </a:r>
          </a:p>
          <a:p>
            <a:pPr algn="r"/>
            <a:r>
              <a:rPr lang="en-US" b="1" i="0" dirty="0">
                <a:solidFill>
                  <a:srgbClr val="0F1111"/>
                </a:solidFill>
                <a:effectLst/>
                <a:highlight>
                  <a:srgbClr val="FFFFFF"/>
                </a:highlight>
                <a:latin typeface="Amazon Ember"/>
              </a:rPr>
              <a:t>M. Pharr, W. Jakob, and G. Humphreys</a:t>
            </a:r>
          </a:p>
        </p:txBody>
      </p:sp>
      <p:sp>
        <p:nvSpPr>
          <p:cNvPr id="5" name="TextBox 4">
            <a:extLst>
              <a:ext uri="{FF2B5EF4-FFF2-40B4-BE49-F238E27FC236}">
                <a16:creationId xmlns:a16="http://schemas.microsoft.com/office/drawing/2014/main" id="{AC9C662B-9962-5B6C-FAB1-EF268DF6420A}"/>
              </a:ext>
            </a:extLst>
          </p:cNvPr>
          <p:cNvSpPr txBox="1"/>
          <p:nvPr/>
        </p:nvSpPr>
        <p:spPr>
          <a:xfrm>
            <a:off x="3939839" y="3428473"/>
            <a:ext cx="1319592" cy="307777"/>
          </a:xfrm>
          <a:prstGeom prst="rect">
            <a:avLst/>
          </a:prstGeom>
          <a:noFill/>
        </p:spPr>
        <p:txBody>
          <a:bodyPr wrap="none" rtlCol="0">
            <a:spAutoFit/>
          </a:bodyPr>
          <a:lstStyle/>
          <a:p>
            <a:r>
              <a:rPr lang="en-US" dirty="0"/>
              <a:t>W/wo textures</a:t>
            </a:r>
          </a:p>
        </p:txBody>
      </p:sp>
      <p:pic>
        <p:nvPicPr>
          <p:cNvPr id="6" name="Picture 5">
            <a:extLst>
              <a:ext uri="{FF2B5EF4-FFF2-40B4-BE49-F238E27FC236}">
                <a16:creationId xmlns:a16="http://schemas.microsoft.com/office/drawing/2014/main" id="{882B73A2-70B4-18B9-5844-847C6E420108}"/>
              </a:ext>
            </a:extLst>
          </p:cNvPr>
          <p:cNvPicPr>
            <a:picLocks noChangeAspect="1"/>
          </p:cNvPicPr>
          <p:nvPr/>
        </p:nvPicPr>
        <p:blipFill>
          <a:blip r:embed="rId3"/>
          <a:stretch>
            <a:fillRect/>
          </a:stretch>
        </p:blipFill>
        <p:spPr>
          <a:xfrm>
            <a:off x="788417" y="932865"/>
            <a:ext cx="3597249" cy="2368296"/>
          </a:xfrm>
          <a:prstGeom prst="rect">
            <a:avLst/>
          </a:prstGeom>
        </p:spPr>
      </p:pic>
      <p:pic>
        <p:nvPicPr>
          <p:cNvPr id="7" name="Picture 6">
            <a:extLst>
              <a:ext uri="{FF2B5EF4-FFF2-40B4-BE49-F238E27FC236}">
                <a16:creationId xmlns:a16="http://schemas.microsoft.com/office/drawing/2014/main" id="{EBEC4246-0184-9481-81A9-D79F1C466E37}"/>
              </a:ext>
            </a:extLst>
          </p:cNvPr>
          <p:cNvPicPr>
            <a:picLocks noChangeAspect="1"/>
          </p:cNvPicPr>
          <p:nvPr/>
        </p:nvPicPr>
        <p:blipFill>
          <a:blip r:embed="rId4"/>
          <a:stretch>
            <a:fillRect/>
          </a:stretch>
        </p:blipFill>
        <p:spPr>
          <a:xfrm>
            <a:off x="4880516" y="932865"/>
            <a:ext cx="3616727" cy="2364292"/>
          </a:xfrm>
          <a:prstGeom prst="rect">
            <a:avLst/>
          </a:prstGeom>
        </p:spPr>
      </p:pic>
    </p:spTree>
    <p:extLst>
      <p:ext uri="{BB962C8B-B14F-4D97-AF65-F5344CB8AC3E}">
        <p14:creationId xmlns:p14="http://schemas.microsoft.com/office/powerpoint/2010/main" val="3563722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EFD8-B6D2-8D90-6597-C003E87F9311}"/>
              </a:ext>
            </a:extLst>
          </p:cNvPr>
          <p:cNvSpPr>
            <a:spLocks noGrp="1"/>
          </p:cNvSpPr>
          <p:nvPr>
            <p:ph type="title"/>
          </p:nvPr>
        </p:nvSpPr>
        <p:spPr/>
        <p:txBody>
          <a:bodyPr>
            <a:normAutofit fontScale="90000"/>
          </a:bodyPr>
          <a:lstStyle/>
          <a:p>
            <a:r>
              <a:rPr lang="en-US" dirty="0"/>
              <a:t>Real-time Glints Rendering</a:t>
            </a:r>
          </a:p>
        </p:txBody>
      </p:sp>
      <p:pic>
        <p:nvPicPr>
          <p:cNvPr id="3" name="Supplementary_5">
            <a:hlinkClick r:id="" action="ppaction://media"/>
            <a:extLst>
              <a:ext uri="{FF2B5EF4-FFF2-40B4-BE49-F238E27FC236}">
                <a16:creationId xmlns:a16="http://schemas.microsoft.com/office/drawing/2014/main" id="{10C6D17E-1C4F-DBE0-18CE-EF4EFB9C70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7740" y="873092"/>
            <a:ext cx="4160520" cy="4160520"/>
          </a:xfrm>
          <a:prstGeom prst="rect">
            <a:avLst/>
          </a:prstGeom>
        </p:spPr>
      </p:pic>
    </p:spTree>
    <p:extLst>
      <p:ext uri="{BB962C8B-B14F-4D97-AF65-F5344CB8AC3E}">
        <p14:creationId xmlns:p14="http://schemas.microsoft.com/office/powerpoint/2010/main" val="56521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F9C1-A593-DD51-88D6-7630FD5A532F}"/>
              </a:ext>
            </a:extLst>
          </p:cNvPr>
          <p:cNvSpPr>
            <a:spLocks noGrp="1"/>
          </p:cNvSpPr>
          <p:nvPr>
            <p:ph type="title"/>
          </p:nvPr>
        </p:nvSpPr>
        <p:spPr/>
        <p:txBody>
          <a:bodyPr>
            <a:normAutofit fontScale="90000"/>
          </a:bodyPr>
          <a:lstStyle/>
          <a:p>
            <a:r>
              <a:rPr lang="en-US" dirty="0"/>
              <a:t>Conclusion</a:t>
            </a:r>
          </a:p>
        </p:txBody>
      </p:sp>
      <p:pic>
        <p:nvPicPr>
          <p:cNvPr id="7" name="Picture 6" descr="A qr code on a white background&#10;&#10;Description automatically generated">
            <a:extLst>
              <a:ext uri="{FF2B5EF4-FFF2-40B4-BE49-F238E27FC236}">
                <a16:creationId xmlns:a16="http://schemas.microsoft.com/office/drawing/2014/main" id="{414CF274-D64B-EBCC-9C4B-4FC9283403EA}"/>
              </a:ext>
            </a:extLst>
          </p:cNvPr>
          <p:cNvPicPr>
            <a:picLocks noChangeAspect="1"/>
          </p:cNvPicPr>
          <p:nvPr/>
        </p:nvPicPr>
        <p:blipFill>
          <a:blip r:embed="rId3"/>
          <a:stretch>
            <a:fillRect/>
          </a:stretch>
        </p:blipFill>
        <p:spPr>
          <a:xfrm>
            <a:off x="6471021" y="938460"/>
            <a:ext cx="2200135" cy="2200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98E6FAF1-DA09-9324-7F77-469A9925A5C2}"/>
              </a:ext>
            </a:extLst>
          </p:cNvPr>
          <p:cNvSpPr txBox="1"/>
          <p:nvPr/>
        </p:nvSpPr>
        <p:spPr>
          <a:xfrm>
            <a:off x="7049736" y="3138595"/>
            <a:ext cx="1233204" cy="307777"/>
          </a:xfrm>
          <a:prstGeom prst="rect">
            <a:avLst/>
          </a:prstGeom>
          <a:noFill/>
        </p:spPr>
        <p:txBody>
          <a:bodyPr wrap="square">
            <a:spAutoFit/>
          </a:bodyPr>
          <a:lstStyle/>
          <a:p>
            <a:r>
              <a:rPr lang="en-US" dirty="0"/>
              <a:t>Project Page</a:t>
            </a:r>
          </a:p>
        </p:txBody>
      </p:sp>
      <p:sp>
        <p:nvSpPr>
          <p:cNvPr id="3" name="TextBox 2">
            <a:extLst>
              <a:ext uri="{FF2B5EF4-FFF2-40B4-BE49-F238E27FC236}">
                <a16:creationId xmlns:a16="http://schemas.microsoft.com/office/drawing/2014/main" id="{0A847AEF-A912-FDFA-F7ED-69124EFABD50}"/>
              </a:ext>
            </a:extLst>
          </p:cNvPr>
          <p:cNvSpPr txBox="1"/>
          <p:nvPr/>
        </p:nvSpPr>
        <p:spPr>
          <a:xfrm>
            <a:off x="220260" y="1791188"/>
            <a:ext cx="1136100" cy="307777"/>
          </a:xfrm>
          <a:prstGeom prst="rect">
            <a:avLst/>
          </a:prstGeom>
          <a:noFill/>
        </p:spPr>
        <p:txBody>
          <a:bodyPr wrap="square" rtlCol="0">
            <a:spAutoFit/>
          </a:bodyPr>
          <a:lstStyle/>
          <a:p>
            <a:r>
              <a:rPr lang="en-US" dirty="0"/>
              <a:t>Point Query</a:t>
            </a:r>
          </a:p>
        </p:txBody>
      </p:sp>
      <p:sp>
        <p:nvSpPr>
          <p:cNvPr id="4" name="TextBox 3">
            <a:extLst>
              <a:ext uri="{FF2B5EF4-FFF2-40B4-BE49-F238E27FC236}">
                <a16:creationId xmlns:a16="http://schemas.microsoft.com/office/drawing/2014/main" id="{4AD1F6C3-0DBE-D0F4-8CCA-1332CB7F1F12}"/>
              </a:ext>
            </a:extLst>
          </p:cNvPr>
          <p:cNvSpPr txBox="1"/>
          <p:nvPr/>
        </p:nvSpPr>
        <p:spPr>
          <a:xfrm>
            <a:off x="4641887" y="1791188"/>
            <a:ext cx="1251587" cy="307777"/>
          </a:xfrm>
          <a:prstGeom prst="rect">
            <a:avLst/>
          </a:prstGeom>
          <a:noFill/>
        </p:spPr>
        <p:txBody>
          <a:bodyPr wrap="square" rtlCol="0">
            <a:spAutoFit/>
          </a:bodyPr>
          <a:lstStyle/>
          <a:p>
            <a:r>
              <a:rPr lang="en-US" dirty="0"/>
              <a:t>Range Query</a:t>
            </a:r>
          </a:p>
        </p:txBody>
      </p:sp>
      <p:cxnSp>
        <p:nvCxnSpPr>
          <p:cNvPr id="5" name="Straight Arrow Connector 4">
            <a:extLst>
              <a:ext uri="{FF2B5EF4-FFF2-40B4-BE49-F238E27FC236}">
                <a16:creationId xmlns:a16="http://schemas.microsoft.com/office/drawing/2014/main" id="{27827412-776B-41D5-37A0-CF11400B8F47}"/>
              </a:ext>
            </a:extLst>
          </p:cNvPr>
          <p:cNvCxnSpPr>
            <a:cxnSpLocks/>
            <a:stCxn id="6" idx="3"/>
            <a:endCxn id="4" idx="1"/>
          </p:cNvCxnSpPr>
          <p:nvPr/>
        </p:nvCxnSpPr>
        <p:spPr>
          <a:xfrm>
            <a:off x="3579274" y="1945077"/>
            <a:ext cx="1062613"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7617C2D-0211-2FE4-0A93-2C42D60D2D22}"/>
              </a:ext>
            </a:extLst>
          </p:cNvPr>
          <p:cNvSpPr txBox="1"/>
          <p:nvPr/>
        </p:nvSpPr>
        <p:spPr>
          <a:xfrm>
            <a:off x="2443174" y="1791188"/>
            <a:ext cx="1136100" cy="307777"/>
          </a:xfrm>
          <a:prstGeom prst="rect">
            <a:avLst/>
          </a:prstGeom>
          <a:noFill/>
        </p:spPr>
        <p:txBody>
          <a:bodyPr wrap="square" rtlCol="0">
            <a:spAutoFit/>
          </a:bodyPr>
          <a:lstStyle/>
          <a:p>
            <a:r>
              <a:rPr lang="en-US" dirty="0">
                <a:latin typeface="+mj-lt"/>
              </a:rPr>
              <a:t>Line Query</a:t>
            </a:r>
          </a:p>
        </p:txBody>
      </p:sp>
      <p:cxnSp>
        <p:nvCxnSpPr>
          <p:cNvPr id="11" name="Straight Arrow Connector 10">
            <a:extLst>
              <a:ext uri="{FF2B5EF4-FFF2-40B4-BE49-F238E27FC236}">
                <a16:creationId xmlns:a16="http://schemas.microsoft.com/office/drawing/2014/main" id="{E3DD746A-1913-8536-2A6A-DC3457C882B2}"/>
              </a:ext>
            </a:extLst>
          </p:cNvPr>
          <p:cNvCxnSpPr>
            <a:cxnSpLocks/>
            <a:stCxn id="6" idx="1"/>
            <a:endCxn id="3" idx="3"/>
          </p:cNvCxnSpPr>
          <p:nvPr/>
        </p:nvCxnSpPr>
        <p:spPr>
          <a:xfrm flipH="1">
            <a:off x="1356360" y="1945077"/>
            <a:ext cx="1086814"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D80FA81-49E2-B1E2-075F-B18842D11FEE}"/>
              </a:ext>
            </a:extLst>
          </p:cNvPr>
          <p:cNvSpPr txBox="1"/>
          <p:nvPr/>
        </p:nvSpPr>
        <p:spPr>
          <a:xfrm>
            <a:off x="1911156" y="2571750"/>
            <a:ext cx="2363664" cy="738664"/>
          </a:xfrm>
          <a:prstGeom prst="rect">
            <a:avLst/>
          </a:prstGeom>
          <a:noFill/>
        </p:spPr>
        <p:txBody>
          <a:bodyPr wrap="square" rtlCol="0">
            <a:spAutoFit/>
          </a:bodyPr>
          <a:lstStyle/>
          <a:p>
            <a:pPr algn="ctr"/>
            <a:r>
              <a:rPr lang="en-US" dirty="0"/>
              <a:t>SPTF</a:t>
            </a:r>
          </a:p>
          <a:p>
            <a:pPr algn="ctr"/>
            <a:r>
              <a:rPr lang="en-US" dirty="0"/>
              <a:t>a </a:t>
            </a:r>
            <a:r>
              <a:rPr lang="en-US" b="1" dirty="0"/>
              <a:t>fast</a:t>
            </a:r>
            <a:r>
              <a:rPr lang="en-US" dirty="0"/>
              <a:t> anisotropic filtering</a:t>
            </a:r>
          </a:p>
          <a:p>
            <a:pPr algn="ctr"/>
            <a:r>
              <a:rPr lang="en-US" dirty="0"/>
              <a:t>With two variants</a:t>
            </a:r>
          </a:p>
        </p:txBody>
      </p:sp>
      <p:pic>
        <p:nvPicPr>
          <p:cNvPr id="25" name="Picture 24" descr="A white arrow pointing to the right&#10;&#10;Description automatically generated">
            <a:extLst>
              <a:ext uri="{FF2B5EF4-FFF2-40B4-BE49-F238E27FC236}">
                <a16:creationId xmlns:a16="http://schemas.microsoft.com/office/drawing/2014/main" id="{984A7A96-80CD-1B6D-853A-E8E3F28CFD53}"/>
              </a:ext>
            </a:extLst>
          </p:cNvPr>
          <p:cNvPicPr>
            <a:picLocks noChangeAspect="1"/>
          </p:cNvPicPr>
          <p:nvPr/>
        </p:nvPicPr>
        <p:blipFill>
          <a:blip r:embed="rId4"/>
          <a:stretch>
            <a:fillRect/>
          </a:stretch>
        </p:blipFill>
        <p:spPr>
          <a:xfrm rot="16200000">
            <a:off x="2811703" y="2197501"/>
            <a:ext cx="399042" cy="248865"/>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79DEF4-3084-5CB5-DB31-E507FCC6EECB}"/>
                  </a:ext>
                </a:extLst>
              </p:cNvPr>
              <p:cNvSpPr txBox="1"/>
              <p:nvPr/>
            </p:nvSpPr>
            <p:spPr>
              <a:xfrm>
                <a:off x="1953825" y="3783199"/>
                <a:ext cx="2363664" cy="523220"/>
              </a:xfrm>
              <a:prstGeom prst="rect">
                <a:avLst/>
              </a:prstGeom>
              <a:noFill/>
            </p:spPr>
            <p:txBody>
              <a:bodyPr wrap="square" rtlCol="0">
                <a:spAutoFit/>
              </a:bodyPr>
              <a:lstStyle/>
              <a:p>
                <a:pPr algn="ctr"/>
                <a:r>
                  <a:rPr lang="en-US" dirty="0"/>
                  <a:t>Memory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endParaRPr lang="en-US" dirty="0"/>
              </a:p>
              <a:p>
                <a:pPr algn="ctr"/>
                <a:endParaRPr lang="en-US" dirty="0"/>
              </a:p>
            </p:txBody>
          </p:sp>
        </mc:Choice>
        <mc:Fallback xmlns="">
          <p:sp>
            <p:nvSpPr>
              <p:cNvPr id="26" name="TextBox 25">
                <a:extLst>
                  <a:ext uri="{FF2B5EF4-FFF2-40B4-BE49-F238E27FC236}">
                    <a16:creationId xmlns:a16="http://schemas.microsoft.com/office/drawing/2014/main" id="{C179DEF4-3084-5CB5-DB31-E507FCC6EECB}"/>
                  </a:ext>
                </a:extLst>
              </p:cNvPr>
              <p:cNvSpPr txBox="1">
                <a:spLocks noRot="1" noChangeAspect="1" noMove="1" noResize="1" noEditPoints="1" noAdjustHandles="1" noChangeArrowheads="1" noChangeShapeType="1" noTextEdit="1"/>
              </p:cNvSpPr>
              <p:nvPr/>
            </p:nvSpPr>
            <p:spPr>
              <a:xfrm>
                <a:off x="1953825" y="3783199"/>
                <a:ext cx="2363664" cy="523220"/>
              </a:xfrm>
              <a:prstGeom prst="rect">
                <a:avLst/>
              </a:prstGeom>
              <a:blipFill>
                <a:blip r:embed="rId5"/>
                <a:stretch>
                  <a:fillRect t="-2353"/>
                </a:stretch>
              </a:blipFill>
            </p:spPr>
            <p:txBody>
              <a:bodyPr/>
              <a:lstStyle/>
              <a:p>
                <a:r>
                  <a:rPr lang="en-US">
                    <a:noFill/>
                  </a:rPr>
                  <a:t> </a:t>
                </a:r>
              </a:p>
            </p:txBody>
          </p:sp>
        </mc:Fallback>
      </mc:AlternateContent>
      <p:pic>
        <p:nvPicPr>
          <p:cNvPr id="27" name="Picture 26" descr="A white arrow pointing to the right&#10;&#10;Description automatically generated">
            <a:extLst>
              <a:ext uri="{FF2B5EF4-FFF2-40B4-BE49-F238E27FC236}">
                <a16:creationId xmlns:a16="http://schemas.microsoft.com/office/drawing/2014/main" id="{F5766656-ED21-F51E-AC25-47D697CA1E82}"/>
              </a:ext>
            </a:extLst>
          </p:cNvPr>
          <p:cNvPicPr>
            <a:picLocks noChangeAspect="1"/>
          </p:cNvPicPr>
          <p:nvPr/>
        </p:nvPicPr>
        <p:blipFill>
          <a:blip r:embed="rId4"/>
          <a:stretch>
            <a:fillRect/>
          </a:stretch>
        </p:blipFill>
        <p:spPr>
          <a:xfrm rot="16200000">
            <a:off x="2854372" y="3408950"/>
            <a:ext cx="399042" cy="248865"/>
          </a:xfrm>
          <a:prstGeom prst="rect">
            <a:avLst/>
          </a:prstGeom>
        </p:spPr>
      </p:pic>
    </p:spTree>
    <p:extLst>
      <p:ext uri="{BB962C8B-B14F-4D97-AF65-F5344CB8AC3E}">
        <p14:creationId xmlns:p14="http://schemas.microsoft.com/office/powerpoint/2010/main" val="253335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Questions?</a:t>
            </a:r>
            <a:endParaRPr/>
          </a:p>
        </p:txBody>
      </p:sp>
      <p:sp>
        <p:nvSpPr>
          <p:cNvPr id="66" name="Google Shape;66;p11"/>
          <p:cNvSpPr/>
          <p:nvPr/>
        </p:nvSpPr>
        <p:spPr>
          <a:xfrm>
            <a:off x="3082660" y="1092095"/>
            <a:ext cx="1371600" cy="1892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Author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Photo</a:t>
            </a:r>
            <a:endParaRPr/>
          </a:p>
        </p:txBody>
      </p:sp>
      <p:pic>
        <p:nvPicPr>
          <p:cNvPr id="3" name="Picture 2" descr="A person smiling for the camera&#10;&#10;Description automatically generated">
            <a:extLst>
              <a:ext uri="{FF2B5EF4-FFF2-40B4-BE49-F238E27FC236}">
                <a16:creationId xmlns:a16="http://schemas.microsoft.com/office/drawing/2014/main" id="{65490512-2C52-09FB-5B95-F9D5BF3B78C8}"/>
              </a:ext>
            </a:extLst>
          </p:cNvPr>
          <p:cNvPicPr>
            <a:picLocks noChangeAspect="1"/>
          </p:cNvPicPr>
          <p:nvPr/>
        </p:nvPicPr>
        <p:blipFill>
          <a:blip r:embed="rId3"/>
          <a:stretch>
            <a:fillRect/>
          </a:stretch>
        </p:blipFill>
        <p:spPr>
          <a:xfrm>
            <a:off x="6145160" y="1075522"/>
            <a:ext cx="1417320" cy="1797972"/>
          </a:xfrm>
          <a:prstGeom prst="rect">
            <a:avLst/>
          </a:prstGeom>
        </p:spPr>
      </p:pic>
      <p:pic>
        <p:nvPicPr>
          <p:cNvPr id="9" name="Picture 8" descr="A person wearing glasses and a blue shirt&#10;&#10;Description automatically generated">
            <a:extLst>
              <a:ext uri="{FF2B5EF4-FFF2-40B4-BE49-F238E27FC236}">
                <a16:creationId xmlns:a16="http://schemas.microsoft.com/office/drawing/2014/main" id="{207BAEC3-5FF8-2D34-FD9F-2B2CE6E38FF4}"/>
              </a:ext>
            </a:extLst>
          </p:cNvPr>
          <p:cNvPicPr>
            <a:picLocks noChangeAspect="1"/>
          </p:cNvPicPr>
          <p:nvPr/>
        </p:nvPicPr>
        <p:blipFill>
          <a:blip r:embed="rId4"/>
          <a:stretch>
            <a:fillRect/>
          </a:stretch>
        </p:blipFill>
        <p:spPr>
          <a:xfrm>
            <a:off x="3067110" y="1075522"/>
            <a:ext cx="1418249" cy="1892700"/>
          </a:xfrm>
          <a:prstGeom prst="rect">
            <a:avLst/>
          </a:prstGeom>
        </p:spPr>
      </p:pic>
      <p:pic>
        <p:nvPicPr>
          <p:cNvPr id="13" name="Picture 12" descr="A person in a white shirt&#10;&#10;Description automatically generated">
            <a:extLst>
              <a:ext uri="{FF2B5EF4-FFF2-40B4-BE49-F238E27FC236}">
                <a16:creationId xmlns:a16="http://schemas.microsoft.com/office/drawing/2014/main" id="{A849C0A4-72DF-7834-182B-FF246E2F7E2A}"/>
              </a:ext>
            </a:extLst>
          </p:cNvPr>
          <p:cNvPicPr>
            <a:picLocks noChangeAspect="1"/>
          </p:cNvPicPr>
          <p:nvPr/>
        </p:nvPicPr>
        <p:blipFill>
          <a:blip r:embed="rId5"/>
          <a:stretch>
            <a:fillRect/>
          </a:stretch>
        </p:blipFill>
        <p:spPr>
          <a:xfrm>
            <a:off x="1528550" y="1075522"/>
            <a:ext cx="1417320" cy="1797972"/>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8553B305-5787-D12E-710F-C1F1B4C59C9D}"/>
              </a:ext>
            </a:extLst>
          </p:cNvPr>
          <p:cNvPicPr>
            <a:picLocks noChangeAspect="1"/>
          </p:cNvPicPr>
          <p:nvPr/>
        </p:nvPicPr>
        <p:blipFill>
          <a:blip r:embed="rId6"/>
          <a:stretch>
            <a:fillRect/>
          </a:stretch>
        </p:blipFill>
        <p:spPr>
          <a:xfrm>
            <a:off x="4606599" y="1075522"/>
            <a:ext cx="1417320" cy="1734862"/>
          </a:xfrm>
          <a:prstGeom prst="rect">
            <a:avLst/>
          </a:prstGeom>
        </p:spPr>
      </p:pic>
      <p:sp>
        <p:nvSpPr>
          <p:cNvPr id="16" name="Rectangle 15">
            <a:extLst>
              <a:ext uri="{FF2B5EF4-FFF2-40B4-BE49-F238E27FC236}">
                <a16:creationId xmlns:a16="http://schemas.microsoft.com/office/drawing/2014/main" id="{48CA9231-A3C2-B68C-39DB-96C88D9B65F1}"/>
              </a:ext>
            </a:extLst>
          </p:cNvPr>
          <p:cNvSpPr/>
          <p:nvPr/>
        </p:nvSpPr>
        <p:spPr>
          <a:xfrm>
            <a:off x="757543" y="2810384"/>
            <a:ext cx="7082287" cy="9309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B0D29E-5283-F8E4-F819-9DF93CFA186B}"/>
              </a:ext>
            </a:extLst>
          </p:cNvPr>
          <p:cNvSpPr txBox="1"/>
          <p:nvPr/>
        </p:nvSpPr>
        <p:spPr>
          <a:xfrm>
            <a:off x="1779055" y="2873493"/>
            <a:ext cx="916311" cy="307777"/>
          </a:xfrm>
          <a:prstGeom prst="rect">
            <a:avLst/>
          </a:prstGeom>
          <a:noFill/>
        </p:spPr>
        <p:txBody>
          <a:bodyPr wrap="square">
            <a:spAutoFit/>
          </a:bodyPr>
          <a:lstStyle/>
          <a:p>
            <a:r>
              <a:rPr lang="en-US" dirty="0"/>
              <a:t>Peter Lu</a:t>
            </a:r>
          </a:p>
        </p:txBody>
      </p:sp>
      <p:sp>
        <p:nvSpPr>
          <p:cNvPr id="20" name="TextBox 19">
            <a:extLst>
              <a:ext uri="{FF2B5EF4-FFF2-40B4-BE49-F238E27FC236}">
                <a16:creationId xmlns:a16="http://schemas.microsoft.com/office/drawing/2014/main" id="{D7A4DD71-C5CB-9984-474E-4472E0F83B6F}"/>
              </a:ext>
            </a:extLst>
          </p:cNvPr>
          <p:cNvSpPr txBox="1"/>
          <p:nvPr/>
        </p:nvSpPr>
        <p:spPr>
          <a:xfrm>
            <a:off x="3236526" y="2873493"/>
            <a:ext cx="1018147" cy="307777"/>
          </a:xfrm>
          <a:prstGeom prst="rect">
            <a:avLst/>
          </a:prstGeom>
          <a:noFill/>
        </p:spPr>
        <p:txBody>
          <a:bodyPr wrap="square">
            <a:spAutoFit/>
          </a:bodyPr>
          <a:lstStyle/>
          <a:p>
            <a:r>
              <a:rPr lang="en-US" dirty="0"/>
              <a:t>Jerry Guo</a:t>
            </a:r>
          </a:p>
        </p:txBody>
      </p:sp>
      <p:sp>
        <p:nvSpPr>
          <p:cNvPr id="26" name="TextBox 25">
            <a:extLst>
              <a:ext uri="{FF2B5EF4-FFF2-40B4-BE49-F238E27FC236}">
                <a16:creationId xmlns:a16="http://schemas.microsoft.com/office/drawing/2014/main" id="{9C2DDAE3-FCA6-07FD-E329-4EF8BD0D1EA5}"/>
              </a:ext>
            </a:extLst>
          </p:cNvPr>
          <p:cNvSpPr txBox="1"/>
          <p:nvPr/>
        </p:nvSpPr>
        <p:spPr>
          <a:xfrm>
            <a:off x="4608126" y="2873493"/>
            <a:ext cx="1371600" cy="307777"/>
          </a:xfrm>
          <a:prstGeom prst="rect">
            <a:avLst/>
          </a:prstGeom>
          <a:noFill/>
        </p:spPr>
        <p:txBody>
          <a:bodyPr wrap="square">
            <a:spAutoFit/>
          </a:bodyPr>
          <a:lstStyle/>
          <a:p>
            <a:r>
              <a:rPr lang="en-US" dirty="0"/>
              <a:t>Petr </a:t>
            </a:r>
            <a:r>
              <a:rPr lang="en-US" dirty="0" err="1"/>
              <a:t>Kellnhofer</a:t>
            </a:r>
            <a:endParaRPr lang="en-US" dirty="0"/>
          </a:p>
        </p:txBody>
      </p:sp>
      <p:sp>
        <p:nvSpPr>
          <p:cNvPr id="28" name="TextBox 27">
            <a:extLst>
              <a:ext uri="{FF2B5EF4-FFF2-40B4-BE49-F238E27FC236}">
                <a16:creationId xmlns:a16="http://schemas.microsoft.com/office/drawing/2014/main" id="{84AAA47B-1CCE-EC91-8251-89F4BF53BD58}"/>
              </a:ext>
            </a:extLst>
          </p:cNvPr>
          <p:cNvSpPr txBox="1"/>
          <p:nvPr/>
        </p:nvSpPr>
        <p:spPr>
          <a:xfrm>
            <a:off x="6110155" y="2873493"/>
            <a:ext cx="1487329" cy="307777"/>
          </a:xfrm>
          <a:prstGeom prst="rect">
            <a:avLst/>
          </a:prstGeom>
          <a:noFill/>
        </p:spPr>
        <p:txBody>
          <a:bodyPr wrap="square">
            <a:spAutoFit/>
          </a:bodyPr>
          <a:lstStyle/>
          <a:p>
            <a:r>
              <a:rPr lang="en-US" dirty="0"/>
              <a:t>Elmar Eisemann</a:t>
            </a:r>
          </a:p>
        </p:txBody>
      </p:sp>
      <p:pic>
        <p:nvPicPr>
          <p:cNvPr id="2" name="Picture 1" descr="A qr code on a white background&#10;&#10;Description automatically generated">
            <a:extLst>
              <a:ext uri="{FF2B5EF4-FFF2-40B4-BE49-F238E27FC236}">
                <a16:creationId xmlns:a16="http://schemas.microsoft.com/office/drawing/2014/main" id="{557E1329-2EFB-9F65-8C65-9743822DB99D}"/>
              </a:ext>
            </a:extLst>
          </p:cNvPr>
          <p:cNvPicPr>
            <a:picLocks noChangeAspect="1"/>
          </p:cNvPicPr>
          <p:nvPr/>
        </p:nvPicPr>
        <p:blipFill>
          <a:blip r:embed="rId7"/>
          <a:stretch>
            <a:fillRect/>
          </a:stretch>
        </p:blipFill>
        <p:spPr>
          <a:xfrm>
            <a:off x="1547070" y="3407944"/>
            <a:ext cx="1539770" cy="1539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B2E49336-A2FD-DD57-5140-D4A65CB9F6BC}"/>
              </a:ext>
            </a:extLst>
          </p:cNvPr>
          <p:cNvSpPr txBox="1"/>
          <p:nvPr/>
        </p:nvSpPr>
        <p:spPr>
          <a:xfrm>
            <a:off x="3159390" y="4606992"/>
            <a:ext cx="919850" cy="307777"/>
          </a:xfrm>
          <a:prstGeom prst="rect">
            <a:avLst/>
          </a:prstGeom>
          <a:noFill/>
        </p:spPr>
        <p:txBody>
          <a:bodyPr wrap="square">
            <a:spAutoFit/>
          </a:bodyPr>
          <a:lstStyle/>
          <a:p>
            <a:r>
              <a:rPr lang="en-US" altLang="zh-CN" dirty="0"/>
              <a:t>Scan me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5286E-7B1C-7425-B73E-584537419403}"/>
              </a:ext>
            </a:extLst>
          </p:cNvPr>
          <p:cNvSpPr>
            <a:spLocks noGrp="1"/>
          </p:cNvSpPr>
          <p:nvPr>
            <p:ph type="title"/>
          </p:nvPr>
        </p:nvSpPr>
        <p:spPr/>
        <p:txBody>
          <a:bodyPr>
            <a:normAutofit fontScale="90000"/>
          </a:bodyPr>
          <a:lstStyle/>
          <a:p>
            <a:r>
              <a:rPr lang="en-US" dirty="0"/>
              <a:t>Texture</a:t>
            </a:r>
          </a:p>
        </p:txBody>
      </p:sp>
      <p:pic>
        <p:nvPicPr>
          <p:cNvPr id="4" name="Graphic 3">
            <a:extLst>
              <a:ext uri="{FF2B5EF4-FFF2-40B4-BE49-F238E27FC236}">
                <a16:creationId xmlns:a16="http://schemas.microsoft.com/office/drawing/2014/main" id="{934FA58D-F2D1-205B-5F59-5548F4E2D3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70" y="3252492"/>
            <a:ext cx="3979588" cy="1380018"/>
          </a:xfrm>
          <a:prstGeom prst="rect">
            <a:avLst/>
          </a:prstGeom>
        </p:spPr>
      </p:pic>
      <p:pic>
        <p:nvPicPr>
          <p:cNvPr id="5" name="Picture 4">
            <a:extLst>
              <a:ext uri="{FF2B5EF4-FFF2-40B4-BE49-F238E27FC236}">
                <a16:creationId xmlns:a16="http://schemas.microsoft.com/office/drawing/2014/main" id="{660FC002-7381-8701-2F2D-BA470AE6E7D5}"/>
              </a:ext>
            </a:extLst>
          </p:cNvPr>
          <p:cNvPicPr>
            <a:picLocks noChangeAspect="1"/>
          </p:cNvPicPr>
          <p:nvPr/>
        </p:nvPicPr>
        <p:blipFill>
          <a:blip r:embed="rId5"/>
          <a:stretch>
            <a:fillRect/>
          </a:stretch>
        </p:blipFill>
        <p:spPr>
          <a:xfrm>
            <a:off x="671636" y="966925"/>
            <a:ext cx="3640259" cy="1924137"/>
          </a:xfrm>
          <a:prstGeom prst="rect">
            <a:avLst/>
          </a:prstGeom>
        </p:spPr>
      </p:pic>
      <p:sp>
        <p:nvSpPr>
          <p:cNvPr id="6" name="TextBox 5">
            <a:extLst>
              <a:ext uri="{FF2B5EF4-FFF2-40B4-BE49-F238E27FC236}">
                <a16:creationId xmlns:a16="http://schemas.microsoft.com/office/drawing/2014/main" id="{B9987212-A1AF-2EA2-2C88-CD3F9528D9E4}"/>
              </a:ext>
            </a:extLst>
          </p:cNvPr>
          <p:cNvSpPr txBox="1"/>
          <p:nvPr/>
        </p:nvSpPr>
        <p:spPr>
          <a:xfrm>
            <a:off x="2487061" y="2840516"/>
            <a:ext cx="1516207"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[Han et al. 2007]</a:t>
            </a:r>
            <a:endParaRPr lang="en-NL" dirty="0">
              <a:solidFill>
                <a:schemeClr val="tx1"/>
              </a:solidFill>
              <a:latin typeface="+mn-lt"/>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770FA563-5702-B4CC-A988-0375D6A20E54}"/>
              </a:ext>
            </a:extLst>
          </p:cNvPr>
          <p:cNvSpPr txBox="1"/>
          <p:nvPr/>
        </p:nvSpPr>
        <p:spPr>
          <a:xfrm>
            <a:off x="2377904" y="4593035"/>
            <a:ext cx="1933991"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[Eisemann et al. 2008]</a:t>
            </a:r>
            <a:endParaRPr lang="en-NL" dirty="0">
              <a:solidFill>
                <a:schemeClr val="tx1"/>
              </a:solidFill>
              <a:latin typeface="+mn-lt"/>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418056F9-BFB6-2505-EE82-B954F1E213CE}"/>
              </a:ext>
            </a:extLst>
          </p:cNvPr>
          <p:cNvPicPr>
            <a:picLocks noChangeAspect="1"/>
          </p:cNvPicPr>
          <p:nvPr/>
        </p:nvPicPr>
        <p:blipFill>
          <a:blip r:embed="rId6"/>
          <a:stretch>
            <a:fillRect/>
          </a:stretch>
        </p:blipFill>
        <p:spPr>
          <a:xfrm>
            <a:off x="5001768" y="966950"/>
            <a:ext cx="3392424" cy="1867910"/>
          </a:xfrm>
          <a:prstGeom prst="rect">
            <a:avLst/>
          </a:prstGeom>
        </p:spPr>
      </p:pic>
      <p:sp>
        <p:nvSpPr>
          <p:cNvPr id="9" name="TextBox 8">
            <a:extLst>
              <a:ext uri="{FF2B5EF4-FFF2-40B4-BE49-F238E27FC236}">
                <a16:creationId xmlns:a16="http://schemas.microsoft.com/office/drawing/2014/main" id="{4B320EAF-C786-4686-6964-FE29993B9B70}"/>
              </a:ext>
            </a:extLst>
          </p:cNvPr>
          <p:cNvSpPr txBox="1"/>
          <p:nvPr/>
        </p:nvSpPr>
        <p:spPr>
          <a:xfrm>
            <a:off x="6718407" y="2814758"/>
            <a:ext cx="1516207" cy="343235"/>
          </a:xfrm>
          <a:prstGeom prst="rect">
            <a:avLst/>
          </a:prstGeom>
          <a:noFill/>
        </p:spPr>
        <p:txBody>
          <a:bodyPr wrap="square" lIns="0" rtlCol="0">
            <a:spAutoFit/>
          </a:bodyPr>
          <a:lstStyle/>
          <a:p>
            <a:pPr>
              <a:lnSpc>
                <a:spcPct val="130000"/>
              </a:lnSpc>
              <a:spcAft>
                <a:spcPts val="600"/>
              </a:spcAft>
              <a:buClr>
                <a:schemeClr val="accent2"/>
              </a:buClr>
            </a:pPr>
            <a:r>
              <a:rPr lang="nl-NL" dirty="0">
                <a:solidFill>
                  <a:schemeClr val="tx1"/>
                </a:solidFill>
                <a:latin typeface="+mn-lt"/>
                <a:ea typeface="Helvetica Neue" panose="02000503000000020004" pitchFamily="2" charset="0"/>
                <a:cs typeface="Helvetica Neue" panose="02000503000000020004" pitchFamily="2" charset="0"/>
              </a:rPr>
              <a:t>[Yan et al. 2014]</a:t>
            </a:r>
            <a:endParaRPr lang="en-NL" dirty="0">
              <a:solidFill>
                <a:schemeClr val="tx1"/>
              </a:solidFill>
              <a:latin typeface="+mn-lt"/>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2D8BC0AB-291A-1F65-D26C-89F334889572}"/>
              </a:ext>
            </a:extLst>
          </p:cNvPr>
          <p:cNvSpPr txBox="1"/>
          <p:nvPr/>
        </p:nvSpPr>
        <p:spPr>
          <a:xfrm>
            <a:off x="948381" y="2857601"/>
            <a:ext cx="1516207" cy="307777"/>
          </a:xfrm>
          <a:prstGeom prst="rect">
            <a:avLst/>
          </a:prstGeom>
          <a:noFill/>
        </p:spPr>
        <p:txBody>
          <a:bodyPr wrap="square">
            <a:spAutoFit/>
          </a:bodyPr>
          <a:lstStyle/>
          <a:p>
            <a:r>
              <a:rPr lang="en-US" dirty="0"/>
              <a:t>Normal Mapping</a:t>
            </a:r>
          </a:p>
        </p:txBody>
      </p:sp>
      <p:sp>
        <p:nvSpPr>
          <p:cNvPr id="12" name="TextBox 11">
            <a:extLst>
              <a:ext uri="{FF2B5EF4-FFF2-40B4-BE49-F238E27FC236}">
                <a16:creationId xmlns:a16="http://schemas.microsoft.com/office/drawing/2014/main" id="{A64144B9-12FA-CF63-FEF7-D28F8B7B5933}"/>
              </a:ext>
            </a:extLst>
          </p:cNvPr>
          <p:cNvSpPr txBox="1"/>
          <p:nvPr/>
        </p:nvSpPr>
        <p:spPr>
          <a:xfrm>
            <a:off x="671636" y="4628493"/>
            <a:ext cx="1706268" cy="307777"/>
          </a:xfrm>
          <a:prstGeom prst="rect">
            <a:avLst/>
          </a:prstGeom>
          <a:noFill/>
        </p:spPr>
        <p:txBody>
          <a:bodyPr wrap="square">
            <a:spAutoFit/>
          </a:bodyPr>
          <a:lstStyle/>
          <a:p>
            <a:r>
              <a:rPr lang="en-US" altLang="zh-CN" dirty="0"/>
              <a:t>O</a:t>
            </a:r>
            <a:r>
              <a:rPr lang="en-US" dirty="0"/>
              <a:t>cclusion textures</a:t>
            </a:r>
          </a:p>
        </p:txBody>
      </p:sp>
      <p:sp>
        <p:nvSpPr>
          <p:cNvPr id="14" name="TextBox 13">
            <a:extLst>
              <a:ext uri="{FF2B5EF4-FFF2-40B4-BE49-F238E27FC236}">
                <a16:creationId xmlns:a16="http://schemas.microsoft.com/office/drawing/2014/main" id="{440EB634-C2A7-CA28-B9A1-3E9677FA896B}"/>
              </a:ext>
            </a:extLst>
          </p:cNvPr>
          <p:cNvSpPr txBox="1"/>
          <p:nvPr/>
        </p:nvSpPr>
        <p:spPr>
          <a:xfrm>
            <a:off x="5317933" y="2857601"/>
            <a:ext cx="1421202" cy="307777"/>
          </a:xfrm>
          <a:prstGeom prst="rect">
            <a:avLst/>
          </a:prstGeom>
          <a:noFill/>
        </p:spPr>
        <p:txBody>
          <a:bodyPr wrap="square">
            <a:spAutoFit/>
          </a:bodyPr>
          <a:lstStyle/>
          <a:p>
            <a:r>
              <a:rPr lang="en-US" dirty="0"/>
              <a:t>glints rendering</a:t>
            </a:r>
          </a:p>
        </p:txBody>
      </p:sp>
    </p:spTree>
    <p:extLst>
      <p:ext uri="{BB962C8B-B14F-4D97-AF65-F5344CB8AC3E}">
        <p14:creationId xmlns:p14="http://schemas.microsoft.com/office/powerpoint/2010/main" val="392313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EF9919-03E3-35E6-EEBD-ECEB1AABABC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23778" y="1074935"/>
            <a:ext cx="3271405" cy="1678522"/>
          </a:xfrm>
          <a:prstGeom prst="rect">
            <a:avLst/>
          </a:prstGeom>
        </p:spPr>
      </p:pic>
      <p:pic>
        <p:nvPicPr>
          <p:cNvPr id="5" name="Graphic 4">
            <a:extLst>
              <a:ext uri="{FF2B5EF4-FFF2-40B4-BE49-F238E27FC236}">
                <a16:creationId xmlns:a16="http://schemas.microsoft.com/office/drawing/2014/main" id="{A4F08566-39F1-3CF4-E6D4-3D7233B922CD}"/>
              </a:ext>
            </a:extLst>
          </p:cNvPr>
          <p:cNvPicPr>
            <a:picLocks noChangeAspect="1"/>
          </p:cNvPicPr>
          <p:nvPr/>
        </p:nvPicPr>
        <p:blipFill>
          <a:blip r:embed="rId5"/>
          <a:srcRect/>
          <a:stretch/>
        </p:blipFill>
        <p:spPr>
          <a:xfrm>
            <a:off x="423777" y="1077234"/>
            <a:ext cx="3271405" cy="1676731"/>
          </a:xfrm>
          <a:prstGeom prst="rect">
            <a:avLst/>
          </a:prstGeom>
        </p:spPr>
      </p:pic>
      <p:sp>
        <p:nvSpPr>
          <p:cNvPr id="2" name="Title 1">
            <a:extLst>
              <a:ext uri="{FF2B5EF4-FFF2-40B4-BE49-F238E27FC236}">
                <a16:creationId xmlns:a16="http://schemas.microsoft.com/office/drawing/2014/main" id="{6134C70B-396F-E94C-7178-B6752A8B9944}"/>
              </a:ext>
            </a:extLst>
          </p:cNvPr>
          <p:cNvSpPr>
            <a:spLocks noGrp="1"/>
          </p:cNvSpPr>
          <p:nvPr>
            <p:ph type="title"/>
          </p:nvPr>
        </p:nvSpPr>
        <p:spPr/>
        <p:txBody>
          <a:bodyPr>
            <a:normAutofit fontScale="90000"/>
          </a:bodyPr>
          <a:lstStyle/>
          <a:p>
            <a:r>
              <a:rPr lang="en-US" dirty="0"/>
              <a:t>Texture Filtering</a:t>
            </a:r>
          </a:p>
        </p:txBody>
      </p:sp>
      <p:sp>
        <p:nvSpPr>
          <p:cNvPr id="15" name="Arrow: Down 14">
            <a:extLst>
              <a:ext uri="{FF2B5EF4-FFF2-40B4-BE49-F238E27FC236}">
                <a16:creationId xmlns:a16="http://schemas.microsoft.com/office/drawing/2014/main" id="{02C4CD61-D501-31A3-6A41-3EF0956DECE6}"/>
              </a:ext>
            </a:extLst>
          </p:cNvPr>
          <p:cNvSpPr/>
          <p:nvPr/>
        </p:nvSpPr>
        <p:spPr>
          <a:xfrm rot="7607797">
            <a:off x="2159976" y="3076597"/>
            <a:ext cx="322440" cy="922811"/>
          </a:xfrm>
          <a:prstGeom prst="downArrow">
            <a:avLst>
              <a:gd name="adj1" fmla="val 36295"/>
              <a:gd name="adj2" fmla="val 62151"/>
            </a:avLst>
          </a:prstGeom>
          <a:solidFill>
            <a:srgbClr val="ABACA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8A80C4FA-A150-9E43-867A-9A728BF88B37}"/>
              </a:ext>
            </a:extLst>
          </p:cNvPr>
          <p:cNvGrpSpPr/>
          <p:nvPr/>
        </p:nvGrpSpPr>
        <p:grpSpPr>
          <a:xfrm>
            <a:off x="4077745" y="971536"/>
            <a:ext cx="4346420" cy="1781884"/>
            <a:chOff x="-250689" y="906661"/>
            <a:chExt cx="4346420" cy="1781884"/>
          </a:xfrm>
        </p:grpSpPr>
        <p:sp>
          <p:nvSpPr>
            <p:cNvPr id="22" name="TextBox 21">
              <a:extLst>
                <a:ext uri="{FF2B5EF4-FFF2-40B4-BE49-F238E27FC236}">
                  <a16:creationId xmlns:a16="http://schemas.microsoft.com/office/drawing/2014/main" id="{68F63876-F005-CEC3-CAD8-F04467103217}"/>
                </a:ext>
              </a:extLst>
            </p:cNvPr>
            <p:cNvSpPr txBox="1"/>
            <p:nvPr/>
          </p:nvSpPr>
          <p:spPr>
            <a:xfrm>
              <a:off x="-250689" y="1836470"/>
              <a:ext cx="1371074" cy="246221"/>
            </a:xfrm>
            <a:prstGeom prst="rect">
              <a:avLst/>
            </a:prstGeom>
            <a:noFill/>
          </p:spPr>
          <p:txBody>
            <a:bodyPr wrap="square" rtlCol="0">
              <a:spAutoFit/>
            </a:bodyPr>
            <a:lstStyle/>
            <a:p>
              <a:r>
                <a:rPr lang="en-US" sz="1000" dirty="0"/>
                <a:t>(1) Texture mapping</a:t>
              </a:r>
            </a:p>
          </p:txBody>
        </p:sp>
        <p:pic>
          <p:nvPicPr>
            <p:cNvPr id="10" name="Graphic 9">
              <a:extLst>
                <a:ext uri="{FF2B5EF4-FFF2-40B4-BE49-F238E27FC236}">
                  <a16:creationId xmlns:a16="http://schemas.microsoft.com/office/drawing/2014/main" id="{F3E5E3FC-9C5F-E1D4-BEF8-E2D9701F224B}"/>
                </a:ext>
              </a:extLst>
            </p:cNvPr>
            <p:cNvPicPr>
              <a:picLocks noChangeAspect="1"/>
            </p:cNvPicPr>
            <p:nvPr/>
          </p:nvPicPr>
          <p:blipFill>
            <a:blip r:embed="rId6"/>
            <a:srcRect/>
            <a:stretch/>
          </p:blipFill>
          <p:spPr>
            <a:xfrm>
              <a:off x="1369649" y="906661"/>
              <a:ext cx="1781884" cy="1781884"/>
            </a:xfrm>
            <a:prstGeom prst="rect">
              <a:avLst/>
            </a:prstGeom>
          </p:spPr>
        </p:pic>
        <p:sp>
          <p:nvSpPr>
            <p:cNvPr id="19" name="Rectangle 18">
              <a:extLst>
                <a:ext uri="{FF2B5EF4-FFF2-40B4-BE49-F238E27FC236}">
                  <a16:creationId xmlns:a16="http://schemas.microsoft.com/office/drawing/2014/main" id="{1331D9FA-DC86-07D4-D3FC-9FC64B96A8F1}"/>
                </a:ext>
              </a:extLst>
            </p:cNvPr>
            <p:cNvSpPr/>
            <p:nvPr/>
          </p:nvSpPr>
          <p:spPr>
            <a:xfrm>
              <a:off x="3482565" y="1205102"/>
              <a:ext cx="613166" cy="613166"/>
            </a:xfrm>
            <a:prstGeom prst="rect">
              <a:avLst/>
            </a:prstGeom>
            <a:solidFill>
              <a:srgbClr val="D1D3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Ink Free" panose="03080402000500000000" pitchFamily="66" charset="0"/>
                </a:rPr>
                <a:t>Texel</a:t>
              </a:r>
            </a:p>
          </p:txBody>
        </p:sp>
        <p:sp>
          <p:nvSpPr>
            <p:cNvPr id="20" name="Rectangle 19">
              <a:extLst>
                <a:ext uri="{FF2B5EF4-FFF2-40B4-BE49-F238E27FC236}">
                  <a16:creationId xmlns:a16="http://schemas.microsoft.com/office/drawing/2014/main" id="{985E44D0-5831-1CFD-D2D8-F0CA6C180430}"/>
                </a:ext>
              </a:extLst>
            </p:cNvPr>
            <p:cNvSpPr/>
            <p:nvPr/>
          </p:nvSpPr>
          <p:spPr>
            <a:xfrm>
              <a:off x="3482565" y="2037472"/>
              <a:ext cx="613166" cy="61316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Ink Free" panose="03080402000500000000" pitchFamily="66" charset="0"/>
                </a:rPr>
                <a:t>Pixel</a:t>
              </a:r>
            </a:p>
          </p:txBody>
        </p:sp>
        <p:pic>
          <p:nvPicPr>
            <p:cNvPr id="21" name="Picture 20" descr="A white arrow pointing to the right&#10;&#10;Description automatically generated">
              <a:extLst>
                <a:ext uri="{FF2B5EF4-FFF2-40B4-BE49-F238E27FC236}">
                  <a16:creationId xmlns:a16="http://schemas.microsoft.com/office/drawing/2014/main" id="{71248EEA-6A46-E5B1-469B-46367DEC5417}"/>
                </a:ext>
              </a:extLst>
            </p:cNvPr>
            <p:cNvPicPr>
              <a:picLocks noChangeAspect="1"/>
            </p:cNvPicPr>
            <p:nvPr/>
          </p:nvPicPr>
          <p:blipFill>
            <a:blip r:embed="rId7"/>
            <a:stretch>
              <a:fillRect/>
            </a:stretch>
          </p:blipFill>
          <p:spPr>
            <a:xfrm rot="10800000">
              <a:off x="173579" y="1587605"/>
              <a:ext cx="399042" cy="248865"/>
            </a:xfrm>
            <a:prstGeom prst="rect">
              <a:avLst/>
            </a:prstGeom>
          </p:spPr>
        </p:pic>
      </p:grpSp>
      <p:sp>
        <p:nvSpPr>
          <p:cNvPr id="25" name="Rectangle 24">
            <a:extLst>
              <a:ext uri="{FF2B5EF4-FFF2-40B4-BE49-F238E27FC236}">
                <a16:creationId xmlns:a16="http://schemas.microsoft.com/office/drawing/2014/main" id="{6FA83678-D2F6-6F01-B030-8B58D5384176}"/>
              </a:ext>
            </a:extLst>
          </p:cNvPr>
          <p:cNvSpPr/>
          <p:nvPr/>
        </p:nvSpPr>
        <p:spPr>
          <a:xfrm>
            <a:off x="3043752" y="1536079"/>
            <a:ext cx="67470" cy="80962"/>
          </a:xfrm>
          <a:prstGeom prst="rect">
            <a:avLst/>
          </a:prstGeom>
          <a:solidFill>
            <a:srgbClr val="C2BB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2D3DB66-A436-2910-7FBA-463C2C1DD5FF}"/>
              </a:ext>
            </a:extLst>
          </p:cNvPr>
          <p:cNvPicPr>
            <a:picLocks noChangeAspect="1"/>
          </p:cNvPicPr>
          <p:nvPr/>
        </p:nvPicPr>
        <p:blipFill>
          <a:blip r:embed="rId8"/>
          <a:srcRect/>
          <a:stretch/>
        </p:blipFill>
        <p:spPr>
          <a:xfrm>
            <a:off x="5690866" y="970814"/>
            <a:ext cx="1783080" cy="1783080"/>
          </a:xfrm>
          <a:prstGeom prst="rect">
            <a:avLst/>
          </a:prstGeom>
        </p:spPr>
      </p:pic>
      <p:grpSp>
        <p:nvGrpSpPr>
          <p:cNvPr id="31" name="Group 30">
            <a:extLst>
              <a:ext uri="{FF2B5EF4-FFF2-40B4-BE49-F238E27FC236}">
                <a16:creationId xmlns:a16="http://schemas.microsoft.com/office/drawing/2014/main" id="{42BE47B5-1792-577C-6E41-F8BA201C40F7}"/>
              </a:ext>
            </a:extLst>
          </p:cNvPr>
          <p:cNvGrpSpPr/>
          <p:nvPr/>
        </p:nvGrpSpPr>
        <p:grpSpPr>
          <a:xfrm>
            <a:off x="6826989" y="847816"/>
            <a:ext cx="1893233" cy="524583"/>
            <a:chOff x="2498555" y="782941"/>
            <a:chExt cx="1893233" cy="524583"/>
          </a:xfrm>
        </p:grpSpPr>
        <p:sp>
          <p:nvSpPr>
            <p:cNvPr id="23" name="TextBox 22">
              <a:extLst>
                <a:ext uri="{FF2B5EF4-FFF2-40B4-BE49-F238E27FC236}">
                  <a16:creationId xmlns:a16="http://schemas.microsoft.com/office/drawing/2014/main" id="{89D7DFD8-A1CF-4413-4A95-A5B61198550C}"/>
                </a:ext>
              </a:extLst>
            </p:cNvPr>
            <p:cNvSpPr txBox="1"/>
            <p:nvPr/>
          </p:nvSpPr>
          <p:spPr>
            <a:xfrm>
              <a:off x="3482565" y="782941"/>
              <a:ext cx="909223" cy="307777"/>
            </a:xfrm>
            <a:prstGeom prst="rect">
              <a:avLst/>
            </a:prstGeom>
            <a:noFill/>
          </p:spPr>
          <p:txBody>
            <a:bodyPr wrap="none" rtlCol="0">
              <a:spAutoFit/>
            </a:bodyPr>
            <a:lstStyle/>
            <a:p>
              <a:r>
                <a:rPr lang="en-US" dirty="0">
                  <a:solidFill>
                    <a:srgbClr val="FF0000"/>
                  </a:solidFill>
                  <a:latin typeface="Ink Free" panose="03080402000500000000" pitchFamily="66" charset="0"/>
                </a:rPr>
                <a:t>Footprint</a:t>
              </a:r>
            </a:p>
          </p:txBody>
        </p:sp>
        <p:pic>
          <p:nvPicPr>
            <p:cNvPr id="29" name="Graphic 28">
              <a:extLst>
                <a:ext uri="{FF2B5EF4-FFF2-40B4-BE49-F238E27FC236}">
                  <a16:creationId xmlns:a16="http://schemas.microsoft.com/office/drawing/2014/main" id="{A74E72B3-6447-2186-D572-484BAC4429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070467" flipH="1">
              <a:off x="2817207" y="641210"/>
              <a:ext cx="347662" cy="984965"/>
            </a:xfrm>
            <a:prstGeom prst="rect">
              <a:avLst/>
            </a:prstGeom>
          </p:spPr>
        </p:pic>
      </p:grpSp>
      <p:grpSp>
        <p:nvGrpSpPr>
          <p:cNvPr id="39" name="Group 38">
            <a:extLst>
              <a:ext uri="{FF2B5EF4-FFF2-40B4-BE49-F238E27FC236}">
                <a16:creationId xmlns:a16="http://schemas.microsoft.com/office/drawing/2014/main" id="{9F0DE68D-1190-8490-D82E-CE53BC236607}"/>
              </a:ext>
            </a:extLst>
          </p:cNvPr>
          <p:cNvGrpSpPr/>
          <p:nvPr/>
        </p:nvGrpSpPr>
        <p:grpSpPr>
          <a:xfrm>
            <a:off x="3145512" y="2758958"/>
            <a:ext cx="2722381" cy="2020056"/>
            <a:chOff x="3145512" y="2758958"/>
            <a:chExt cx="2722381" cy="2020056"/>
          </a:xfrm>
        </p:grpSpPr>
        <p:sp>
          <p:nvSpPr>
            <p:cNvPr id="36" name="TextBox 35">
              <a:extLst>
                <a:ext uri="{FF2B5EF4-FFF2-40B4-BE49-F238E27FC236}">
                  <a16:creationId xmlns:a16="http://schemas.microsoft.com/office/drawing/2014/main" id="{E662E664-8274-E5E7-3CE6-29D1F60D6D3B}"/>
                </a:ext>
              </a:extLst>
            </p:cNvPr>
            <p:cNvSpPr txBox="1"/>
            <p:nvPr/>
          </p:nvSpPr>
          <p:spPr>
            <a:xfrm rot="18653134">
              <a:off x="4828101" y="3283747"/>
              <a:ext cx="1295799" cy="246221"/>
            </a:xfrm>
            <a:prstGeom prst="rect">
              <a:avLst/>
            </a:prstGeom>
            <a:noFill/>
          </p:spPr>
          <p:txBody>
            <a:bodyPr wrap="square" rtlCol="0">
              <a:spAutoFit/>
            </a:bodyPr>
            <a:lstStyle/>
            <a:p>
              <a:r>
                <a:rPr lang="en-US" sz="1000" dirty="0"/>
                <a:t>(2) Texture filtering</a:t>
              </a:r>
            </a:p>
          </p:txBody>
        </p:sp>
        <p:sp>
          <p:nvSpPr>
            <p:cNvPr id="27" name="Arrow: Down 26">
              <a:extLst>
                <a:ext uri="{FF2B5EF4-FFF2-40B4-BE49-F238E27FC236}">
                  <a16:creationId xmlns:a16="http://schemas.microsoft.com/office/drawing/2014/main" id="{5AA06153-5815-F99E-B183-FF20C0AE0E41}"/>
                </a:ext>
              </a:extLst>
            </p:cNvPr>
            <p:cNvSpPr/>
            <p:nvPr/>
          </p:nvSpPr>
          <p:spPr>
            <a:xfrm rot="2396214">
              <a:off x="5545453" y="3128403"/>
              <a:ext cx="322440" cy="922811"/>
            </a:xfrm>
            <a:prstGeom prst="downArrow">
              <a:avLst>
                <a:gd name="adj1" fmla="val 36295"/>
                <a:gd name="adj2" fmla="val 62151"/>
              </a:avLst>
            </a:prstGeom>
            <a:solidFill>
              <a:srgbClr val="ABACA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E716C0A-1B0E-9FE1-BCA1-EEF8A05446CB}"/>
                </a:ext>
              </a:extLst>
            </p:cNvPr>
            <p:cNvPicPr>
              <a:picLocks noChangeAspect="1"/>
            </p:cNvPicPr>
            <p:nvPr/>
          </p:nvPicPr>
          <p:blipFill>
            <a:blip r:embed="rId8"/>
            <a:srcRect/>
            <a:stretch/>
          </p:blipFill>
          <p:spPr>
            <a:xfrm>
              <a:off x="3145512" y="2995934"/>
              <a:ext cx="1783080" cy="1783080"/>
            </a:xfrm>
            <a:prstGeom prst="rect">
              <a:avLst/>
            </a:prstGeom>
          </p:spPr>
        </p:pic>
      </p:grpSp>
      <p:sp>
        <p:nvSpPr>
          <p:cNvPr id="35" name="Freeform: Shape 34">
            <a:extLst>
              <a:ext uri="{FF2B5EF4-FFF2-40B4-BE49-F238E27FC236}">
                <a16:creationId xmlns:a16="http://schemas.microsoft.com/office/drawing/2014/main" id="{F32FF5DF-1F05-BE1A-75F6-AF1A97699CAF}"/>
              </a:ext>
            </a:extLst>
          </p:cNvPr>
          <p:cNvSpPr/>
          <p:nvPr/>
        </p:nvSpPr>
        <p:spPr>
          <a:xfrm>
            <a:off x="3473450" y="3159125"/>
            <a:ext cx="1127125" cy="1450975"/>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B1A39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Video camera with solid fill">
            <a:extLst>
              <a:ext uri="{FF2B5EF4-FFF2-40B4-BE49-F238E27FC236}">
                <a16:creationId xmlns:a16="http://schemas.microsoft.com/office/drawing/2014/main" id="{B4298BA4-6EFA-F53C-A7EB-5A01428094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521469" flipH="1">
            <a:off x="3856635" y="1109061"/>
            <a:ext cx="353736" cy="360469"/>
          </a:xfrm>
          <a:prstGeom prst="rect">
            <a:avLst/>
          </a:prstGeom>
        </p:spPr>
      </p:pic>
    </p:spTree>
    <p:extLst>
      <p:ext uri="{BB962C8B-B14F-4D97-AF65-F5344CB8AC3E}">
        <p14:creationId xmlns:p14="http://schemas.microsoft.com/office/powerpoint/2010/main" val="239177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00"/>
                            </p:stCondLst>
                            <p:childTnLst>
                              <p:par>
                                <p:cTn id="45" presetID="27" presetClass="emph" presetSubtype="0" fill="remove" grpId="1" nodeType="afterEffect">
                                  <p:stCondLst>
                                    <p:cond delay="0"/>
                                  </p:stCondLst>
                                  <p:childTnLst>
                                    <p:animClr clrSpc="rgb" dir="cw">
                                      <p:cBhvr override="childStyle">
                                        <p:cTn id="46" dur="250" autoRev="1" fill="remove"/>
                                        <p:tgtEl>
                                          <p:spTgt spid="25"/>
                                        </p:tgtEl>
                                        <p:attrNameLst>
                                          <p:attrName>style.color</p:attrName>
                                        </p:attrNameLst>
                                      </p:cBhvr>
                                      <p:to>
                                        <a:schemeClr val="bg1"/>
                                      </p:to>
                                    </p:animClr>
                                    <p:animClr clrSpc="rgb" dir="cw">
                                      <p:cBhvr>
                                        <p:cTn id="47" dur="250" autoRev="1" fill="remove"/>
                                        <p:tgtEl>
                                          <p:spTgt spid="25"/>
                                        </p:tgtEl>
                                        <p:attrNameLst>
                                          <p:attrName>fillcolor</p:attrName>
                                        </p:attrNameLst>
                                      </p:cBhvr>
                                      <p:to>
                                        <a:schemeClr val="bg1"/>
                                      </p:to>
                                    </p:animClr>
                                    <p:set>
                                      <p:cBhvr>
                                        <p:cTn id="48" dur="250" autoRev="1" fill="remove"/>
                                        <p:tgtEl>
                                          <p:spTgt spid="25"/>
                                        </p:tgtEl>
                                        <p:attrNameLst>
                                          <p:attrName>fill.type</p:attrName>
                                        </p:attrNameLst>
                                      </p:cBhvr>
                                      <p:to>
                                        <p:strVal val="solid"/>
                                      </p:to>
                                    </p:set>
                                    <p:set>
                                      <p:cBhvr>
                                        <p:cTn id="49" dur="250" autoRev="1" fill="remove"/>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5" grpId="1"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7AEF096-C026-71A7-E25B-5C39D8EA8BE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42616" y="1418894"/>
            <a:ext cx="1685925" cy="1649862"/>
          </a:xfrm>
          <a:prstGeom prst="rect">
            <a:avLst/>
          </a:prstGeom>
        </p:spPr>
      </p:pic>
      <p:sp>
        <p:nvSpPr>
          <p:cNvPr id="2" name="Title 1">
            <a:extLst>
              <a:ext uri="{FF2B5EF4-FFF2-40B4-BE49-F238E27FC236}">
                <a16:creationId xmlns:a16="http://schemas.microsoft.com/office/drawing/2014/main" id="{9158CE7D-9F90-86B3-6DC4-6B17680C2A0E}"/>
              </a:ext>
            </a:extLst>
          </p:cNvPr>
          <p:cNvSpPr>
            <a:spLocks noGrp="1"/>
          </p:cNvSpPr>
          <p:nvPr>
            <p:ph type="title"/>
          </p:nvPr>
        </p:nvSpPr>
        <p:spPr/>
        <p:txBody>
          <a:bodyPr>
            <a:normAutofit fontScale="90000"/>
          </a:bodyPr>
          <a:lstStyle/>
          <a:p>
            <a:r>
              <a:rPr lang="en-US" dirty="0"/>
              <a:t>Texture Filtering</a:t>
            </a:r>
          </a:p>
        </p:txBody>
      </p:sp>
      <p:grpSp>
        <p:nvGrpSpPr>
          <p:cNvPr id="91" name="Group 90">
            <a:extLst>
              <a:ext uri="{FF2B5EF4-FFF2-40B4-BE49-F238E27FC236}">
                <a16:creationId xmlns:a16="http://schemas.microsoft.com/office/drawing/2014/main" id="{36556E80-F724-F6EC-1257-5164323BF324}"/>
              </a:ext>
            </a:extLst>
          </p:cNvPr>
          <p:cNvGrpSpPr/>
          <p:nvPr/>
        </p:nvGrpSpPr>
        <p:grpSpPr>
          <a:xfrm>
            <a:off x="3887577" y="890995"/>
            <a:ext cx="1492370" cy="372371"/>
            <a:chOff x="4061087" y="1826580"/>
            <a:chExt cx="1038786" cy="259194"/>
          </a:xfrm>
        </p:grpSpPr>
        <p:sp>
          <p:nvSpPr>
            <p:cNvPr id="66" name="Freeform: Shape 65">
              <a:extLst>
                <a:ext uri="{FF2B5EF4-FFF2-40B4-BE49-F238E27FC236}">
                  <a16:creationId xmlns:a16="http://schemas.microsoft.com/office/drawing/2014/main" id="{7C4251B6-91CA-DA79-1CCC-D3411475632D}"/>
                </a:ext>
              </a:extLst>
            </p:cNvPr>
            <p:cNvSpPr/>
            <p:nvPr/>
          </p:nvSpPr>
          <p:spPr>
            <a:xfrm>
              <a:off x="4061087" y="1866763"/>
              <a:ext cx="66625" cy="137362"/>
            </a:xfrm>
            <a:custGeom>
              <a:avLst/>
              <a:gdLst>
                <a:gd name="connsiteX0" fmla="*/ 24457 w 61789"/>
                <a:gd name="connsiteY0" fmla="*/ -1151 h 127392"/>
                <a:gd name="connsiteX1" fmla="*/ 61789 w 61789"/>
                <a:gd name="connsiteY1" fmla="*/ -1151 h 127392"/>
                <a:gd name="connsiteX2" fmla="*/ 60764 w 61789"/>
                <a:gd name="connsiteY2" fmla="*/ 3419 h 127392"/>
                <a:gd name="connsiteX3" fmla="*/ 55673 w 61789"/>
                <a:gd name="connsiteY3" fmla="*/ 5104 h 127392"/>
                <a:gd name="connsiteX4" fmla="*/ 52919 w 61789"/>
                <a:gd name="connsiteY4" fmla="*/ 7902 h 127392"/>
                <a:gd name="connsiteX5" fmla="*/ 50399 w 61789"/>
                <a:gd name="connsiteY5" fmla="*/ 13732 h 127392"/>
                <a:gd name="connsiteX6" fmla="*/ 47133 w 61789"/>
                <a:gd name="connsiteY6" fmla="*/ 26659 h 127392"/>
                <a:gd name="connsiteX7" fmla="*/ 31173 w 61789"/>
                <a:gd name="connsiteY7" fmla="*/ 99083 h 127392"/>
                <a:gd name="connsiteX8" fmla="*/ 29583 w 61789"/>
                <a:gd name="connsiteY8" fmla="*/ 107806 h 127392"/>
                <a:gd name="connsiteX9" fmla="*/ 29209 w 61789"/>
                <a:gd name="connsiteY9" fmla="*/ 113644 h 127392"/>
                <a:gd name="connsiteX10" fmla="*/ 31312 w 61789"/>
                <a:gd name="connsiteY10" fmla="*/ 119569 h 127392"/>
                <a:gd name="connsiteX11" fmla="*/ 38358 w 61789"/>
                <a:gd name="connsiteY11" fmla="*/ 121672 h 127392"/>
                <a:gd name="connsiteX12" fmla="*/ 37333 w 61789"/>
                <a:gd name="connsiteY12" fmla="*/ 126242 h 127392"/>
                <a:gd name="connsiteX13" fmla="*/ 0 w 61789"/>
                <a:gd name="connsiteY13" fmla="*/ 126242 h 127392"/>
                <a:gd name="connsiteX14" fmla="*/ 1025 w 61789"/>
                <a:gd name="connsiteY14" fmla="*/ 121672 h 127392"/>
                <a:gd name="connsiteX15" fmla="*/ 6342 w 61789"/>
                <a:gd name="connsiteY15" fmla="*/ 119847 h 127392"/>
                <a:gd name="connsiteX16" fmla="*/ 9331 w 61789"/>
                <a:gd name="connsiteY16" fmla="*/ 116346 h 127392"/>
                <a:gd name="connsiteX17" fmla="*/ 11572 w 61789"/>
                <a:gd name="connsiteY17" fmla="*/ 110890 h 127392"/>
                <a:gd name="connsiteX18" fmla="*/ 14648 w 61789"/>
                <a:gd name="connsiteY18" fmla="*/ 98431 h 127392"/>
                <a:gd name="connsiteX19" fmla="*/ 30512 w 61789"/>
                <a:gd name="connsiteY19" fmla="*/ 26564 h 127392"/>
                <a:gd name="connsiteX20" fmla="*/ 32563 w 61789"/>
                <a:gd name="connsiteY20" fmla="*/ 11542 h 127392"/>
                <a:gd name="connsiteX21" fmla="*/ 30373 w 61789"/>
                <a:gd name="connsiteY21" fmla="*/ 5426 h 127392"/>
                <a:gd name="connsiteX22" fmla="*/ 23423 w 61789"/>
                <a:gd name="connsiteY22" fmla="*/ 3419 h 127392"/>
                <a:gd name="connsiteX23" fmla="*/ 24457 w 61789"/>
                <a:gd name="connsiteY23" fmla="*/ -1151 h 1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89" h="127392">
                  <a:moveTo>
                    <a:pt x="24457" y="-1151"/>
                  </a:moveTo>
                  <a:lnTo>
                    <a:pt x="61789" y="-1151"/>
                  </a:lnTo>
                  <a:lnTo>
                    <a:pt x="60764" y="3419"/>
                  </a:lnTo>
                  <a:cubicBezTo>
                    <a:pt x="58401" y="3914"/>
                    <a:pt x="56707" y="4479"/>
                    <a:pt x="55673" y="5104"/>
                  </a:cubicBezTo>
                  <a:cubicBezTo>
                    <a:pt x="54648" y="5721"/>
                    <a:pt x="53727" y="6660"/>
                    <a:pt x="52919" y="7902"/>
                  </a:cubicBezTo>
                  <a:cubicBezTo>
                    <a:pt x="52111" y="9144"/>
                    <a:pt x="51268" y="11091"/>
                    <a:pt x="50399" y="13732"/>
                  </a:cubicBezTo>
                  <a:cubicBezTo>
                    <a:pt x="49531" y="16382"/>
                    <a:pt x="48436" y="20682"/>
                    <a:pt x="47133" y="26659"/>
                  </a:cubicBezTo>
                  <a:lnTo>
                    <a:pt x="31173" y="99083"/>
                  </a:lnTo>
                  <a:cubicBezTo>
                    <a:pt x="30365" y="102749"/>
                    <a:pt x="29835" y="105660"/>
                    <a:pt x="29583" y="107806"/>
                  </a:cubicBezTo>
                  <a:cubicBezTo>
                    <a:pt x="29331" y="109952"/>
                    <a:pt x="29209" y="111898"/>
                    <a:pt x="29209" y="113644"/>
                  </a:cubicBezTo>
                  <a:cubicBezTo>
                    <a:pt x="29209" y="116442"/>
                    <a:pt x="29913" y="118414"/>
                    <a:pt x="31312" y="119569"/>
                  </a:cubicBezTo>
                  <a:cubicBezTo>
                    <a:pt x="32710" y="120716"/>
                    <a:pt x="35065" y="121420"/>
                    <a:pt x="38358" y="121672"/>
                  </a:cubicBezTo>
                  <a:lnTo>
                    <a:pt x="37333" y="126242"/>
                  </a:lnTo>
                  <a:lnTo>
                    <a:pt x="0" y="126242"/>
                  </a:lnTo>
                  <a:lnTo>
                    <a:pt x="1025" y="121672"/>
                  </a:lnTo>
                  <a:cubicBezTo>
                    <a:pt x="3388" y="121298"/>
                    <a:pt x="5161" y="120690"/>
                    <a:pt x="6342" y="119847"/>
                  </a:cubicBezTo>
                  <a:cubicBezTo>
                    <a:pt x="7524" y="119005"/>
                    <a:pt x="8523" y="117841"/>
                    <a:pt x="9331" y="116346"/>
                  </a:cubicBezTo>
                  <a:cubicBezTo>
                    <a:pt x="10139" y="114852"/>
                    <a:pt x="10886" y="113036"/>
                    <a:pt x="11572" y="110890"/>
                  </a:cubicBezTo>
                  <a:cubicBezTo>
                    <a:pt x="12259" y="108744"/>
                    <a:pt x="13284" y="104591"/>
                    <a:pt x="14648" y="98431"/>
                  </a:cubicBezTo>
                  <a:lnTo>
                    <a:pt x="30512" y="26564"/>
                  </a:lnTo>
                  <a:cubicBezTo>
                    <a:pt x="31885" y="20343"/>
                    <a:pt x="32563" y="15339"/>
                    <a:pt x="32563" y="11542"/>
                  </a:cubicBezTo>
                  <a:cubicBezTo>
                    <a:pt x="32563" y="8614"/>
                    <a:pt x="31833" y="6581"/>
                    <a:pt x="30373" y="5426"/>
                  </a:cubicBezTo>
                  <a:cubicBezTo>
                    <a:pt x="28914" y="4279"/>
                    <a:pt x="26594" y="3610"/>
                    <a:pt x="23423" y="3419"/>
                  </a:cubicBezTo>
                  <a:lnTo>
                    <a:pt x="24457" y="-1151"/>
                  </a:lnTo>
                  <a:close/>
                </a:path>
              </a:pathLst>
            </a:custGeom>
            <a:solidFill>
              <a:srgbClr val="000000"/>
            </a:solidFill>
            <a:ln w="86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89446CA-39ED-06D6-F3B0-B5737D76F2BA}"/>
                </a:ext>
              </a:extLst>
            </p:cNvPr>
            <p:cNvSpPr/>
            <p:nvPr/>
          </p:nvSpPr>
          <p:spPr>
            <a:xfrm>
              <a:off x="4212511" y="1917677"/>
              <a:ext cx="123976" cy="55149"/>
            </a:xfrm>
            <a:custGeom>
              <a:avLst/>
              <a:gdLst>
                <a:gd name="connsiteX0" fmla="*/ 0 w 114977"/>
                <a:gd name="connsiteY0" fmla="*/ 37580 h 51146"/>
                <a:gd name="connsiteX1" fmla="*/ 114978 w 114977"/>
                <a:gd name="connsiteY1" fmla="*/ 37580 h 51146"/>
                <a:gd name="connsiteX2" fmla="*/ 114978 w 114977"/>
                <a:gd name="connsiteY2" fmla="*/ 49996 h 51146"/>
                <a:gd name="connsiteX3" fmla="*/ 0 w 114977"/>
                <a:gd name="connsiteY3" fmla="*/ 49996 h 51146"/>
                <a:gd name="connsiteX4" fmla="*/ 0 w 114977"/>
                <a:gd name="connsiteY4" fmla="*/ 37580 h 51146"/>
                <a:gd name="connsiteX5" fmla="*/ 0 w 114977"/>
                <a:gd name="connsiteY5" fmla="*/ -1151 h 51146"/>
                <a:gd name="connsiteX6" fmla="*/ 114978 w 114977"/>
                <a:gd name="connsiteY6" fmla="*/ -1151 h 51146"/>
                <a:gd name="connsiteX7" fmla="*/ 114978 w 114977"/>
                <a:gd name="connsiteY7" fmla="*/ 11264 h 51146"/>
                <a:gd name="connsiteX8" fmla="*/ 0 w 114977"/>
                <a:gd name="connsiteY8" fmla="*/ 11264 h 51146"/>
                <a:gd name="connsiteX9" fmla="*/ 0 w 114977"/>
                <a:gd name="connsiteY9" fmla="*/ -1151 h 5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7" h="51146">
                  <a:moveTo>
                    <a:pt x="0" y="37580"/>
                  </a:moveTo>
                  <a:lnTo>
                    <a:pt x="114978" y="37580"/>
                  </a:lnTo>
                  <a:lnTo>
                    <a:pt x="114978" y="49996"/>
                  </a:lnTo>
                  <a:lnTo>
                    <a:pt x="0" y="49996"/>
                  </a:lnTo>
                  <a:lnTo>
                    <a:pt x="0" y="37580"/>
                  </a:lnTo>
                  <a:close/>
                  <a:moveTo>
                    <a:pt x="0" y="-1151"/>
                  </a:moveTo>
                  <a:lnTo>
                    <a:pt x="114978" y="-1151"/>
                  </a:lnTo>
                  <a:lnTo>
                    <a:pt x="114978" y="11264"/>
                  </a:lnTo>
                  <a:lnTo>
                    <a:pt x="0" y="11264"/>
                  </a:lnTo>
                  <a:lnTo>
                    <a:pt x="0" y="-1151"/>
                  </a:lnTo>
                  <a:close/>
                </a:path>
              </a:pathLst>
            </a:custGeom>
            <a:solidFill>
              <a:srgbClr val="000000"/>
            </a:solidFill>
            <a:ln w="86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4B9F0A0-6804-21E1-29A2-B6EA8B12416A}"/>
                </a:ext>
              </a:extLst>
            </p:cNvPr>
            <p:cNvSpPr/>
            <p:nvPr/>
          </p:nvSpPr>
          <p:spPr>
            <a:xfrm>
              <a:off x="4401998" y="1826580"/>
              <a:ext cx="113066" cy="259194"/>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9F36A40-47E6-EEAD-06CB-950063F33318}"/>
                </a:ext>
              </a:extLst>
            </p:cNvPr>
            <p:cNvSpPr/>
            <p:nvPr/>
          </p:nvSpPr>
          <p:spPr>
            <a:xfrm>
              <a:off x="4601748" y="1894644"/>
              <a:ext cx="91418" cy="90330"/>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D1D3D4"/>
            </a:solidFill>
            <a:ln w="1727" cap="flat">
              <a:solidFill>
                <a:srgbClr val="163567"/>
              </a:solidFill>
              <a:prstDash val="solid"/>
              <a:round/>
            </a:ln>
          </p:spPr>
          <p:txBody>
            <a:bodyPr rtlCol="0" anchor="ctr"/>
            <a:lstStyle/>
            <a:p>
              <a:endParaRPr lang="en-US" dirty="0"/>
            </a:p>
          </p:txBody>
        </p:sp>
        <p:grpSp>
          <p:nvGrpSpPr>
            <p:cNvPr id="72" name="Graphic 6">
              <a:extLst>
                <a:ext uri="{FF2B5EF4-FFF2-40B4-BE49-F238E27FC236}">
                  <a16:creationId xmlns:a16="http://schemas.microsoft.com/office/drawing/2014/main" id="{CA4B62AF-B388-3434-466A-36DE0C1AE504}"/>
                </a:ext>
              </a:extLst>
            </p:cNvPr>
            <p:cNvGrpSpPr/>
            <p:nvPr/>
          </p:nvGrpSpPr>
          <p:grpSpPr>
            <a:xfrm>
              <a:off x="4739770" y="1872726"/>
              <a:ext cx="360103" cy="119964"/>
              <a:chOff x="2449828" y="3634854"/>
              <a:chExt cx="287469" cy="95767"/>
            </a:xfrm>
            <a:solidFill>
              <a:srgbClr val="000000"/>
            </a:solidFill>
          </p:grpSpPr>
          <p:sp>
            <p:nvSpPr>
              <p:cNvPr id="73" name="Freeform: Shape 72">
                <a:extLst>
                  <a:ext uri="{FF2B5EF4-FFF2-40B4-BE49-F238E27FC236}">
                    <a16:creationId xmlns:a16="http://schemas.microsoft.com/office/drawing/2014/main" id="{4CF98738-8A2D-BFC5-CA55-B4F67C8B1085}"/>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B9D04B6-E62D-264D-3785-63E95F24F058}"/>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308B1AC-5AB3-8415-830C-F3C70F2CEBFB}"/>
                  </a:ext>
                </a:extLst>
              </p:cNvPr>
              <p:cNvSpPr/>
              <p:nvPr/>
            </p:nvSpPr>
            <p:spPr>
              <a:xfrm>
                <a:off x="260299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4F2BD60-6D98-1FD7-D064-785DFA2C67FF}"/>
                  </a:ext>
                </a:extLst>
              </p:cNvPr>
              <p:cNvSpPr/>
              <p:nvPr/>
            </p:nvSpPr>
            <p:spPr>
              <a:xfrm>
                <a:off x="2676725" y="3668972"/>
                <a:ext cx="60572" cy="61641"/>
              </a:xfrm>
              <a:custGeom>
                <a:avLst/>
                <a:gdLst>
                  <a:gd name="connsiteX0" fmla="*/ 20643 w 60572"/>
                  <a:gd name="connsiteY0" fmla="*/ 7407 h 61641"/>
                  <a:gd name="connsiteX1" fmla="*/ 18062 w 60572"/>
                  <a:gd name="connsiteY1" fmla="*/ 4010 h 61641"/>
                  <a:gd name="connsiteX2" fmla="*/ 11277 w 60572"/>
                  <a:gd name="connsiteY2" fmla="*/ 7945 h 61641"/>
                  <a:gd name="connsiteX3" fmla="*/ 5439 w 60572"/>
                  <a:gd name="connsiteY3" fmla="*/ 20030 h 61641"/>
                  <a:gd name="connsiteX4" fmla="*/ 5169 w 60572"/>
                  <a:gd name="connsiteY4" fmla="*/ 20439 h 61641"/>
                  <a:gd name="connsiteX5" fmla="*/ 5030 w 60572"/>
                  <a:gd name="connsiteY5" fmla="*/ 20847 h 61641"/>
                  <a:gd name="connsiteX6" fmla="*/ 4761 w 60572"/>
                  <a:gd name="connsiteY6" fmla="*/ 21116 h 61641"/>
                  <a:gd name="connsiteX7" fmla="*/ 4353 w 60572"/>
                  <a:gd name="connsiteY7" fmla="*/ 21256 h 61641"/>
                  <a:gd name="connsiteX8" fmla="*/ 3805 w 60572"/>
                  <a:gd name="connsiteY8" fmla="*/ 21256 h 61641"/>
                  <a:gd name="connsiteX9" fmla="*/ 2719 w 60572"/>
                  <a:gd name="connsiteY9" fmla="*/ 21256 h 61641"/>
                  <a:gd name="connsiteX10" fmla="*/ 817 w 60572"/>
                  <a:gd name="connsiteY10" fmla="*/ 21256 h 61641"/>
                  <a:gd name="connsiteX11" fmla="*/ 0 w 60572"/>
                  <a:gd name="connsiteY11" fmla="*/ 20030 h 61641"/>
                  <a:gd name="connsiteX12" fmla="*/ 1086 w 60572"/>
                  <a:gd name="connsiteY12" fmla="*/ 16095 h 61641"/>
                  <a:gd name="connsiteX13" fmla="*/ 4344 w 60572"/>
                  <a:gd name="connsiteY13" fmla="*/ 9031 h 61641"/>
                  <a:gd name="connsiteX14" fmla="*/ 10321 w 60572"/>
                  <a:gd name="connsiteY14" fmla="*/ 2107 h 61641"/>
                  <a:gd name="connsiteX15" fmla="*/ 18879 w 60572"/>
                  <a:gd name="connsiteY15" fmla="*/ -882 h 61641"/>
                  <a:gd name="connsiteX16" fmla="*/ 27706 w 60572"/>
                  <a:gd name="connsiteY16" fmla="*/ 2376 h 61641"/>
                  <a:gd name="connsiteX17" fmla="*/ 30964 w 60572"/>
                  <a:gd name="connsiteY17" fmla="*/ 9978 h 61641"/>
                  <a:gd name="connsiteX18" fmla="*/ 30556 w 60572"/>
                  <a:gd name="connsiteY18" fmla="*/ 13506 h 61641"/>
                  <a:gd name="connsiteX19" fmla="*/ 28523 w 60572"/>
                  <a:gd name="connsiteY19" fmla="*/ 19483 h 61641"/>
                  <a:gd name="connsiteX20" fmla="*/ 24318 w 60572"/>
                  <a:gd name="connsiteY20" fmla="*/ 31568 h 61641"/>
                  <a:gd name="connsiteX21" fmla="*/ 21876 w 60572"/>
                  <a:gd name="connsiteY21" fmla="*/ 43653 h 61641"/>
                  <a:gd name="connsiteX22" fmla="*/ 22554 w 60572"/>
                  <a:gd name="connsiteY22" fmla="*/ 49631 h 61641"/>
                  <a:gd name="connsiteX23" fmla="*/ 31112 w 60572"/>
                  <a:gd name="connsiteY23" fmla="*/ 55469 h 61641"/>
                  <a:gd name="connsiteX24" fmla="*/ 40478 w 60572"/>
                  <a:gd name="connsiteY24" fmla="*/ 50856 h 61641"/>
                  <a:gd name="connsiteX25" fmla="*/ 47263 w 60572"/>
                  <a:gd name="connsiteY25" fmla="*/ 40126 h 61641"/>
                  <a:gd name="connsiteX26" fmla="*/ 51199 w 60572"/>
                  <a:gd name="connsiteY26" fmla="*/ 28858 h 61641"/>
                  <a:gd name="connsiteX27" fmla="*/ 52693 w 60572"/>
                  <a:gd name="connsiteY27" fmla="*/ 21386 h 61641"/>
                  <a:gd name="connsiteX28" fmla="*/ 51607 w 60572"/>
                  <a:gd name="connsiteY28" fmla="*/ 15956 h 61641"/>
                  <a:gd name="connsiteX29" fmla="*/ 49166 w 60572"/>
                  <a:gd name="connsiteY29" fmla="*/ 12428 h 61641"/>
                  <a:gd name="connsiteX30" fmla="*/ 46724 w 60572"/>
                  <a:gd name="connsiteY30" fmla="*/ 9987 h 61641"/>
                  <a:gd name="connsiteX31" fmla="*/ 45638 w 60572"/>
                  <a:gd name="connsiteY31" fmla="*/ 6998 h 61641"/>
                  <a:gd name="connsiteX32" fmla="*/ 48219 w 60572"/>
                  <a:gd name="connsiteY32" fmla="*/ 1429 h 61641"/>
                  <a:gd name="connsiteX33" fmla="*/ 53788 w 60572"/>
                  <a:gd name="connsiteY33" fmla="*/ -1151 h 61641"/>
                  <a:gd name="connsiteX34" fmla="*/ 58401 w 60572"/>
                  <a:gd name="connsiteY34" fmla="*/ 1290 h 61641"/>
                  <a:gd name="connsiteX35" fmla="*/ 60573 w 60572"/>
                  <a:gd name="connsiteY35" fmla="*/ 9162 h 61641"/>
                  <a:gd name="connsiteX36" fmla="*/ 58940 w 60572"/>
                  <a:gd name="connsiteY36" fmla="*/ 20430 h 61641"/>
                  <a:gd name="connsiteX37" fmla="*/ 53918 w 60572"/>
                  <a:gd name="connsiteY37" fmla="*/ 37407 h 61641"/>
                  <a:gd name="connsiteX38" fmla="*/ 44274 w 60572"/>
                  <a:gd name="connsiteY38" fmla="*/ 53566 h 61641"/>
                  <a:gd name="connsiteX39" fmla="*/ 29878 w 60572"/>
                  <a:gd name="connsiteY39" fmla="*/ 60491 h 61641"/>
                  <a:gd name="connsiteX40" fmla="*/ 16029 w 60572"/>
                  <a:gd name="connsiteY40" fmla="*/ 56008 h 61641"/>
                  <a:gd name="connsiteX41" fmla="*/ 11008 w 60572"/>
                  <a:gd name="connsiteY41" fmla="*/ 43106 h 61641"/>
                  <a:gd name="connsiteX42" fmla="*/ 12094 w 60572"/>
                  <a:gd name="connsiteY42" fmla="*/ 34418 h 61641"/>
                  <a:gd name="connsiteX43" fmla="*/ 17663 w 60572"/>
                  <a:gd name="connsiteY43" fmla="*/ 18527 h 61641"/>
                  <a:gd name="connsiteX44" fmla="*/ 20643 w 60572"/>
                  <a:gd name="connsiteY44" fmla="*/ 7407 h 6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572" h="61641">
                    <a:moveTo>
                      <a:pt x="20643" y="7407"/>
                    </a:moveTo>
                    <a:cubicBezTo>
                      <a:pt x="20643" y="5148"/>
                      <a:pt x="19783" y="4010"/>
                      <a:pt x="18062" y="4010"/>
                    </a:cubicBezTo>
                    <a:cubicBezTo>
                      <a:pt x="15890" y="4010"/>
                      <a:pt x="13623" y="5322"/>
                      <a:pt x="11277" y="7945"/>
                    </a:cubicBezTo>
                    <a:cubicBezTo>
                      <a:pt x="8923" y="10569"/>
                      <a:pt x="6977" y="14600"/>
                      <a:pt x="5439" y="20030"/>
                    </a:cubicBezTo>
                    <a:cubicBezTo>
                      <a:pt x="5352" y="20117"/>
                      <a:pt x="5256" y="20256"/>
                      <a:pt x="5169" y="20439"/>
                    </a:cubicBezTo>
                    <a:cubicBezTo>
                      <a:pt x="5083" y="20621"/>
                      <a:pt x="5030" y="20752"/>
                      <a:pt x="5030" y="20847"/>
                    </a:cubicBezTo>
                    <a:cubicBezTo>
                      <a:pt x="5030" y="20934"/>
                      <a:pt x="4943" y="21030"/>
                      <a:pt x="4761" y="21116"/>
                    </a:cubicBezTo>
                    <a:cubicBezTo>
                      <a:pt x="4579" y="21203"/>
                      <a:pt x="4448" y="21256"/>
                      <a:pt x="4353" y="21256"/>
                    </a:cubicBezTo>
                    <a:cubicBezTo>
                      <a:pt x="4257" y="21256"/>
                      <a:pt x="4083" y="21256"/>
                      <a:pt x="3805" y="21256"/>
                    </a:cubicBezTo>
                    <a:cubicBezTo>
                      <a:pt x="3536" y="21256"/>
                      <a:pt x="3171" y="21256"/>
                      <a:pt x="2719" y="21256"/>
                    </a:cubicBezTo>
                    <a:lnTo>
                      <a:pt x="817" y="21256"/>
                    </a:lnTo>
                    <a:cubicBezTo>
                      <a:pt x="269" y="20708"/>
                      <a:pt x="0" y="20308"/>
                      <a:pt x="0" y="20030"/>
                    </a:cubicBezTo>
                    <a:cubicBezTo>
                      <a:pt x="0" y="19396"/>
                      <a:pt x="365" y="18084"/>
                      <a:pt x="1086" y="16095"/>
                    </a:cubicBezTo>
                    <a:cubicBezTo>
                      <a:pt x="1807" y="14105"/>
                      <a:pt x="2893" y="11751"/>
                      <a:pt x="4344" y="9031"/>
                    </a:cubicBezTo>
                    <a:cubicBezTo>
                      <a:pt x="5795" y="6312"/>
                      <a:pt x="7785" y="4010"/>
                      <a:pt x="10321" y="2107"/>
                    </a:cubicBezTo>
                    <a:cubicBezTo>
                      <a:pt x="12858" y="204"/>
                      <a:pt x="15708" y="-786"/>
                      <a:pt x="18879" y="-882"/>
                    </a:cubicBezTo>
                    <a:cubicBezTo>
                      <a:pt x="22685" y="-882"/>
                      <a:pt x="25621" y="204"/>
                      <a:pt x="27706" y="2376"/>
                    </a:cubicBezTo>
                    <a:cubicBezTo>
                      <a:pt x="29791" y="4548"/>
                      <a:pt x="30877" y="7085"/>
                      <a:pt x="30964" y="9978"/>
                    </a:cubicBezTo>
                    <a:cubicBezTo>
                      <a:pt x="30964" y="11516"/>
                      <a:pt x="30825" y="12698"/>
                      <a:pt x="30556" y="13506"/>
                    </a:cubicBezTo>
                    <a:cubicBezTo>
                      <a:pt x="30556" y="14053"/>
                      <a:pt x="29878" y="16043"/>
                      <a:pt x="28523" y="19483"/>
                    </a:cubicBezTo>
                    <a:cubicBezTo>
                      <a:pt x="27168" y="22924"/>
                      <a:pt x="25760" y="26955"/>
                      <a:pt x="24318" y="31568"/>
                    </a:cubicBezTo>
                    <a:cubicBezTo>
                      <a:pt x="22867" y="36182"/>
                      <a:pt x="22059" y="40213"/>
                      <a:pt x="21876" y="43653"/>
                    </a:cubicBezTo>
                    <a:cubicBezTo>
                      <a:pt x="21876" y="46095"/>
                      <a:pt x="22102" y="48093"/>
                      <a:pt x="22554" y="49631"/>
                    </a:cubicBezTo>
                    <a:cubicBezTo>
                      <a:pt x="23727" y="53523"/>
                      <a:pt x="26585" y="55469"/>
                      <a:pt x="31112" y="55469"/>
                    </a:cubicBezTo>
                    <a:cubicBezTo>
                      <a:pt x="34465" y="55469"/>
                      <a:pt x="37584" y="53931"/>
                      <a:pt x="40478" y="50856"/>
                    </a:cubicBezTo>
                    <a:cubicBezTo>
                      <a:pt x="43371" y="47780"/>
                      <a:pt x="45638" y="44201"/>
                      <a:pt x="47263" y="40126"/>
                    </a:cubicBezTo>
                    <a:cubicBezTo>
                      <a:pt x="48896" y="36051"/>
                      <a:pt x="50208" y="32298"/>
                      <a:pt x="51199" y="28858"/>
                    </a:cubicBezTo>
                    <a:cubicBezTo>
                      <a:pt x="52198" y="25417"/>
                      <a:pt x="52693" y="22932"/>
                      <a:pt x="52693" y="21386"/>
                    </a:cubicBezTo>
                    <a:cubicBezTo>
                      <a:pt x="52693" y="19301"/>
                      <a:pt x="52328" y="17494"/>
                      <a:pt x="51607" y="15956"/>
                    </a:cubicBezTo>
                    <a:cubicBezTo>
                      <a:pt x="50886" y="14418"/>
                      <a:pt x="50069" y="13236"/>
                      <a:pt x="49166" y="12428"/>
                    </a:cubicBezTo>
                    <a:cubicBezTo>
                      <a:pt x="48262" y="11612"/>
                      <a:pt x="47445" y="10795"/>
                      <a:pt x="46724" y="9987"/>
                    </a:cubicBezTo>
                    <a:cubicBezTo>
                      <a:pt x="46003" y="9170"/>
                      <a:pt x="45638" y="8180"/>
                      <a:pt x="45638" y="6998"/>
                    </a:cubicBezTo>
                    <a:cubicBezTo>
                      <a:pt x="45638" y="5009"/>
                      <a:pt x="46498" y="3150"/>
                      <a:pt x="48219" y="1429"/>
                    </a:cubicBezTo>
                    <a:cubicBezTo>
                      <a:pt x="49939" y="-291"/>
                      <a:pt x="51798" y="-1151"/>
                      <a:pt x="53788" y="-1151"/>
                    </a:cubicBezTo>
                    <a:cubicBezTo>
                      <a:pt x="55508" y="-1151"/>
                      <a:pt x="57046" y="-334"/>
                      <a:pt x="58401" y="1290"/>
                    </a:cubicBezTo>
                    <a:cubicBezTo>
                      <a:pt x="59756" y="2924"/>
                      <a:pt x="60486" y="5547"/>
                      <a:pt x="60573" y="9162"/>
                    </a:cubicBezTo>
                    <a:cubicBezTo>
                      <a:pt x="60573" y="11603"/>
                      <a:pt x="60026" y="15365"/>
                      <a:pt x="58940" y="20430"/>
                    </a:cubicBezTo>
                    <a:cubicBezTo>
                      <a:pt x="57854" y="25495"/>
                      <a:pt x="56177" y="31160"/>
                      <a:pt x="53918" y="37407"/>
                    </a:cubicBezTo>
                    <a:cubicBezTo>
                      <a:pt x="51659" y="43653"/>
                      <a:pt x="48445" y="49040"/>
                      <a:pt x="44274" y="53566"/>
                    </a:cubicBezTo>
                    <a:cubicBezTo>
                      <a:pt x="40113" y="58093"/>
                      <a:pt x="35308" y="60404"/>
                      <a:pt x="29878" y="60491"/>
                    </a:cubicBezTo>
                    <a:cubicBezTo>
                      <a:pt x="24083" y="60491"/>
                      <a:pt x="19470" y="58996"/>
                      <a:pt x="16029" y="56008"/>
                    </a:cubicBezTo>
                    <a:cubicBezTo>
                      <a:pt x="12676" y="53114"/>
                      <a:pt x="11008" y="48814"/>
                      <a:pt x="11008" y="43106"/>
                    </a:cubicBezTo>
                    <a:cubicBezTo>
                      <a:pt x="11008" y="40300"/>
                      <a:pt x="11373" y="37407"/>
                      <a:pt x="12094" y="34418"/>
                    </a:cubicBezTo>
                    <a:cubicBezTo>
                      <a:pt x="12815" y="31429"/>
                      <a:pt x="14674" y="26138"/>
                      <a:pt x="17663" y="18527"/>
                    </a:cubicBezTo>
                    <a:cubicBezTo>
                      <a:pt x="19644" y="12750"/>
                      <a:pt x="20643" y="9031"/>
                      <a:pt x="20643" y="7407"/>
                    </a:cubicBezTo>
                    <a:close/>
                  </a:path>
                </a:pathLst>
              </a:custGeom>
              <a:solidFill>
                <a:srgbClr val="000000"/>
              </a:solidFill>
              <a:ln w="864" cap="flat">
                <a:noFill/>
                <a:prstDash val="solid"/>
                <a:miter/>
              </a:ln>
            </p:spPr>
            <p:txBody>
              <a:bodyPr rtlCol="0" anchor="ctr"/>
              <a:lstStyle/>
              <a:p>
                <a:endParaRPr lang="en-US"/>
              </a:p>
            </p:txBody>
          </p:sp>
        </p:grpSp>
      </p:grpSp>
      <p:sp>
        <p:nvSpPr>
          <p:cNvPr id="3" name="Freeform: Shape 2">
            <a:extLst>
              <a:ext uri="{FF2B5EF4-FFF2-40B4-BE49-F238E27FC236}">
                <a16:creationId xmlns:a16="http://schemas.microsoft.com/office/drawing/2014/main" id="{0D0E3CD5-7B2B-361D-692C-AE4CFA576D76}"/>
              </a:ext>
            </a:extLst>
          </p:cNvPr>
          <p:cNvSpPr/>
          <p:nvPr/>
        </p:nvSpPr>
        <p:spPr>
          <a:xfrm>
            <a:off x="4512865" y="1145867"/>
            <a:ext cx="118269" cy="152250"/>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ED253C8B-0CC7-E569-B9BB-AEA90AFCA0DF}"/>
              </a:ext>
            </a:extLst>
          </p:cNvPr>
          <p:cNvSpPr/>
          <p:nvPr/>
        </p:nvSpPr>
        <p:spPr>
          <a:xfrm>
            <a:off x="290514" y="1467150"/>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2" name="Freeform: Shape 11">
            <a:extLst>
              <a:ext uri="{FF2B5EF4-FFF2-40B4-BE49-F238E27FC236}">
                <a16:creationId xmlns:a16="http://schemas.microsoft.com/office/drawing/2014/main" id="{160C8190-3ADF-66AD-B795-077287CB2D6E}"/>
              </a:ext>
            </a:extLst>
          </p:cNvPr>
          <p:cNvSpPr/>
          <p:nvPr/>
        </p:nvSpPr>
        <p:spPr>
          <a:xfrm>
            <a:off x="687910" y="1467150"/>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3" name="Freeform: Shape 12">
            <a:extLst>
              <a:ext uri="{FF2B5EF4-FFF2-40B4-BE49-F238E27FC236}">
                <a16:creationId xmlns:a16="http://schemas.microsoft.com/office/drawing/2014/main" id="{A1CDAD4B-6CA9-4647-AED1-B79B9B5564DD}"/>
              </a:ext>
            </a:extLst>
          </p:cNvPr>
          <p:cNvSpPr/>
          <p:nvPr/>
        </p:nvSpPr>
        <p:spPr>
          <a:xfrm>
            <a:off x="1085306" y="1467150"/>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4" name="Freeform: Shape 13">
            <a:extLst>
              <a:ext uri="{FF2B5EF4-FFF2-40B4-BE49-F238E27FC236}">
                <a16:creationId xmlns:a16="http://schemas.microsoft.com/office/drawing/2014/main" id="{EAE0AC80-3B97-663C-AE3C-9FDD1B10A671}"/>
              </a:ext>
            </a:extLst>
          </p:cNvPr>
          <p:cNvSpPr/>
          <p:nvPr/>
        </p:nvSpPr>
        <p:spPr>
          <a:xfrm>
            <a:off x="1474076" y="1467150"/>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6" name="Freeform: Shape 15">
            <a:extLst>
              <a:ext uri="{FF2B5EF4-FFF2-40B4-BE49-F238E27FC236}">
                <a16:creationId xmlns:a16="http://schemas.microsoft.com/office/drawing/2014/main" id="{9FB3BFAA-0303-FB0C-5118-29E91B30BD64}"/>
              </a:ext>
            </a:extLst>
          </p:cNvPr>
          <p:cNvSpPr/>
          <p:nvPr/>
        </p:nvSpPr>
        <p:spPr>
          <a:xfrm>
            <a:off x="290514" y="1861761"/>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19" name="Freeform: Shape 18">
            <a:extLst>
              <a:ext uri="{FF2B5EF4-FFF2-40B4-BE49-F238E27FC236}">
                <a16:creationId xmlns:a16="http://schemas.microsoft.com/office/drawing/2014/main" id="{CD03954C-167B-0C4C-3DB8-2C180DD29ABD}"/>
              </a:ext>
            </a:extLst>
          </p:cNvPr>
          <p:cNvSpPr/>
          <p:nvPr/>
        </p:nvSpPr>
        <p:spPr>
          <a:xfrm>
            <a:off x="687910" y="1870387"/>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1" name="Freeform: Shape 20">
            <a:extLst>
              <a:ext uri="{FF2B5EF4-FFF2-40B4-BE49-F238E27FC236}">
                <a16:creationId xmlns:a16="http://schemas.microsoft.com/office/drawing/2014/main" id="{84BFDA9B-F361-9F0A-A55A-0552E2370A8A}"/>
              </a:ext>
            </a:extLst>
          </p:cNvPr>
          <p:cNvSpPr/>
          <p:nvPr/>
        </p:nvSpPr>
        <p:spPr>
          <a:xfrm>
            <a:off x="1085306" y="1870387"/>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3" name="Freeform: Shape 22">
            <a:extLst>
              <a:ext uri="{FF2B5EF4-FFF2-40B4-BE49-F238E27FC236}">
                <a16:creationId xmlns:a16="http://schemas.microsoft.com/office/drawing/2014/main" id="{4F6209A6-D321-7C0C-0A25-1C7DAC2E4F26}"/>
              </a:ext>
            </a:extLst>
          </p:cNvPr>
          <p:cNvSpPr/>
          <p:nvPr/>
        </p:nvSpPr>
        <p:spPr>
          <a:xfrm>
            <a:off x="1474076" y="1853135"/>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5" name="Freeform: Shape 24">
            <a:extLst>
              <a:ext uri="{FF2B5EF4-FFF2-40B4-BE49-F238E27FC236}">
                <a16:creationId xmlns:a16="http://schemas.microsoft.com/office/drawing/2014/main" id="{6E4CEE71-2184-32B8-2EEB-88E77B6E6247}"/>
              </a:ext>
            </a:extLst>
          </p:cNvPr>
          <p:cNvSpPr/>
          <p:nvPr/>
        </p:nvSpPr>
        <p:spPr>
          <a:xfrm>
            <a:off x="290514" y="2250374"/>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7" name="Freeform: Shape 26">
            <a:extLst>
              <a:ext uri="{FF2B5EF4-FFF2-40B4-BE49-F238E27FC236}">
                <a16:creationId xmlns:a16="http://schemas.microsoft.com/office/drawing/2014/main" id="{894DF9C6-A86C-2478-4461-98677D2F7AA8}"/>
              </a:ext>
            </a:extLst>
          </p:cNvPr>
          <p:cNvSpPr/>
          <p:nvPr/>
        </p:nvSpPr>
        <p:spPr>
          <a:xfrm>
            <a:off x="687910" y="2241748"/>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29" name="Freeform: Shape 28">
            <a:extLst>
              <a:ext uri="{FF2B5EF4-FFF2-40B4-BE49-F238E27FC236}">
                <a16:creationId xmlns:a16="http://schemas.microsoft.com/office/drawing/2014/main" id="{190B615E-273C-0521-A722-B8F9C41B55E6}"/>
              </a:ext>
            </a:extLst>
          </p:cNvPr>
          <p:cNvSpPr/>
          <p:nvPr/>
        </p:nvSpPr>
        <p:spPr>
          <a:xfrm>
            <a:off x="1085306" y="2241748"/>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0" name="Freeform: Shape 29">
            <a:extLst>
              <a:ext uri="{FF2B5EF4-FFF2-40B4-BE49-F238E27FC236}">
                <a16:creationId xmlns:a16="http://schemas.microsoft.com/office/drawing/2014/main" id="{B4845F4E-93F6-0DC4-A03B-A34A43C154D7}"/>
              </a:ext>
            </a:extLst>
          </p:cNvPr>
          <p:cNvSpPr/>
          <p:nvPr/>
        </p:nvSpPr>
        <p:spPr>
          <a:xfrm>
            <a:off x="1474076" y="2241748"/>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1" name="Freeform: Shape 30">
            <a:extLst>
              <a:ext uri="{FF2B5EF4-FFF2-40B4-BE49-F238E27FC236}">
                <a16:creationId xmlns:a16="http://schemas.microsoft.com/office/drawing/2014/main" id="{94A0628A-F8AA-A83F-D168-E54F5A4CE82B}"/>
              </a:ext>
            </a:extLst>
          </p:cNvPr>
          <p:cNvSpPr/>
          <p:nvPr/>
        </p:nvSpPr>
        <p:spPr>
          <a:xfrm>
            <a:off x="290514" y="2636359"/>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3" name="Freeform: Shape 32">
            <a:extLst>
              <a:ext uri="{FF2B5EF4-FFF2-40B4-BE49-F238E27FC236}">
                <a16:creationId xmlns:a16="http://schemas.microsoft.com/office/drawing/2014/main" id="{A72790E8-3D8D-29EC-F69B-FDB9AA29CB24}"/>
              </a:ext>
            </a:extLst>
          </p:cNvPr>
          <p:cNvSpPr/>
          <p:nvPr/>
        </p:nvSpPr>
        <p:spPr>
          <a:xfrm>
            <a:off x="687910" y="2636359"/>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6" name="Freeform: Shape 35">
            <a:extLst>
              <a:ext uri="{FF2B5EF4-FFF2-40B4-BE49-F238E27FC236}">
                <a16:creationId xmlns:a16="http://schemas.microsoft.com/office/drawing/2014/main" id="{214C55B0-A859-4061-04C6-09F2EBB71B16}"/>
              </a:ext>
            </a:extLst>
          </p:cNvPr>
          <p:cNvSpPr/>
          <p:nvPr/>
        </p:nvSpPr>
        <p:spPr>
          <a:xfrm>
            <a:off x="1085306" y="2636359"/>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7" name="Freeform: Shape 36">
            <a:extLst>
              <a:ext uri="{FF2B5EF4-FFF2-40B4-BE49-F238E27FC236}">
                <a16:creationId xmlns:a16="http://schemas.microsoft.com/office/drawing/2014/main" id="{078646D9-4EF8-FF1A-573B-315CE5C9D6E0}"/>
              </a:ext>
            </a:extLst>
          </p:cNvPr>
          <p:cNvSpPr/>
          <p:nvPr/>
        </p:nvSpPr>
        <p:spPr>
          <a:xfrm>
            <a:off x="1474076" y="2636359"/>
            <a:ext cx="397668" cy="397566"/>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noFill/>
          <a:ln w="12700" cap="flat">
            <a:solidFill>
              <a:schemeClr val="tx1"/>
            </a:solidFill>
            <a:prstDash val="solid"/>
            <a:round/>
          </a:ln>
        </p:spPr>
        <p:txBody>
          <a:bodyPr rtlCol="0" anchor="ctr"/>
          <a:lstStyle/>
          <a:p>
            <a:endParaRPr lang="en-US" dirty="0"/>
          </a:p>
        </p:txBody>
      </p:sp>
      <p:sp>
        <p:nvSpPr>
          <p:cNvPr id="39" name="Freeform: Shape 38">
            <a:extLst>
              <a:ext uri="{FF2B5EF4-FFF2-40B4-BE49-F238E27FC236}">
                <a16:creationId xmlns:a16="http://schemas.microsoft.com/office/drawing/2014/main" id="{C67490E5-6C4B-1320-4271-E50D8398F0F6}"/>
              </a:ext>
            </a:extLst>
          </p:cNvPr>
          <p:cNvSpPr/>
          <p:nvPr/>
        </p:nvSpPr>
        <p:spPr>
          <a:xfrm>
            <a:off x="627654" y="1567796"/>
            <a:ext cx="1001014" cy="1288625"/>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801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6" presetClass="emph" presetSubtype="0" fill="hold" grpId="0" nodeType="afterEffect">
                                  <p:stCondLst>
                                    <p:cond delay="0"/>
                                  </p:stCondLst>
                                  <p:childTnLst>
                                    <p:animEffect transition="out" filter="fade">
                                      <p:cBhvr>
                                        <p:cTn id="13" dur="250" tmFilter="0, 0; .2, .5; .8, .5; 1, 0"/>
                                        <p:tgtEl>
                                          <p:spTgt spid="6"/>
                                        </p:tgtEl>
                                      </p:cBhvr>
                                    </p:animEffect>
                                    <p:animScale>
                                      <p:cBhvr>
                                        <p:cTn id="14" dur="125" autoRev="1" fill="hold"/>
                                        <p:tgtEl>
                                          <p:spTgt spid="6"/>
                                        </p:tgtEl>
                                      </p:cBhvr>
                                      <p:by x="105000" y="105000"/>
                                    </p:animScale>
                                  </p:childTnLst>
                                </p:cTn>
                              </p:par>
                            </p:childTnLst>
                          </p:cTn>
                        </p:par>
                        <p:par>
                          <p:cTn id="15" fill="hold">
                            <p:stCondLst>
                              <p:cond delay="250"/>
                            </p:stCondLst>
                            <p:childTnLst>
                              <p:par>
                                <p:cTn id="16" presetID="1" presetClass="exit" presetSubtype="0" fill="hold" grpId="1" nodeType="after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par>
                          <p:cTn id="18" fill="hold">
                            <p:stCondLst>
                              <p:cond delay="250"/>
                            </p:stCondLst>
                            <p:childTnLst>
                              <p:par>
                                <p:cTn id="19" presetID="1" presetClass="entr" presetSubtype="0" fill="hold" grpId="2"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250"/>
                            </p:stCondLst>
                            <p:childTnLst>
                              <p:par>
                                <p:cTn id="22" presetID="26" presetClass="emph" presetSubtype="0" fill="hold" grpId="0" nodeType="afterEffect">
                                  <p:stCondLst>
                                    <p:cond delay="0"/>
                                  </p:stCondLst>
                                  <p:childTnLst>
                                    <p:animEffect transition="out" filter="fade">
                                      <p:cBhvr>
                                        <p:cTn id="23" dur="250" tmFilter="0, 0; .2, .5; .8, .5; 1, 0"/>
                                        <p:tgtEl>
                                          <p:spTgt spid="12"/>
                                        </p:tgtEl>
                                      </p:cBhvr>
                                    </p:animEffect>
                                    <p:animScale>
                                      <p:cBhvr>
                                        <p:cTn id="24" dur="125" autoRev="1" fill="hold"/>
                                        <p:tgtEl>
                                          <p:spTgt spid="12"/>
                                        </p:tgtEl>
                                      </p:cBhvr>
                                      <p:by x="105000" y="105000"/>
                                    </p:animScale>
                                  </p:childTnLst>
                                </p:cTn>
                              </p:par>
                            </p:childTnLst>
                          </p:cTn>
                        </p:par>
                        <p:par>
                          <p:cTn id="25" fill="hold">
                            <p:stCondLst>
                              <p:cond delay="500"/>
                            </p:stCondLst>
                            <p:childTnLst>
                              <p:par>
                                <p:cTn id="26" presetID="1" presetClass="exit" presetSubtype="0" fill="hold" grpId="1" nodeType="after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grpId="2"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00"/>
                            </p:stCondLst>
                            <p:childTnLst>
                              <p:par>
                                <p:cTn id="32" presetID="26" presetClass="emph" presetSubtype="0" fill="hold" grpId="0" nodeType="afterEffect">
                                  <p:stCondLst>
                                    <p:cond delay="0"/>
                                  </p:stCondLst>
                                  <p:childTnLst>
                                    <p:animEffect transition="out" filter="fade">
                                      <p:cBhvr>
                                        <p:cTn id="33" dur="250" tmFilter="0, 0; .2, .5; .8, .5; 1, 0"/>
                                        <p:tgtEl>
                                          <p:spTgt spid="13"/>
                                        </p:tgtEl>
                                      </p:cBhvr>
                                    </p:animEffect>
                                    <p:animScale>
                                      <p:cBhvr>
                                        <p:cTn id="34" dur="125" autoRev="1" fill="hold"/>
                                        <p:tgtEl>
                                          <p:spTgt spid="13"/>
                                        </p:tgtEl>
                                      </p:cBhvr>
                                      <p:by x="105000" y="105000"/>
                                    </p:animScale>
                                  </p:childTnLst>
                                </p:cTn>
                              </p:par>
                            </p:childTnLst>
                          </p:cTn>
                        </p:par>
                        <p:par>
                          <p:cTn id="35" fill="hold">
                            <p:stCondLst>
                              <p:cond delay="750"/>
                            </p:stCondLst>
                            <p:childTnLst>
                              <p:par>
                                <p:cTn id="36" presetID="1" presetClass="exit" presetSubtype="0" fill="hold" grpId="1" nodeType="after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p:stCondLst>
                              <p:cond delay="750"/>
                            </p:stCondLst>
                            <p:childTnLst>
                              <p:par>
                                <p:cTn id="39" presetID="1" presetClass="entr" presetSubtype="0" fill="hold" grpId="2"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par>
                          <p:cTn id="41" fill="hold">
                            <p:stCondLst>
                              <p:cond delay="750"/>
                            </p:stCondLst>
                            <p:childTnLst>
                              <p:par>
                                <p:cTn id="42" presetID="26" presetClass="emph" presetSubtype="0" fill="hold" grpId="0" nodeType="afterEffect">
                                  <p:stCondLst>
                                    <p:cond delay="0"/>
                                  </p:stCondLst>
                                  <p:childTnLst>
                                    <p:animEffect transition="out" filter="fade">
                                      <p:cBhvr>
                                        <p:cTn id="43" dur="250" tmFilter="0, 0; .2, .5; .8, .5; 1, 0"/>
                                        <p:tgtEl>
                                          <p:spTgt spid="14"/>
                                        </p:tgtEl>
                                      </p:cBhvr>
                                    </p:animEffect>
                                    <p:animScale>
                                      <p:cBhvr>
                                        <p:cTn id="44" dur="125" autoRev="1" fill="hold"/>
                                        <p:tgtEl>
                                          <p:spTgt spid="14"/>
                                        </p:tgtEl>
                                      </p:cBhvr>
                                      <p:by x="105000" y="105000"/>
                                    </p:animScale>
                                  </p:childTnLst>
                                </p:cTn>
                              </p:par>
                            </p:childTnLst>
                          </p:cTn>
                        </p:par>
                        <p:par>
                          <p:cTn id="45" fill="hold">
                            <p:stCondLst>
                              <p:cond delay="1000"/>
                            </p:stCondLst>
                            <p:childTnLst>
                              <p:par>
                                <p:cTn id="46" presetID="1" presetClass="exit" presetSubtype="0" fill="hold" grpId="1" nodeType="after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par>
                          <p:cTn id="48" fill="hold">
                            <p:stCondLst>
                              <p:cond delay="1000"/>
                            </p:stCondLst>
                            <p:childTnLst>
                              <p:par>
                                <p:cTn id="49" presetID="1" presetClass="entr" presetSubtype="0" fill="hold" grpId="2" nodeType="after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par>
                          <p:cTn id="51" fill="hold">
                            <p:stCondLst>
                              <p:cond delay="1000"/>
                            </p:stCondLst>
                            <p:childTnLst>
                              <p:par>
                                <p:cTn id="52" presetID="26" presetClass="emph" presetSubtype="0" fill="hold" grpId="0" nodeType="afterEffect">
                                  <p:stCondLst>
                                    <p:cond delay="0"/>
                                  </p:stCondLst>
                                  <p:childTnLst>
                                    <p:animEffect transition="out" filter="fade">
                                      <p:cBhvr>
                                        <p:cTn id="53" dur="250" tmFilter="0, 0; .2, .5; .8, .5; 1, 0"/>
                                        <p:tgtEl>
                                          <p:spTgt spid="16"/>
                                        </p:tgtEl>
                                      </p:cBhvr>
                                    </p:animEffect>
                                    <p:animScale>
                                      <p:cBhvr>
                                        <p:cTn id="54" dur="125" autoRev="1" fill="hold"/>
                                        <p:tgtEl>
                                          <p:spTgt spid="16"/>
                                        </p:tgtEl>
                                      </p:cBhvr>
                                      <p:by x="105000" y="105000"/>
                                    </p:animScale>
                                  </p:childTnLst>
                                </p:cTn>
                              </p:par>
                            </p:childTnLst>
                          </p:cTn>
                        </p:par>
                        <p:par>
                          <p:cTn id="55" fill="hold">
                            <p:stCondLst>
                              <p:cond delay="1250"/>
                            </p:stCondLst>
                            <p:childTnLst>
                              <p:par>
                                <p:cTn id="56" presetID="1" presetClass="exit" presetSubtype="0" fill="hold" grpId="1" nodeType="afterEffect">
                                  <p:stCondLst>
                                    <p:cond delay="0"/>
                                  </p:stCondLst>
                                  <p:childTnLst>
                                    <p:set>
                                      <p:cBhvr>
                                        <p:cTn id="57" dur="1" fill="hold">
                                          <p:stCondLst>
                                            <p:cond delay="0"/>
                                          </p:stCondLst>
                                        </p:cTn>
                                        <p:tgtEl>
                                          <p:spTgt spid="16"/>
                                        </p:tgtEl>
                                        <p:attrNameLst>
                                          <p:attrName>style.visibility</p:attrName>
                                        </p:attrNameLst>
                                      </p:cBhvr>
                                      <p:to>
                                        <p:strVal val="hidden"/>
                                      </p:to>
                                    </p:set>
                                  </p:childTnLst>
                                </p:cTn>
                              </p:par>
                            </p:childTnLst>
                          </p:cTn>
                        </p:par>
                        <p:par>
                          <p:cTn id="58" fill="hold">
                            <p:stCondLst>
                              <p:cond delay="1250"/>
                            </p:stCondLst>
                            <p:childTnLst>
                              <p:par>
                                <p:cTn id="59" presetID="1" presetClass="entr" presetSubtype="0" fill="hold" grpId="2" nodeType="after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par>
                          <p:cTn id="61" fill="hold">
                            <p:stCondLst>
                              <p:cond delay="1250"/>
                            </p:stCondLst>
                            <p:childTnLst>
                              <p:par>
                                <p:cTn id="62" presetID="26" presetClass="emph" presetSubtype="0" fill="hold" grpId="0" nodeType="afterEffect">
                                  <p:stCondLst>
                                    <p:cond delay="0"/>
                                  </p:stCondLst>
                                  <p:childTnLst>
                                    <p:animEffect transition="out" filter="fade">
                                      <p:cBhvr>
                                        <p:cTn id="63" dur="250" tmFilter="0, 0; .2, .5; .8, .5; 1, 0"/>
                                        <p:tgtEl>
                                          <p:spTgt spid="19"/>
                                        </p:tgtEl>
                                      </p:cBhvr>
                                    </p:animEffect>
                                    <p:animScale>
                                      <p:cBhvr>
                                        <p:cTn id="64" dur="125" autoRev="1" fill="hold"/>
                                        <p:tgtEl>
                                          <p:spTgt spid="19"/>
                                        </p:tgtEl>
                                      </p:cBhvr>
                                      <p:by x="105000" y="105000"/>
                                    </p:animScale>
                                  </p:childTnLst>
                                </p:cTn>
                              </p:par>
                            </p:childTnLst>
                          </p:cTn>
                        </p:par>
                        <p:par>
                          <p:cTn id="65" fill="hold">
                            <p:stCondLst>
                              <p:cond delay="1500"/>
                            </p:stCondLst>
                            <p:childTnLst>
                              <p:par>
                                <p:cTn id="66" presetID="1" presetClass="exit" presetSubtype="0" fill="hold" grpId="1" nodeType="afterEffect">
                                  <p:stCondLst>
                                    <p:cond delay="0"/>
                                  </p:stCondLst>
                                  <p:childTnLst>
                                    <p:set>
                                      <p:cBhvr>
                                        <p:cTn id="67" dur="1" fill="hold">
                                          <p:stCondLst>
                                            <p:cond delay="0"/>
                                          </p:stCondLst>
                                        </p:cTn>
                                        <p:tgtEl>
                                          <p:spTgt spid="19"/>
                                        </p:tgtEl>
                                        <p:attrNameLst>
                                          <p:attrName>style.visibility</p:attrName>
                                        </p:attrNameLst>
                                      </p:cBhvr>
                                      <p:to>
                                        <p:strVal val="hidden"/>
                                      </p:to>
                                    </p:set>
                                  </p:childTnLst>
                                </p:cTn>
                              </p:par>
                            </p:childTnLst>
                          </p:cTn>
                        </p:par>
                        <p:par>
                          <p:cTn id="68" fill="hold">
                            <p:stCondLst>
                              <p:cond delay="1500"/>
                            </p:stCondLst>
                            <p:childTnLst>
                              <p:par>
                                <p:cTn id="69" presetID="1" presetClass="entr" presetSubtype="0" fill="hold" grpId="2" nodeType="after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par>
                          <p:cTn id="71" fill="hold">
                            <p:stCondLst>
                              <p:cond delay="1500"/>
                            </p:stCondLst>
                            <p:childTnLst>
                              <p:par>
                                <p:cTn id="72" presetID="26" presetClass="emph" presetSubtype="0" fill="hold" grpId="0" nodeType="afterEffect">
                                  <p:stCondLst>
                                    <p:cond delay="0"/>
                                  </p:stCondLst>
                                  <p:childTnLst>
                                    <p:animEffect transition="out" filter="fade">
                                      <p:cBhvr>
                                        <p:cTn id="73" dur="250" tmFilter="0, 0; .2, .5; .8, .5; 1, 0"/>
                                        <p:tgtEl>
                                          <p:spTgt spid="21"/>
                                        </p:tgtEl>
                                      </p:cBhvr>
                                    </p:animEffect>
                                    <p:animScale>
                                      <p:cBhvr>
                                        <p:cTn id="74" dur="125" autoRev="1" fill="hold"/>
                                        <p:tgtEl>
                                          <p:spTgt spid="21"/>
                                        </p:tgtEl>
                                      </p:cBhvr>
                                      <p:by x="105000" y="105000"/>
                                    </p:animScale>
                                  </p:childTnLst>
                                </p:cTn>
                              </p:par>
                            </p:childTnLst>
                          </p:cTn>
                        </p:par>
                        <p:par>
                          <p:cTn id="75" fill="hold">
                            <p:stCondLst>
                              <p:cond delay="1750"/>
                            </p:stCondLst>
                            <p:childTnLst>
                              <p:par>
                                <p:cTn id="76" presetID="1" presetClass="exit" presetSubtype="0" fill="hold" grpId="1" nodeType="afterEffect">
                                  <p:stCondLst>
                                    <p:cond delay="0"/>
                                  </p:stCondLst>
                                  <p:childTnLst>
                                    <p:set>
                                      <p:cBhvr>
                                        <p:cTn id="77" dur="1" fill="hold">
                                          <p:stCondLst>
                                            <p:cond delay="0"/>
                                          </p:stCondLst>
                                        </p:cTn>
                                        <p:tgtEl>
                                          <p:spTgt spid="21"/>
                                        </p:tgtEl>
                                        <p:attrNameLst>
                                          <p:attrName>style.visibility</p:attrName>
                                        </p:attrNameLst>
                                      </p:cBhvr>
                                      <p:to>
                                        <p:strVal val="hidden"/>
                                      </p:to>
                                    </p:set>
                                  </p:childTnLst>
                                </p:cTn>
                              </p:par>
                            </p:childTnLst>
                          </p:cTn>
                        </p:par>
                        <p:par>
                          <p:cTn id="78" fill="hold">
                            <p:stCondLst>
                              <p:cond delay="1750"/>
                            </p:stCondLst>
                            <p:childTnLst>
                              <p:par>
                                <p:cTn id="79" presetID="1" presetClass="entr" presetSubtype="0" fill="hold" grpId="2" nodeType="after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par>
                          <p:cTn id="81" fill="hold">
                            <p:stCondLst>
                              <p:cond delay="1750"/>
                            </p:stCondLst>
                            <p:childTnLst>
                              <p:par>
                                <p:cTn id="82" presetID="26" presetClass="emph" presetSubtype="0" fill="hold" grpId="0" nodeType="afterEffect">
                                  <p:stCondLst>
                                    <p:cond delay="0"/>
                                  </p:stCondLst>
                                  <p:childTnLst>
                                    <p:animEffect transition="out" filter="fade">
                                      <p:cBhvr>
                                        <p:cTn id="83" dur="250" tmFilter="0, 0; .2, .5; .8, .5; 1, 0"/>
                                        <p:tgtEl>
                                          <p:spTgt spid="23"/>
                                        </p:tgtEl>
                                      </p:cBhvr>
                                    </p:animEffect>
                                    <p:animScale>
                                      <p:cBhvr>
                                        <p:cTn id="84" dur="125" autoRev="1" fill="hold"/>
                                        <p:tgtEl>
                                          <p:spTgt spid="23"/>
                                        </p:tgtEl>
                                      </p:cBhvr>
                                      <p:by x="105000" y="105000"/>
                                    </p:animScale>
                                  </p:childTnLst>
                                </p:cTn>
                              </p:par>
                            </p:childTnLst>
                          </p:cTn>
                        </p:par>
                        <p:par>
                          <p:cTn id="85" fill="hold">
                            <p:stCondLst>
                              <p:cond delay="2000"/>
                            </p:stCondLst>
                            <p:childTnLst>
                              <p:par>
                                <p:cTn id="86" presetID="1" presetClass="exit" presetSubtype="0" fill="hold" grpId="1" nodeType="afterEffect">
                                  <p:stCondLst>
                                    <p:cond delay="0"/>
                                  </p:stCondLst>
                                  <p:childTnLst>
                                    <p:set>
                                      <p:cBhvr>
                                        <p:cTn id="87" dur="1" fill="hold">
                                          <p:stCondLst>
                                            <p:cond delay="0"/>
                                          </p:stCondLst>
                                        </p:cTn>
                                        <p:tgtEl>
                                          <p:spTgt spid="23"/>
                                        </p:tgtEl>
                                        <p:attrNameLst>
                                          <p:attrName>style.visibility</p:attrName>
                                        </p:attrNameLst>
                                      </p:cBhvr>
                                      <p:to>
                                        <p:strVal val="hidden"/>
                                      </p:to>
                                    </p:set>
                                  </p:childTnLst>
                                </p:cTn>
                              </p:par>
                            </p:childTnLst>
                          </p:cTn>
                        </p:par>
                        <p:par>
                          <p:cTn id="88" fill="hold">
                            <p:stCondLst>
                              <p:cond delay="2000"/>
                            </p:stCondLst>
                            <p:childTnLst>
                              <p:par>
                                <p:cTn id="89" presetID="1" presetClass="entr" presetSubtype="0" fill="hold" grpId="2" nodeType="after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par>
                          <p:cTn id="91" fill="hold">
                            <p:stCondLst>
                              <p:cond delay="2000"/>
                            </p:stCondLst>
                            <p:childTnLst>
                              <p:par>
                                <p:cTn id="92" presetID="26" presetClass="emph" presetSubtype="0" fill="hold" grpId="0" nodeType="afterEffect">
                                  <p:stCondLst>
                                    <p:cond delay="0"/>
                                  </p:stCondLst>
                                  <p:childTnLst>
                                    <p:animEffect transition="out" filter="fade">
                                      <p:cBhvr>
                                        <p:cTn id="93" dur="250" tmFilter="0, 0; .2, .5; .8, .5; 1, 0"/>
                                        <p:tgtEl>
                                          <p:spTgt spid="25"/>
                                        </p:tgtEl>
                                      </p:cBhvr>
                                    </p:animEffect>
                                    <p:animScale>
                                      <p:cBhvr>
                                        <p:cTn id="94" dur="125" autoRev="1" fill="hold"/>
                                        <p:tgtEl>
                                          <p:spTgt spid="25"/>
                                        </p:tgtEl>
                                      </p:cBhvr>
                                      <p:by x="105000" y="105000"/>
                                    </p:animScale>
                                  </p:childTnLst>
                                </p:cTn>
                              </p:par>
                            </p:childTnLst>
                          </p:cTn>
                        </p:par>
                        <p:par>
                          <p:cTn id="95" fill="hold">
                            <p:stCondLst>
                              <p:cond delay="2250"/>
                            </p:stCondLst>
                            <p:childTnLst>
                              <p:par>
                                <p:cTn id="96" presetID="1" presetClass="exit" presetSubtype="0" fill="hold" grpId="1" nodeType="after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par>
                          <p:cTn id="98" fill="hold">
                            <p:stCondLst>
                              <p:cond delay="2250"/>
                            </p:stCondLst>
                            <p:childTnLst>
                              <p:par>
                                <p:cTn id="99" presetID="1" presetClass="entr" presetSubtype="0" fill="hold" grpId="2" nodeType="afterEffect">
                                  <p:stCondLst>
                                    <p:cond delay="0"/>
                                  </p:stCondLst>
                                  <p:childTnLst>
                                    <p:set>
                                      <p:cBhvr>
                                        <p:cTn id="100" dur="1" fill="hold">
                                          <p:stCondLst>
                                            <p:cond delay="0"/>
                                          </p:stCondLst>
                                        </p:cTn>
                                        <p:tgtEl>
                                          <p:spTgt spid="27"/>
                                        </p:tgtEl>
                                        <p:attrNameLst>
                                          <p:attrName>style.visibility</p:attrName>
                                        </p:attrNameLst>
                                      </p:cBhvr>
                                      <p:to>
                                        <p:strVal val="visible"/>
                                      </p:to>
                                    </p:set>
                                  </p:childTnLst>
                                </p:cTn>
                              </p:par>
                            </p:childTnLst>
                          </p:cTn>
                        </p:par>
                        <p:par>
                          <p:cTn id="101" fill="hold">
                            <p:stCondLst>
                              <p:cond delay="2250"/>
                            </p:stCondLst>
                            <p:childTnLst>
                              <p:par>
                                <p:cTn id="102" presetID="26" presetClass="emph" presetSubtype="0" fill="hold" grpId="0" nodeType="afterEffect">
                                  <p:stCondLst>
                                    <p:cond delay="0"/>
                                  </p:stCondLst>
                                  <p:childTnLst>
                                    <p:animEffect transition="out" filter="fade">
                                      <p:cBhvr>
                                        <p:cTn id="103" dur="250" tmFilter="0, 0; .2, .5; .8, .5; 1, 0"/>
                                        <p:tgtEl>
                                          <p:spTgt spid="27"/>
                                        </p:tgtEl>
                                      </p:cBhvr>
                                    </p:animEffect>
                                    <p:animScale>
                                      <p:cBhvr>
                                        <p:cTn id="104" dur="125" autoRev="1" fill="hold"/>
                                        <p:tgtEl>
                                          <p:spTgt spid="27"/>
                                        </p:tgtEl>
                                      </p:cBhvr>
                                      <p:by x="105000" y="105000"/>
                                    </p:animScale>
                                  </p:childTnLst>
                                </p:cTn>
                              </p:par>
                            </p:childTnLst>
                          </p:cTn>
                        </p:par>
                        <p:par>
                          <p:cTn id="105" fill="hold">
                            <p:stCondLst>
                              <p:cond delay="2500"/>
                            </p:stCondLst>
                            <p:childTnLst>
                              <p:par>
                                <p:cTn id="106" presetID="1" presetClass="exit" presetSubtype="0" fill="hold" grpId="1" nodeType="afterEffect">
                                  <p:stCondLst>
                                    <p:cond delay="0"/>
                                  </p:stCondLst>
                                  <p:childTnLst>
                                    <p:set>
                                      <p:cBhvr>
                                        <p:cTn id="107" dur="1" fill="hold">
                                          <p:stCondLst>
                                            <p:cond delay="0"/>
                                          </p:stCondLst>
                                        </p:cTn>
                                        <p:tgtEl>
                                          <p:spTgt spid="27"/>
                                        </p:tgtEl>
                                        <p:attrNameLst>
                                          <p:attrName>style.visibility</p:attrName>
                                        </p:attrNameLst>
                                      </p:cBhvr>
                                      <p:to>
                                        <p:strVal val="hidden"/>
                                      </p:to>
                                    </p:set>
                                  </p:childTnLst>
                                </p:cTn>
                              </p:par>
                            </p:childTnLst>
                          </p:cTn>
                        </p:par>
                        <p:par>
                          <p:cTn id="108" fill="hold">
                            <p:stCondLst>
                              <p:cond delay="2500"/>
                            </p:stCondLst>
                            <p:childTnLst>
                              <p:par>
                                <p:cTn id="109" presetID="1" presetClass="entr" presetSubtype="0" fill="hold" grpId="2" nodeType="afterEffect">
                                  <p:stCondLst>
                                    <p:cond delay="0"/>
                                  </p:stCondLst>
                                  <p:childTnLst>
                                    <p:set>
                                      <p:cBhvr>
                                        <p:cTn id="110" dur="1" fill="hold">
                                          <p:stCondLst>
                                            <p:cond delay="0"/>
                                          </p:stCondLst>
                                        </p:cTn>
                                        <p:tgtEl>
                                          <p:spTgt spid="29"/>
                                        </p:tgtEl>
                                        <p:attrNameLst>
                                          <p:attrName>style.visibility</p:attrName>
                                        </p:attrNameLst>
                                      </p:cBhvr>
                                      <p:to>
                                        <p:strVal val="visible"/>
                                      </p:to>
                                    </p:set>
                                  </p:childTnLst>
                                </p:cTn>
                              </p:par>
                            </p:childTnLst>
                          </p:cTn>
                        </p:par>
                        <p:par>
                          <p:cTn id="111" fill="hold">
                            <p:stCondLst>
                              <p:cond delay="2500"/>
                            </p:stCondLst>
                            <p:childTnLst>
                              <p:par>
                                <p:cTn id="112" presetID="26" presetClass="emph" presetSubtype="0" fill="hold" grpId="0" nodeType="afterEffect">
                                  <p:stCondLst>
                                    <p:cond delay="0"/>
                                  </p:stCondLst>
                                  <p:childTnLst>
                                    <p:animEffect transition="out" filter="fade">
                                      <p:cBhvr>
                                        <p:cTn id="113" dur="250" tmFilter="0, 0; .2, .5; .8, .5; 1, 0"/>
                                        <p:tgtEl>
                                          <p:spTgt spid="29"/>
                                        </p:tgtEl>
                                      </p:cBhvr>
                                    </p:animEffect>
                                    <p:animScale>
                                      <p:cBhvr>
                                        <p:cTn id="114" dur="125" autoRev="1" fill="hold"/>
                                        <p:tgtEl>
                                          <p:spTgt spid="29"/>
                                        </p:tgtEl>
                                      </p:cBhvr>
                                      <p:by x="105000" y="105000"/>
                                    </p:animScale>
                                  </p:childTnLst>
                                </p:cTn>
                              </p:par>
                            </p:childTnLst>
                          </p:cTn>
                        </p:par>
                        <p:par>
                          <p:cTn id="115" fill="hold">
                            <p:stCondLst>
                              <p:cond delay="2750"/>
                            </p:stCondLst>
                            <p:childTnLst>
                              <p:par>
                                <p:cTn id="116" presetID="1" presetClass="exit" presetSubtype="0" fill="hold" grpId="1" nodeType="afterEffect">
                                  <p:stCondLst>
                                    <p:cond delay="0"/>
                                  </p:stCondLst>
                                  <p:childTnLst>
                                    <p:set>
                                      <p:cBhvr>
                                        <p:cTn id="117" dur="1" fill="hold">
                                          <p:stCondLst>
                                            <p:cond delay="0"/>
                                          </p:stCondLst>
                                        </p:cTn>
                                        <p:tgtEl>
                                          <p:spTgt spid="29"/>
                                        </p:tgtEl>
                                        <p:attrNameLst>
                                          <p:attrName>style.visibility</p:attrName>
                                        </p:attrNameLst>
                                      </p:cBhvr>
                                      <p:to>
                                        <p:strVal val="hidden"/>
                                      </p:to>
                                    </p:set>
                                  </p:childTnLst>
                                </p:cTn>
                              </p:par>
                            </p:childTnLst>
                          </p:cTn>
                        </p:par>
                        <p:par>
                          <p:cTn id="118" fill="hold">
                            <p:stCondLst>
                              <p:cond delay="2750"/>
                            </p:stCondLst>
                            <p:childTnLst>
                              <p:par>
                                <p:cTn id="119" presetID="1" presetClass="entr" presetSubtype="0" fill="hold" grpId="2" nodeType="after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childTnLst>
                          </p:cTn>
                        </p:par>
                        <p:par>
                          <p:cTn id="121" fill="hold">
                            <p:stCondLst>
                              <p:cond delay="2750"/>
                            </p:stCondLst>
                            <p:childTnLst>
                              <p:par>
                                <p:cTn id="122" presetID="26" presetClass="emph" presetSubtype="0" fill="hold" grpId="0" nodeType="afterEffect">
                                  <p:stCondLst>
                                    <p:cond delay="0"/>
                                  </p:stCondLst>
                                  <p:childTnLst>
                                    <p:animEffect transition="out" filter="fade">
                                      <p:cBhvr>
                                        <p:cTn id="123" dur="250" tmFilter="0, 0; .2, .5; .8, .5; 1, 0"/>
                                        <p:tgtEl>
                                          <p:spTgt spid="30"/>
                                        </p:tgtEl>
                                      </p:cBhvr>
                                    </p:animEffect>
                                    <p:animScale>
                                      <p:cBhvr>
                                        <p:cTn id="124" dur="125" autoRev="1" fill="hold"/>
                                        <p:tgtEl>
                                          <p:spTgt spid="30"/>
                                        </p:tgtEl>
                                      </p:cBhvr>
                                      <p:by x="105000" y="105000"/>
                                    </p:animScale>
                                  </p:childTnLst>
                                </p:cTn>
                              </p:par>
                            </p:childTnLst>
                          </p:cTn>
                        </p:par>
                        <p:par>
                          <p:cTn id="125" fill="hold">
                            <p:stCondLst>
                              <p:cond delay="3000"/>
                            </p:stCondLst>
                            <p:childTnLst>
                              <p:par>
                                <p:cTn id="126" presetID="1" presetClass="exit" presetSubtype="0" fill="hold" grpId="1" nodeType="afterEffect">
                                  <p:stCondLst>
                                    <p:cond delay="0"/>
                                  </p:stCondLst>
                                  <p:childTnLst>
                                    <p:set>
                                      <p:cBhvr>
                                        <p:cTn id="127" dur="1" fill="hold">
                                          <p:stCondLst>
                                            <p:cond delay="0"/>
                                          </p:stCondLst>
                                        </p:cTn>
                                        <p:tgtEl>
                                          <p:spTgt spid="30"/>
                                        </p:tgtEl>
                                        <p:attrNameLst>
                                          <p:attrName>style.visibility</p:attrName>
                                        </p:attrNameLst>
                                      </p:cBhvr>
                                      <p:to>
                                        <p:strVal val="hidden"/>
                                      </p:to>
                                    </p:set>
                                  </p:childTnLst>
                                </p:cTn>
                              </p:par>
                            </p:childTnLst>
                          </p:cTn>
                        </p:par>
                        <p:par>
                          <p:cTn id="128" fill="hold">
                            <p:stCondLst>
                              <p:cond delay="3000"/>
                            </p:stCondLst>
                            <p:childTnLst>
                              <p:par>
                                <p:cTn id="129" presetID="1" presetClass="entr" presetSubtype="0" fill="hold" grpId="2" nodeType="afterEffect">
                                  <p:stCondLst>
                                    <p:cond delay="0"/>
                                  </p:stCondLst>
                                  <p:childTnLst>
                                    <p:set>
                                      <p:cBhvr>
                                        <p:cTn id="130" dur="1" fill="hold">
                                          <p:stCondLst>
                                            <p:cond delay="0"/>
                                          </p:stCondLst>
                                        </p:cTn>
                                        <p:tgtEl>
                                          <p:spTgt spid="31"/>
                                        </p:tgtEl>
                                        <p:attrNameLst>
                                          <p:attrName>style.visibility</p:attrName>
                                        </p:attrNameLst>
                                      </p:cBhvr>
                                      <p:to>
                                        <p:strVal val="visible"/>
                                      </p:to>
                                    </p:set>
                                  </p:childTnLst>
                                </p:cTn>
                              </p:par>
                            </p:childTnLst>
                          </p:cTn>
                        </p:par>
                        <p:par>
                          <p:cTn id="131" fill="hold">
                            <p:stCondLst>
                              <p:cond delay="3000"/>
                            </p:stCondLst>
                            <p:childTnLst>
                              <p:par>
                                <p:cTn id="132" presetID="26" presetClass="emph" presetSubtype="0" fill="hold" grpId="0" nodeType="afterEffect">
                                  <p:stCondLst>
                                    <p:cond delay="0"/>
                                  </p:stCondLst>
                                  <p:childTnLst>
                                    <p:animEffect transition="out" filter="fade">
                                      <p:cBhvr>
                                        <p:cTn id="133" dur="250" tmFilter="0, 0; .2, .5; .8, .5; 1, 0"/>
                                        <p:tgtEl>
                                          <p:spTgt spid="31"/>
                                        </p:tgtEl>
                                      </p:cBhvr>
                                    </p:animEffect>
                                    <p:animScale>
                                      <p:cBhvr>
                                        <p:cTn id="134" dur="125" autoRev="1" fill="hold"/>
                                        <p:tgtEl>
                                          <p:spTgt spid="31"/>
                                        </p:tgtEl>
                                      </p:cBhvr>
                                      <p:by x="105000" y="105000"/>
                                    </p:animScale>
                                  </p:childTnLst>
                                </p:cTn>
                              </p:par>
                            </p:childTnLst>
                          </p:cTn>
                        </p:par>
                        <p:par>
                          <p:cTn id="135" fill="hold">
                            <p:stCondLst>
                              <p:cond delay="3250"/>
                            </p:stCondLst>
                            <p:childTnLst>
                              <p:par>
                                <p:cTn id="136" presetID="1" presetClass="exit" presetSubtype="0" fill="hold" grpId="1" nodeType="afterEffect">
                                  <p:stCondLst>
                                    <p:cond delay="0"/>
                                  </p:stCondLst>
                                  <p:childTnLst>
                                    <p:set>
                                      <p:cBhvr>
                                        <p:cTn id="137" dur="1" fill="hold">
                                          <p:stCondLst>
                                            <p:cond delay="0"/>
                                          </p:stCondLst>
                                        </p:cTn>
                                        <p:tgtEl>
                                          <p:spTgt spid="31"/>
                                        </p:tgtEl>
                                        <p:attrNameLst>
                                          <p:attrName>style.visibility</p:attrName>
                                        </p:attrNameLst>
                                      </p:cBhvr>
                                      <p:to>
                                        <p:strVal val="hidden"/>
                                      </p:to>
                                    </p:set>
                                  </p:childTnLst>
                                </p:cTn>
                              </p:par>
                            </p:childTnLst>
                          </p:cTn>
                        </p:par>
                        <p:par>
                          <p:cTn id="138" fill="hold">
                            <p:stCondLst>
                              <p:cond delay="3250"/>
                            </p:stCondLst>
                            <p:childTnLst>
                              <p:par>
                                <p:cTn id="139" presetID="1" presetClass="entr" presetSubtype="0" fill="hold" grpId="2" nodeType="afterEffect">
                                  <p:stCondLst>
                                    <p:cond delay="0"/>
                                  </p:stCondLst>
                                  <p:childTnLst>
                                    <p:set>
                                      <p:cBhvr>
                                        <p:cTn id="140" dur="1" fill="hold">
                                          <p:stCondLst>
                                            <p:cond delay="0"/>
                                          </p:stCondLst>
                                        </p:cTn>
                                        <p:tgtEl>
                                          <p:spTgt spid="33"/>
                                        </p:tgtEl>
                                        <p:attrNameLst>
                                          <p:attrName>style.visibility</p:attrName>
                                        </p:attrNameLst>
                                      </p:cBhvr>
                                      <p:to>
                                        <p:strVal val="visible"/>
                                      </p:to>
                                    </p:set>
                                  </p:childTnLst>
                                </p:cTn>
                              </p:par>
                            </p:childTnLst>
                          </p:cTn>
                        </p:par>
                        <p:par>
                          <p:cTn id="141" fill="hold">
                            <p:stCondLst>
                              <p:cond delay="3250"/>
                            </p:stCondLst>
                            <p:childTnLst>
                              <p:par>
                                <p:cTn id="142" presetID="26" presetClass="emph" presetSubtype="0" fill="hold" grpId="0" nodeType="afterEffect">
                                  <p:stCondLst>
                                    <p:cond delay="0"/>
                                  </p:stCondLst>
                                  <p:childTnLst>
                                    <p:animEffect transition="out" filter="fade">
                                      <p:cBhvr>
                                        <p:cTn id="143" dur="250" tmFilter="0, 0; .2, .5; .8, .5; 1, 0"/>
                                        <p:tgtEl>
                                          <p:spTgt spid="33"/>
                                        </p:tgtEl>
                                      </p:cBhvr>
                                    </p:animEffect>
                                    <p:animScale>
                                      <p:cBhvr>
                                        <p:cTn id="144" dur="125" autoRev="1" fill="hold"/>
                                        <p:tgtEl>
                                          <p:spTgt spid="33"/>
                                        </p:tgtEl>
                                      </p:cBhvr>
                                      <p:by x="105000" y="105000"/>
                                    </p:animScale>
                                  </p:childTnLst>
                                </p:cTn>
                              </p:par>
                            </p:childTnLst>
                          </p:cTn>
                        </p:par>
                        <p:par>
                          <p:cTn id="145" fill="hold">
                            <p:stCondLst>
                              <p:cond delay="3500"/>
                            </p:stCondLst>
                            <p:childTnLst>
                              <p:par>
                                <p:cTn id="146" presetID="1" presetClass="exit" presetSubtype="0" fill="hold" grpId="1" nodeType="afterEffect">
                                  <p:stCondLst>
                                    <p:cond delay="0"/>
                                  </p:stCondLst>
                                  <p:childTnLst>
                                    <p:set>
                                      <p:cBhvr>
                                        <p:cTn id="147" dur="1" fill="hold">
                                          <p:stCondLst>
                                            <p:cond delay="0"/>
                                          </p:stCondLst>
                                        </p:cTn>
                                        <p:tgtEl>
                                          <p:spTgt spid="33"/>
                                        </p:tgtEl>
                                        <p:attrNameLst>
                                          <p:attrName>style.visibility</p:attrName>
                                        </p:attrNameLst>
                                      </p:cBhvr>
                                      <p:to>
                                        <p:strVal val="hidden"/>
                                      </p:to>
                                    </p:set>
                                  </p:childTnLst>
                                </p:cTn>
                              </p:par>
                            </p:childTnLst>
                          </p:cTn>
                        </p:par>
                        <p:par>
                          <p:cTn id="148" fill="hold">
                            <p:stCondLst>
                              <p:cond delay="3500"/>
                            </p:stCondLst>
                            <p:childTnLst>
                              <p:par>
                                <p:cTn id="149" presetID="1" presetClass="entr" presetSubtype="0" fill="hold" grpId="2" nodeType="afterEffect">
                                  <p:stCondLst>
                                    <p:cond delay="0"/>
                                  </p:stCondLst>
                                  <p:childTnLst>
                                    <p:set>
                                      <p:cBhvr>
                                        <p:cTn id="150" dur="1" fill="hold">
                                          <p:stCondLst>
                                            <p:cond delay="0"/>
                                          </p:stCondLst>
                                        </p:cTn>
                                        <p:tgtEl>
                                          <p:spTgt spid="36"/>
                                        </p:tgtEl>
                                        <p:attrNameLst>
                                          <p:attrName>style.visibility</p:attrName>
                                        </p:attrNameLst>
                                      </p:cBhvr>
                                      <p:to>
                                        <p:strVal val="visible"/>
                                      </p:to>
                                    </p:set>
                                  </p:childTnLst>
                                </p:cTn>
                              </p:par>
                            </p:childTnLst>
                          </p:cTn>
                        </p:par>
                        <p:par>
                          <p:cTn id="151" fill="hold">
                            <p:stCondLst>
                              <p:cond delay="3500"/>
                            </p:stCondLst>
                            <p:childTnLst>
                              <p:par>
                                <p:cTn id="152" presetID="26" presetClass="emph" presetSubtype="0" fill="hold" grpId="0" nodeType="afterEffect">
                                  <p:stCondLst>
                                    <p:cond delay="0"/>
                                  </p:stCondLst>
                                  <p:childTnLst>
                                    <p:animEffect transition="out" filter="fade">
                                      <p:cBhvr>
                                        <p:cTn id="153" dur="250" tmFilter="0, 0; .2, .5; .8, .5; 1, 0"/>
                                        <p:tgtEl>
                                          <p:spTgt spid="36"/>
                                        </p:tgtEl>
                                      </p:cBhvr>
                                    </p:animEffect>
                                    <p:animScale>
                                      <p:cBhvr>
                                        <p:cTn id="154" dur="125" autoRev="1" fill="hold"/>
                                        <p:tgtEl>
                                          <p:spTgt spid="36"/>
                                        </p:tgtEl>
                                      </p:cBhvr>
                                      <p:by x="105000" y="105000"/>
                                    </p:animScale>
                                  </p:childTnLst>
                                </p:cTn>
                              </p:par>
                            </p:childTnLst>
                          </p:cTn>
                        </p:par>
                        <p:par>
                          <p:cTn id="155" fill="hold">
                            <p:stCondLst>
                              <p:cond delay="3750"/>
                            </p:stCondLst>
                            <p:childTnLst>
                              <p:par>
                                <p:cTn id="156" presetID="1" presetClass="exit" presetSubtype="0" fill="hold" grpId="1" nodeType="afterEffect">
                                  <p:stCondLst>
                                    <p:cond delay="0"/>
                                  </p:stCondLst>
                                  <p:childTnLst>
                                    <p:set>
                                      <p:cBhvr>
                                        <p:cTn id="157" dur="1" fill="hold">
                                          <p:stCondLst>
                                            <p:cond delay="0"/>
                                          </p:stCondLst>
                                        </p:cTn>
                                        <p:tgtEl>
                                          <p:spTgt spid="36"/>
                                        </p:tgtEl>
                                        <p:attrNameLst>
                                          <p:attrName>style.visibility</p:attrName>
                                        </p:attrNameLst>
                                      </p:cBhvr>
                                      <p:to>
                                        <p:strVal val="hidden"/>
                                      </p:to>
                                    </p:set>
                                  </p:childTnLst>
                                </p:cTn>
                              </p:par>
                            </p:childTnLst>
                          </p:cTn>
                        </p:par>
                        <p:par>
                          <p:cTn id="158" fill="hold">
                            <p:stCondLst>
                              <p:cond delay="3750"/>
                            </p:stCondLst>
                            <p:childTnLst>
                              <p:par>
                                <p:cTn id="159" presetID="1" presetClass="entr" presetSubtype="0" fill="hold" grpId="2" nodeType="afterEffect">
                                  <p:stCondLst>
                                    <p:cond delay="0"/>
                                  </p:stCondLst>
                                  <p:childTnLst>
                                    <p:set>
                                      <p:cBhvr>
                                        <p:cTn id="160" dur="1" fill="hold">
                                          <p:stCondLst>
                                            <p:cond delay="0"/>
                                          </p:stCondLst>
                                        </p:cTn>
                                        <p:tgtEl>
                                          <p:spTgt spid="37"/>
                                        </p:tgtEl>
                                        <p:attrNameLst>
                                          <p:attrName>style.visibility</p:attrName>
                                        </p:attrNameLst>
                                      </p:cBhvr>
                                      <p:to>
                                        <p:strVal val="visible"/>
                                      </p:to>
                                    </p:set>
                                  </p:childTnLst>
                                </p:cTn>
                              </p:par>
                            </p:childTnLst>
                          </p:cTn>
                        </p:par>
                        <p:par>
                          <p:cTn id="161" fill="hold">
                            <p:stCondLst>
                              <p:cond delay="3750"/>
                            </p:stCondLst>
                            <p:childTnLst>
                              <p:par>
                                <p:cTn id="162" presetID="26" presetClass="emph" presetSubtype="0" fill="hold" grpId="0" nodeType="afterEffect">
                                  <p:stCondLst>
                                    <p:cond delay="0"/>
                                  </p:stCondLst>
                                  <p:childTnLst>
                                    <p:animEffect transition="out" filter="fade">
                                      <p:cBhvr>
                                        <p:cTn id="163" dur="250" tmFilter="0, 0; .2, .5; .8, .5; 1, 0"/>
                                        <p:tgtEl>
                                          <p:spTgt spid="37"/>
                                        </p:tgtEl>
                                      </p:cBhvr>
                                    </p:animEffect>
                                    <p:animScale>
                                      <p:cBhvr>
                                        <p:cTn id="164" dur="125" autoRev="1" fill="hold"/>
                                        <p:tgtEl>
                                          <p:spTgt spid="37"/>
                                        </p:tgtEl>
                                      </p:cBhvr>
                                      <p:by x="105000" y="105000"/>
                                    </p:animScale>
                                  </p:childTnLst>
                                </p:cTn>
                              </p:par>
                            </p:childTnLst>
                          </p:cTn>
                        </p:par>
                        <p:par>
                          <p:cTn id="165" fill="hold">
                            <p:stCondLst>
                              <p:cond delay="4000"/>
                            </p:stCondLst>
                            <p:childTnLst>
                              <p:par>
                                <p:cTn id="166" presetID="1" presetClass="exit" presetSubtype="0" fill="hold" grpId="1" nodeType="afterEffect">
                                  <p:stCondLst>
                                    <p:cond delay="0"/>
                                  </p:stCondLst>
                                  <p:childTnLst>
                                    <p:set>
                                      <p:cBhvr>
                                        <p:cTn id="167" dur="1" fill="hold">
                                          <p:stCondLst>
                                            <p:cond delay="0"/>
                                          </p:stCondLst>
                                        </p:cTn>
                                        <p:tgtEl>
                                          <p:spTgt spid="37"/>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3"/>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39"/>
                                        </p:tgtEl>
                                        <p:attrNameLst>
                                          <p:attrName>style.visibility</p:attrName>
                                        </p:attrNameLst>
                                      </p:cBhvr>
                                      <p:to>
                                        <p:strVal val="visible"/>
                                      </p:to>
                                    </p:set>
                                  </p:childTnLst>
                                </p:cTn>
                              </p:par>
                            </p:childTnLst>
                          </p:cTn>
                        </p:par>
                        <p:par>
                          <p:cTn id="174" fill="hold">
                            <p:stCondLst>
                              <p:cond delay="0"/>
                            </p:stCondLst>
                            <p:childTnLst>
                              <p:par>
                                <p:cTn id="175" presetID="26" presetClass="emph" presetSubtype="0" fill="hold" grpId="1" nodeType="afterEffect">
                                  <p:stCondLst>
                                    <p:cond delay="0"/>
                                  </p:stCondLst>
                                  <p:childTnLst>
                                    <p:animEffect transition="out" filter="fade">
                                      <p:cBhvr>
                                        <p:cTn id="176" dur="250" tmFilter="0, 0; .2, .5; .8, .5; 1, 0"/>
                                        <p:tgtEl>
                                          <p:spTgt spid="39"/>
                                        </p:tgtEl>
                                      </p:cBhvr>
                                    </p:animEffect>
                                    <p:animScale>
                                      <p:cBhvr>
                                        <p:cTn id="177" dur="125" autoRev="1" fill="hold"/>
                                        <p:tgtEl>
                                          <p:spTgt spid="39"/>
                                        </p:tgtEl>
                                      </p:cBhvr>
                                      <p:by x="105000" y="105000"/>
                                    </p:animScale>
                                  </p:childTnLst>
                                </p:cTn>
                              </p:par>
                            </p:childTnLst>
                          </p:cTn>
                        </p:par>
                        <p:par>
                          <p:cTn id="178" fill="hold">
                            <p:stCondLst>
                              <p:cond delay="250"/>
                            </p:stCondLst>
                            <p:childTnLst>
                              <p:par>
                                <p:cTn id="179" presetID="1" presetClass="exit" presetSubtype="0" fill="hold" grpId="2" nodeType="afterEffect">
                                  <p:stCondLst>
                                    <p:cond delay="0"/>
                                  </p:stCondLst>
                                  <p:childTnLst>
                                    <p:set>
                                      <p:cBhvr>
                                        <p:cTn id="18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6" grpId="2" animBg="1"/>
      <p:bldP spid="12" grpId="0" animBg="1"/>
      <p:bldP spid="12" grpId="1" animBg="1"/>
      <p:bldP spid="12" grpId="2" animBg="1"/>
      <p:bldP spid="13" grpId="0" animBg="1"/>
      <p:bldP spid="13" grpId="1" animBg="1"/>
      <p:bldP spid="13" grpId="2" animBg="1"/>
      <p:bldP spid="14" grpId="0" animBg="1"/>
      <p:bldP spid="14" grpId="1" animBg="1"/>
      <p:bldP spid="14" grpId="2" animBg="1"/>
      <p:bldP spid="16" grpId="0" animBg="1"/>
      <p:bldP spid="16" grpId="1" animBg="1"/>
      <p:bldP spid="16" grpId="2" animBg="1"/>
      <p:bldP spid="19" grpId="0" animBg="1"/>
      <p:bldP spid="19" grpId="1" animBg="1"/>
      <p:bldP spid="19" grpId="2" animBg="1"/>
      <p:bldP spid="21" grpId="0" animBg="1"/>
      <p:bldP spid="21" grpId="1" animBg="1"/>
      <p:bldP spid="21" grpId="2" animBg="1"/>
      <p:bldP spid="23" grpId="0" animBg="1"/>
      <p:bldP spid="23" grpId="1" animBg="1"/>
      <p:bldP spid="23" grpId="2" animBg="1"/>
      <p:bldP spid="25" grpId="0" animBg="1"/>
      <p:bldP spid="25" grpId="1" animBg="1"/>
      <p:bldP spid="25" grpId="2" animBg="1"/>
      <p:bldP spid="27" grpId="0" animBg="1"/>
      <p:bldP spid="27" grpId="1" animBg="1"/>
      <p:bldP spid="27" grpId="2" animBg="1"/>
      <p:bldP spid="29" grpId="0" animBg="1"/>
      <p:bldP spid="29" grpId="1" animBg="1"/>
      <p:bldP spid="29" grpId="2" animBg="1"/>
      <p:bldP spid="30" grpId="0" animBg="1"/>
      <p:bldP spid="30" grpId="1" animBg="1"/>
      <p:bldP spid="30" grpId="2" animBg="1"/>
      <p:bldP spid="31" grpId="0" animBg="1"/>
      <p:bldP spid="31" grpId="1" animBg="1"/>
      <p:bldP spid="31" grpId="2" animBg="1"/>
      <p:bldP spid="33" grpId="0" animBg="1"/>
      <p:bldP spid="33" grpId="1" animBg="1"/>
      <p:bldP spid="33" grpId="2" animBg="1"/>
      <p:bldP spid="36" grpId="0" animBg="1"/>
      <p:bldP spid="36" grpId="1" animBg="1"/>
      <p:bldP spid="36" grpId="2" animBg="1"/>
      <p:bldP spid="37" grpId="0" animBg="1"/>
      <p:bldP spid="37" grpId="1" animBg="1"/>
      <p:bldP spid="37" grpId="2" animBg="1"/>
      <p:bldP spid="39" grpId="0" animBg="1"/>
      <p:bldP spid="39" grpId="1" animBg="1"/>
      <p:bldP spid="39"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3" name="Freeform: Shape 92">
            <a:extLst>
              <a:ext uri="{FF2B5EF4-FFF2-40B4-BE49-F238E27FC236}">
                <a16:creationId xmlns:a16="http://schemas.microsoft.com/office/drawing/2014/main" id="{C7B83971-C5ED-194E-FA23-FEF8FEF84CD4}"/>
              </a:ext>
            </a:extLst>
          </p:cNvPr>
          <p:cNvSpPr/>
          <p:nvPr/>
        </p:nvSpPr>
        <p:spPr>
          <a:xfrm>
            <a:off x="4876615" y="4332256"/>
            <a:ext cx="162436" cy="372371"/>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a:p>
        </p:txBody>
      </p:sp>
      <p:grpSp>
        <p:nvGrpSpPr>
          <p:cNvPr id="95" name="Graphic 6">
            <a:extLst>
              <a:ext uri="{FF2B5EF4-FFF2-40B4-BE49-F238E27FC236}">
                <a16:creationId xmlns:a16="http://schemas.microsoft.com/office/drawing/2014/main" id="{FC3CD56D-D324-51FE-7167-9D0202F426A2}"/>
              </a:ext>
            </a:extLst>
          </p:cNvPr>
          <p:cNvGrpSpPr/>
          <p:nvPr/>
        </p:nvGrpSpPr>
        <p:grpSpPr>
          <a:xfrm>
            <a:off x="5361875" y="4398552"/>
            <a:ext cx="517341" cy="172346"/>
            <a:chOff x="2449828" y="3634854"/>
            <a:chExt cx="287469" cy="95767"/>
          </a:xfrm>
          <a:solidFill>
            <a:srgbClr val="000000"/>
          </a:solidFill>
        </p:grpSpPr>
        <p:sp>
          <p:nvSpPr>
            <p:cNvPr id="96" name="Freeform: Shape 95">
              <a:extLst>
                <a:ext uri="{FF2B5EF4-FFF2-40B4-BE49-F238E27FC236}">
                  <a16:creationId xmlns:a16="http://schemas.microsoft.com/office/drawing/2014/main" id="{85259E34-DBEE-F287-9F56-EF3DF953BC27}"/>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E0363A6-D10D-9400-60DB-096E9B132919}"/>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419FEEF-65B0-0796-7D47-67AF604F1EEA}"/>
                </a:ext>
              </a:extLst>
            </p:cNvPr>
            <p:cNvSpPr/>
            <p:nvPr/>
          </p:nvSpPr>
          <p:spPr>
            <a:xfrm>
              <a:off x="260299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30D42CE-4D42-42D6-2705-DA1E60621FCD}"/>
                </a:ext>
              </a:extLst>
            </p:cNvPr>
            <p:cNvSpPr/>
            <p:nvPr/>
          </p:nvSpPr>
          <p:spPr>
            <a:xfrm>
              <a:off x="2676725" y="3668972"/>
              <a:ext cx="60572" cy="61641"/>
            </a:xfrm>
            <a:custGeom>
              <a:avLst/>
              <a:gdLst>
                <a:gd name="connsiteX0" fmla="*/ 20643 w 60572"/>
                <a:gd name="connsiteY0" fmla="*/ 7407 h 61641"/>
                <a:gd name="connsiteX1" fmla="*/ 18062 w 60572"/>
                <a:gd name="connsiteY1" fmla="*/ 4010 h 61641"/>
                <a:gd name="connsiteX2" fmla="*/ 11277 w 60572"/>
                <a:gd name="connsiteY2" fmla="*/ 7945 h 61641"/>
                <a:gd name="connsiteX3" fmla="*/ 5439 w 60572"/>
                <a:gd name="connsiteY3" fmla="*/ 20030 h 61641"/>
                <a:gd name="connsiteX4" fmla="*/ 5169 w 60572"/>
                <a:gd name="connsiteY4" fmla="*/ 20439 h 61641"/>
                <a:gd name="connsiteX5" fmla="*/ 5030 w 60572"/>
                <a:gd name="connsiteY5" fmla="*/ 20847 h 61641"/>
                <a:gd name="connsiteX6" fmla="*/ 4761 w 60572"/>
                <a:gd name="connsiteY6" fmla="*/ 21116 h 61641"/>
                <a:gd name="connsiteX7" fmla="*/ 4353 w 60572"/>
                <a:gd name="connsiteY7" fmla="*/ 21256 h 61641"/>
                <a:gd name="connsiteX8" fmla="*/ 3805 w 60572"/>
                <a:gd name="connsiteY8" fmla="*/ 21256 h 61641"/>
                <a:gd name="connsiteX9" fmla="*/ 2719 w 60572"/>
                <a:gd name="connsiteY9" fmla="*/ 21256 h 61641"/>
                <a:gd name="connsiteX10" fmla="*/ 817 w 60572"/>
                <a:gd name="connsiteY10" fmla="*/ 21256 h 61641"/>
                <a:gd name="connsiteX11" fmla="*/ 0 w 60572"/>
                <a:gd name="connsiteY11" fmla="*/ 20030 h 61641"/>
                <a:gd name="connsiteX12" fmla="*/ 1086 w 60572"/>
                <a:gd name="connsiteY12" fmla="*/ 16095 h 61641"/>
                <a:gd name="connsiteX13" fmla="*/ 4344 w 60572"/>
                <a:gd name="connsiteY13" fmla="*/ 9031 h 61641"/>
                <a:gd name="connsiteX14" fmla="*/ 10321 w 60572"/>
                <a:gd name="connsiteY14" fmla="*/ 2107 h 61641"/>
                <a:gd name="connsiteX15" fmla="*/ 18879 w 60572"/>
                <a:gd name="connsiteY15" fmla="*/ -882 h 61641"/>
                <a:gd name="connsiteX16" fmla="*/ 27706 w 60572"/>
                <a:gd name="connsiteY16" fmla="*/ 2376 h 61641"/>
                <a:gd name="connsiteX17" fmla="*/ 30964 w 60572"/>
                <a:gd name="connsiteY17" fmla="*/ 9978 h 61641"/>
                <a:gd name="connsiteX18" fmla="*/ 30556 w 60572"/>
                <a:gd name="connsiteY18" fmla="*/ 13506 h 61641"/>
                <a:gd name="connsiteX19" fmla="*/ 28523 w 60572"/>
                <a:gd name="connsiteY19" fmla="*/ 19483 h 61641"/>
                <a:gd name="connsiteX20" fmla="*/ 24318 w 60572"/>
                <a:gd name="connsiteY20" fmla="*/ 31568 h 61641"/>
                <a:gd name="connsiteX21" fmla="*/ 21876 w 60572"/>
                <a:gd name="connsiteY21" fmla="*/ 43653 h 61641"/>
                <a:gd name="connsiteX22" fmla="*/ 22554 w 60572"/>
                <a:gd name="connsiteY22" fmla="*/ 49631 h 61641"/>
                <a:gd name="connsiteX23" fmla="*/ 31112 w 60572"/>
                <a:gd name="connsiteY23" fmla="*/ 55469 h 61641"/>
                <a:gd name="connsiteX24" fmla="*/ 40478 w 60572"/>
                <a:gd name="connsiteY24" fmla="*/ 50856 h 61641"/>
                <a:gd name="connsiteX25" fmla="*/ 47263 w 60572"/>
                <a:gd name="connsiteY25" fmla="*/ 40126 h 61641"/>
                <a:gd name="connsiteX26" fmla="*/ 51199 w 60572"/>
                <a:gd name="connsiteY26" fmla="*/ 28858 h 61641"/>
                <a:gd name="connsiteX27" fmla="*/ 52693 w 60572"/>
                <a:gd name="connsiteY27" fmla="*/ 21386 h 61641"/>
                <a:gd name="connsiteX28" fmla="*/ 51607 w 60572"/>
                <a:gd name="connsiteY28" fmla="*/ 15956 h 61641"/>
                <a:gd name="connsiteX29" fmla="*/ 49166 w 60572"/>
                <a:gd name="connsiteY29" fmla="*/ 12428 h 61641"/>
                <a:gd name="connsiteX30" fmla="*/ 46724 w 60572"/>
                <a:gd name="connsiteY30" fmla="*/ 9987 h 61641"/>
                <a:gd name="connsiteX31" fmla="*/ 45638 w 60572"/>
                <a:gd name="connsiteY31" fmla="*/ 6998 h 61641"/>
                <a:gd name="connsiteX32" fmla="*/ 48219 w 60572"/>
                <a:gd name="connsiteY32" fmla="*/ 1429 h 61641"/>
                <a:gd name="connsiteX33" fmla="*/ 53788 w 60572"/>
                <a:gd name="connsiteY33" fmla="*/ -1151 h 61641"/>
                <a:gd name="connsiteX34" fmla="*/ 58401 w 60572"/>
                <a:gd name="connsiteY34" fmla="*/ 1290 h 61641"/>
                <a:gd name="connsiteX35" fmla="*/ 60573 w 60572"/>
                <a:gd name="connsiteY35" fmla="*/ 9162 h 61641"/>
                <a:gd name="connsiteX36" fmla="*/ 58940 w 60572"/>
                <a:gd name="connsiteY36" fmla="*/ 20430 h 61641"/>
                <a:gd name="connsiteX37" fmla="*/ 53918 w 60572"/>
                <a:gd name="connsiteY37" fmla="*/ 37407 h 61641"/>
                <a:gd name="connsiteX38" fmla="*/ 44274 w 60572"/>
                <a:gd name="connsiteY38" fmla="*/ 53566 h 61641"/>
                <a:gd name="connsiteX39" fmla="*/ 29878 w 60572"/>
                <a:gd name="connsiteY39" fmla="*/ 60491 h 61641"/>
                <a:gd name="connsiteX40" fmla="*/ 16029 w 60572"/>
                <a:gd name="connsiteY40" fmla="*/ 56008 h 61641"/>
                <a:gd name="connsiteX41" fmla="*/ 11008 w 60572"/>
                <a:gd name="connsiteY41" fmla="*/ 43106 h 61641"/>
                <a:gd name="connsiteX42" fmla="*/ 12094 w 60572"/>
                <a:gd name="connsiteY42" fmla="*/ 34418 h 61641"/>
                <a:gd name="connsiteX43" fmla="*/ 17663 w 60572"/>
                <a:gd name="connsiteY43" fmla="*/ 18527 h 61641"/>
                <a:gd name="connsiteX44" fmla="*/ 20643 w 60572"/>
                <a:gd name="connsiteY44" fmla="*/ 7407 h 6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572" h="61641">
                  <a:moveTo>
                    <a:pt x="20643" y="7407"/>
                  </a:moveTo>
                  <a:cubicBezTo>
                    <a:pt x="20643" y="5148"/>
                    <a:pt x="19783" y="4010"/>
                    <a:pt x="18062" y="4010"/>
                  </a:cubicBezTo>
                  <a:cubicBezTo>
                    <a:pt x="15890" y="4010"/>
                    <a:pt x="13623" y="5322"/>
                    <a:pt x="11277" y="7945"/>
                  </a:cubicBezTo>
                  <a:cubicBezTo>
                    <a:pt x="8923" y="10569"/>
                    <a:pt x="6977" y="14600"/>
                    <a:pt x="5439" y="20030"/>
                  </a:cubicBezTo>
                  <a:cubicBezTo>
                    <a:pt x="5352" y="20117"/>
                    <a:pt x="5256" y="20256"/>
                    <a:pt x="5169" y="20439"/>
                  </a:cubicBezTo>
                  <a:cubicBezTo>
                    <a:pt x="5083" y="20621"/>
                    <a:pt x="5030" y="20752"/>
                    <a:pt x="5030" y="20847"/>
                  </a:cubicBezTo>
                  <a:cubicBezTo>
                    <a:pt x="5030" y="20934"/>
                    <a:pt x="4943" y="21030"/>
                    <a:pt x="4761" y="21116"/>
                  </a:cubicBezTo>
                  <a:cubicBezTo>
                    <a:pt x="4579" y="21203"/>
                    <a:pt x="4448" y="21256"/>
                    <a:pt x="4353" y="21256"/>
                  </a:cubicBezTo>
                  <a:cubicBezTo>
                    <a:pt x="4257" y="21256"/>
                    <a:pt x="4083" y="21256"/>
                    <a:pt x="3805" y="21256"/>
                  </a:cubicBezTo>
                  <a:cubicBezTo>
                    <a:pt x="3536" y="21256"/>
                    <a:pt x="3171" y="21256"/>
                    <a:pt x="2719" y="21256"/>
                  </a:cubicBezTo>
                  <a:lnTo>
                    <a:pt x="817" y="21256"/>
                  </a:lnTo>
                  <a:cubicBezTo>
                    <a:pt x="269" y="20708"/>
                    <a:pt x="0" y="20308"/>
                    <a:pt x="0" y="20030"/>
                  </a:cubicBezTo>
                  <a:cubicBezTo>
                    <a:pt x="0" y="19396"/>
                    <a:pt x="365" y="18084"/>
                    <a:pt x="1086" y="16095"/>
                  </a:cubicBezTo>
                  <a:cubicBezTo>
                    <a:pt x="1807" y="14105"/>
                    <a:pt x="2893" y="11751"/>
                    <a:pt x="4344" y="9031"/>
                  </a:cubicBezTo>
                  <a:cubicBezTo>
                    <a:pt x="5795" y="6312"/>
                    <a:pt x="7785" y="4010"/>
                    <a:pt x="10321" y="2107"/>
                  </a:cubicBezTo>
                  <a:cubicBezTo>
                    <a:pt x="12858" y="204"/>
                    <a:pt x="15708" y="-786"/>
                    <a:pt x="18879" y="-882"/>
                  </a:cubicBezTo>
                  <a:cubicBezTo>
                    <a:pt x="22685" y="-882"/>
                    <a:pt x="25621" y="204"/>
                    <a:pt x="27706" y="2376"/>
                  </a:cubicBezTo>
                  <a:cubicBezTo>
                    <a:pt x="29791" y="4548"/>
                    <a:pt x="30877" y="7085"/>
                    <a:pt x="30964" y="9978"/>
                  </a:cubicBezTo>
                  <a:cubicBezTo>
                    <a:pt x="30964" y="11516"/>
                    <a:pt x="30825" y="12698"/>
                    <a:pt x="30556" y="13506"/>
                  </a:cubicBezTo>
                  <a:cubicBezTo>
                    <a:pt x="30556" y="14053"/>
                    <a:pt x="29878" y="16043"/>
                    <a:pt x="28523" y="19483"/>
                  </a:cubicBezTo>
                  <a:cubicBezTo>
                    <a:pt x="27168" y="22924"/>
                    <a:pt x="25760" y="26955"/>
                    <a:pt x="24318" y="31568"/>
                  </a:cubicBezTo>
                  <a:cubicBezTo>
                    <a:pt x="22867" y="36182"/>
                    <a:pt x="22059" y="40213"/>
                    <a:pt x="21876" y="43653"/>
                  </a:cubicBezTo>
                  <a:cubicBezTo>
                    <a:pt x="21876" y="46095"/>
                    <a:pt x="22102" y="48093"/>
                    <a:pt x="22554" y="49631"/>
                  </a:cubicBezTo>
                  <a:cubicBezTo>
                    <a:pt x="23727" y="53523"/>
                    <a:pt x="26585" y="55469"/>
                    <a:pt x="31112" y="55469"/>
                  </a:cubicBezTo>
                  <a:cubicBezTo>
                    <a:pt x="34465" y="55469"/>
                    <a:pt x="37584" y="53931"/>
                    <a:pt x="40478" y="50856"/>
                  </a:cubicBezTo>
                  <a:cubicBezTo>
                    <a:pt x="43371" y="47780"/>
                    <a:pt x="45638" y="44201"/>
                    <a:pt x="47263" y="40126"/>
                  </a:cubicBezTo>
                  <a:cubicBezTo>
                    <a:pt x="48896" y="36051"/>
                    <a:pt x="50208" y="32298"/>
                    <a:pt x="51199" y="28858"/>
                  </a:cubicBezTo>
                  <a:cubicBezTo>
                    <a:pt x="52198" y="25417"/>
                    <a:pt x="52693" y="22932"/>
                    <a:pt x="52693" y="21386"/>
                  </a:cubicBezTo>
                  <a:cubicBezTo>
                    <a:pt x="52693" y="19301"/>
                    <a:pt x="52328" y="17494"/>
                    <a:pt x="51607" y="15956"/>
                  </a:cubicBezTo>
                  <a:cubicBezTo>
                    <a:pt x="50886" y="14418"/>
                    <a:pt x="50069" y="13236"/>
                    <a:pt x="49166" y="12428"/>
                  </a:cubicBezTo>
                  <a:cubicBezTo>
                    <a:pt x="48262" y="11612"/>
                    <a:pt x="47445" y="10795"/>
                    <a:pt x="46724" y="9987"/>
                  </a:cubicBezTo>
                  <a:cubicBezTo>
                    <a:pt x="46003" y="9170"/>
                    <a:pt x="45638" y="8180"/>
                    <a:pt x="45638" y="6998"/>
                  </a:cubicBezTo>
                  <a:cubicBezTo>
                    <a:pt x="45638" y="5009"/>
                    <a:pt x="46498" y="3150"/>
                    <a:pt x="48219" y="1429"/>
                  </a:cubicBezTo>
                  <a:cubicBezTo>
                    <a:pt x="49939" y="-291"/>
                    <a:pt x="51798" y="-1151"/>
                    <a:pt x="53788" y="-1151"/>
                  </a:cubicBezTo>
                  <a:cubicBezTo>
                    <a:pt x="55508" y="-1151"/>
                    <a:pt x="57046" y="-334"/>
                    <a:pt x="58401" y="1290"/>
                  </a:cubicBezTo>
                  <a:cubicBezTo>
                    <a:pt x="59756" y="2924"/>
                    <a:pt x="60486" y="5547"/>
                    <a:pt x="60573" y="9162"/>
                  </a:cubicBezTo>
                  <a:cubicBezTo>
                    <a:pt x="60573" y="11603"/>
                    <a:pt x="60026" y="15365"/>
                    <a:pt x="58940" y="20430"/>
                  </a:cubicBezTo>
                  <a:cubicBezTo>
                    <a:pt x="57854" y="25495"/>
                    <a:pt x="56177" y="31160"/>
                    <a:pt x="53918" y="37407"/>
                  </a:cubicBezTo>
                  <a:cubicBezTo>
                    <a:pt x="51659" y="43653"/>
                    <a:pt x="48445" y="49040"/>
                    <a:pt x="44274" y="53566"/>
                  </a:cubicBezTo>
                  <a:cubicBezTo>
                    <a:pt x="40113" y="58093"/>
                    <a:pt x="35308" y="60404"/>
                    <a:pt x="29878" y="60491"/>
                  </a:cubicBezTo>
                  <a:cubicBezTo>
                    <a:pt x="24083" y="60491"/>
                    <a:pt x="19470" y="58996"/>
                    <a:pt x="16029" y="56008"/>
                  </a:cubicBezTo>
                  <a:cubicBezTo>
                    <a:pt x="12676" y="53114"/>
                    <a:pt x="11008" y="48814"/>
                    <a:pt x="11008" y="43106"/>
                  </a:cubicBezTo>
                  <a:cubicBezTo>
                    <a:pt x="11008" y="40300"/>
                    <a:pt x="11373" y="37407"/>
                    <a:pt x="12094" y="34418"/>
                  </a:cubicBezTo>
                  <a:cubicBezTo>
                    <a:pt x="12815" y="31429"/>
                    <a:pt x="14674" y="26138"/>
                    <a:pt x="17663" y="18527"/>
                  </a:cubicBezTo>
                  <a:cubicBezTo>
                    <a:pt x="19644" y="12750"/>
                    <a:pt x="20643" y="9031"/>
                    <a:pt x="20643" y="7407"/>
                  </a:cubicBezTo>
                  <a:close/>
                </a:path>
              </a:pathLst>
            </a:custGeom>
            <a:solidFill>
              <a:srgbClr val="000000"/>
            </a:solidFill>
            <a:ln w="864" cap="flat">
              <a:noFill/>
              <a:prstDash val="solid"/>
              <a:miter/>
            </a:ln>
          </p:spPr>
          <p:txBody>
            <a:bodyPr rtlCol="0" anchor="ctr"/>
            <a:lstStyle/>
            <a:p>
              <a:endParaRPr lang="en-US"/>
            </a:p>
          </p:txBody>
        </p:sp>
      </p:grpSp>
      <p:grpSp>
        <p:nvGrpSpPr>
          <p:cNvPr id="101" name="Group 100">
            <a:extLst>
              <a:ext uri="{FF2B5EF4-FFF2-40B4-BE49-F238E27FC236}">
                <a16:creationId xmlns:a16="http://schemas.microsoft.com/office/drawing/2014/main" id="{75895F70-CE68-758E-9930-5130EA6CCEE3}"/>
              </a:ext>
            </a:extLst>
          </p:cNvPr>
          <p:cNvGrpSpPr/>
          <p:nvPr/>
        </p:nvGrpSpPr>
        <p:grpSpPr>
          <a:xfrm>
            <a:off x="5012133" y="4430040"/>
            <a:ext cx="282789" cy="309338"/>
            <a:chOff x="5247243" y="4191525"/>
            <a:chExt cx="282789" cy="309338"/>
          </a:xfrm>
        </p:grpSpPr>
        <p:sp>
          <p:nvSpPr>
            <p:cNvPr id="94" name="Freeform: Shape 93">
              <a:extLst>
                <a:ext uri="{FF2B5EF4-FFF2-40B4-BE49-F238E27FC236}">
                  <a16:creationId xmlns:a16="http://schemas.microsoft.com/office/drawing/2014/main" id="{EAD550F0-29DD-6D1A-EAFB-9F0AC085A4B3}"/>
                </a:ext>
              </a:extLst>
            </p:cNvPr>
            <p:cNvSpPr/>
            <p:nvPr/>
          </p:nvSpPr>
          <p:spPr>
            <a:xfrm>
              <a:off x="5398696" y="4191525"/>
              <a:ext cx="131336" cy="129773"/>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D1D3D4"/>
            </a:solidFill>
            <a:ln w="1727" cap="flat">
              <a:solidFill>
                <a:srgbClr val="163567"/>
              </a:solidFill>
              <a:prstDash val="solid"/>
              <a:round/>
            </a:ln>
          </p:spPr>
          <p:txBody>
            <a:bodyPr rtlCol="0" anchor="ctr"/>
            <a:lstStyle/>
            <a:p>
              <a:endParaRPr lang="en-US" dirty="0"/>
            </a:p>
          </p:txBody>
        </p:sp>
        <p:sp>
          <p:nvSpPr>
            <p:cNvPr id="92" name="Freeform: Shape 91">
              <a:extLst>
                <a:ext uri="{FF2B5EF4-FFF2-40B4-BE49-F238E27FC236}">
                  <a16:creationId xmlns:a16="http://schemas.microsoft.com/office/drawing/2014/main" id="{02FCE46A-E866-2B47-42A4-C011B113CE79}"/>
                </a:ext>
              </a:extLst>
            </p:cNvPr>
            <p:cNvSpPr/>
            <p:nvPr/>
          </p:nvSpPr>
          <p:spPr>
            <a:xfrm>
              <a:off x="5247243" y="4348613"/>
              <a:ext cx="118269" cy="152250"/>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phic 4">
            <a:extLst>
              <a:ext uri="{FF2B5EF4-FFF2-40B4-BE49-F238E27FC236}">
                <a16:creationId xmlns:a16="http://schemas.microsoft.com/office/drawing/2014/main" id="{617D7904-A451-B700-E131-EF4FA4FCD9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4074" y="1284465"/>
            <a:ext cx="1924071" cy="1882915"/>
          </a:xfrm>
          <a:prstGeom prst="rect">
            <a:avLst/>
          </a:prstGeom>
        </p:spPr>
      </p:pic>
      <p:sp>
        <p:nvSpPr>
          <p:cNvPr id="2" name="Title 1">
            <a:extLst>
              <a:ext uri="{FF2B5EF4-FFF2-40B4-BE49-F238E27FC236}">
                <a16:creationId xmlns:a16="http://schemas.microsoft.com/office/drawing/2014/main" id="{9158CE7D-9F90-86B3-6DC4-6B17680C2A0E}"/>
              </a:ext>
            </a:extLst>
          </p:cNvPr>
          <p:cNvSpPr>
            <a:spLocks noGrp="1"/>
          </p:cNvSpPr>
          <p:nvPr>
            <p:ph type="title"/>
          </p:nvPr>
        </p:nvSpPr>
        <p:spPr/>
        <p:txBody>
          <a:bodyPr>
            <a:normAutofit fontScale="90000"/>
          </a:bodyPr>
          <a:lstStyle/>
          <a:p>
            <a:r>
              <a:rPr lang="en-US" dirty="0"/>
              <a:t>Texture Filtering</a:t>
            </a:r>
          </a:p>
        </p:txBody>
      </p:sp>
      <p:sp>
        <p:nvSpPr>
          <p:cNvPr id="7" name="TextBox 6">
            <a:extLst>
              <a:ext uri="{FF2B5EF4-FFF2-40B4-BE49-F238E27FC236}">
                <a16:creationId xmlns:a16="http://schemas.microsoft.com/office/drawing/2014/main" id="{127AABC9-B620-B596-D84F-3F63D098D4A3}"/>
              </a:ext>
            </a:extLst>
          </p:cNvPr>
          <p:cNvSpPr txBox="1"/>
          <p:nvPr/>
        </p:nvSpPr>
        <p:spPr>
          <a:xfrm>
            <a:off x="586612" y="902485"/>
            <a:ext cx="1374074" cy="307777"/>
          </a:xfrm>
          <a:prstGeom prst="rect">
            <a:avLst/>
          </a:prstGeom>
          <a:noFill/>
        </p:spPr>
        <p:txBody>
          <a:bodyPr wrap="square" rtlCol="0">
            <a:spAutoFit/>
          </a:bodyPr>
          <a:lstStyle/>
          <a:p>
            <a:r>
              <a:rPr lang="en-US" dirty="0"/>
              <a:t>Super Sample</a:t>
            </a:r>
          </a:p>
        </p:txBody>
      </p:sp>
      <p:sp>
        <p:nvSpPr>
          <p:cNvPr id="8" name="TextBox 7">
            <a:extLst>
              <a:ext uri="{FF2B5EF4-FFF2-40B4-BE49-F238E27FC236}">
                <a16:creationId xmlns:a16="http://schemas.microsoft.com/office/drawing/2014/main" id="{AD832754-EED6-BA26-11CD-231D7BDF4A36}"/>
              </a:ext>
            </a:extLst>
          </p:cNvPr>
          <p:cNvSpPr txBox="1"/>
          <p:nvPr/>
        </p:nvSpPr>
        <p:spPr>
          <a:xfrm>
            <a:off x="272124" y="3518457"/>
            <a:ext cx="1136100" cy="307777"/>
          </a:xfrm>
          <a:prstGeom prst="rect">
            <a:avLst/>
          </a:prstGeom>
          <a:noFill/>
        </p:spPr>
        <p:txBody>
          <a:bodyPr wrap="square" rtlCol="0">
            <a:spAutoFit/>
          </a:bodyPr>
          <a:lstStyle/>
          <a:p>
            <a:r>
              <a:rPr lang="en-US" dirty="0"/>
              <a:t>Point Query</a:t>
            </a:r>
          </a:p>
        </p:txBody>
      </p:sp>
      <p:pic>
        <p:nvPicPr>
          <p:cNvPr id="22" name="Graphic 21">
            <a:extLst>
              <a:ext uri="{FF2B5EF4-FFF2-40B4-BE49-F238E27FC236}">
                <a16:creationId xmlns:a16="http://schemas.microsoft.com/office/drawing/2014/main" id="{C829B5D3-DE4E-62C8-860F-7B1660948F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88710" y="2588550"/>
            <a:ext cx="1002224" cy="572699"/>
          </a:xfrm>
          <a:prstGeom prst="rect">
            <a:avLst/>
          </a:prstGeom>
        </p:spPr>
      </p:pic>
      <p:pic>
        <p:nvPicPr>
          <p:cNvPr id="20" name="Graphic 19">
            <a:extLst>
              <a:ext uri="{FF2B5EF4-FFF2-40B4-BE49-F238E27FC236}">
                <a16:creationId xmlns:a16="http://schemas.microsoft.com/office/drawing/2014/main" id="{386BA127-2AC5-15CE-8567-251695EAE1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88710" y="1451402"/>
            <a:ext cx="1002224" cy="1704636"/>
          </a:xfrm>
          <a:prstGeom prst="rect">
            <a:avLst/>
          </a:prstGeom>
        </p:spPr>
      </p:pic>
      <p:pic>
        <p:nvPicPr>
          <p:cNvPr id="28" name="Graphic 27">
            <a:extLst>
              <a:ext uri="{FF2B5EF4-FFF2-40B4-BE49-F238E27FC236}">
                <a16:creationId xmlns:a16="http://schemas.microsoft.com/office/drawing/2014/main" id="{2140D487-F8B4-1848-FE42-AE62A72CA3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13770" y="1469334"/>
            <a:ext cx="935150" cy="1661065"/>
          </a:xfrm>
          <a:prstGeom prst="rect">
            <a:avLst/>
          </a:prstGeom>
        </p:spPr>
      </p:pic>
      <p:sp>
        <p:nvSpPr>
          <p:cNvPr id="29" name="TextBox 28">
            <a:extLst>
              <a:ext uri="{FF2B5EF4-FFF2-40B4-BE49-F238E27FC236}">
                <a16:creationId xmlns:a16="http://schemas.microsoft.com/office/drawing/2014/main" id="{8D444BB7-6A3D-C268-B7A7-AC75E61880EE}"/>
              </a:ext>
            </a:extLst>
          </p:cNvPr>
          <p:cNvSpPr txBox="1"/>
          <p:nvPr/>
        </p:nvSpPr>
        <p:spPr>
          <a:xfrm>
            <a:off x="7667234" y="904175"/>
            <a:ext cx="828221" cy="307777"/>
          </a:xfrm>
          <a:prstGeom prst="rect">
            <a:avLst/>
          </a:prstGeom>
          <a:noFill/>
        </p:spPr>
        <p:txBody>
          <a:bodyPr wrap="square" rtlCol="0">
            <a:spAutoFit/>
          </a:bodyPr>
          <a:lstStyle/>
          <a:p>
            <a:r>
              <a:rPr lang="en-US" dirty="0"/>
              <a:t>Mipmap</a:t>
            </a:r>
          </a:p>
        </p:txBody>
      </p:sp>
      <p:sp>
        <p:nvSpPr>
          <p:cNvPr id="30" name="TextBox 29">
            <a:extLst>
              <a:ext uri="{FF2B5EF4-FFF2-40B4-BE49-F238E27FC236}">
                <a16:creationId xmlns:a16="http://schemas.microsoft.com/office/drawing/2014/main" id="{71A57B92-E50C-512F-FC9C-CD4B8A248C38}"/>
              </a:ext>
            </a:extLst>
          </p:cNvPr>
          <p:cNvSpPr txBox="1"/>
          <p:nvPr/>
        </p:nvSpPr>
        <p:spPr>
          <a:xfrm>
            <a:off x="4740788" y="3521912"/>
            <a:ext cx="1251587" cy="307777"/>
          </a:xfrm>
          <a:prstGeom prst="rect">
            <a:avLst/>
          </a:prstGeom>
          <a:noFill/>
        </p:spPr>
        <p:txBody>
          <a:bodyPr wrap="square" rtlCol="0">
            <a:spAutoFit/>
          </a:bodyPr>
          <a:lstStyle/>
          <a:p>
            <a:r>
              <a:rPr lang="en-US" dirty="0"/>
              <a:t>Range Query</a:t>
            </a:r>
          </a:p>
        </p:txBody>
      </p:sp>
      <p:cxnSp>
        <p:nvCxnSpPr>
          <p:cNvPr id="31" name="Straight Arrow Connector 30">
            <a:extLst>
              <a:ext uri="{FF2B5EF4-FFF2-40B4-BE49-F238E27FC236}">
                <a16:creationId xmlns:a16="http://schemas.microsoft.com/office/drawing/2014/main" id="{98F1CD48-4733-2FE5-161D-B22CAC0F4FB6}"/>
              </a:ext>
            </a:extLst>
          </p:cNvPr>
          <p:cNvCxnSpPr>
            <a:cxnSpLocks/>
            <a:stCxn id="140" idx="3"/>
            <a:endCxn id="30" idx="1"/>
          </p:cNvCxnSpPr>
          <p:nvPr/>
        </p:nvCxnSpPr>
        <p:spPr>
          <a:xfrm flipV="1">
            <a:off x="3192075" y="3675801"/>
            <a:ext cx="1548713" cy="6739"/>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33" name="Graphic 32">
            <a:extLst>
              <a:ext uri="{FF2B5EF4-FFF2-40B4-BE49-F238E27FC236}">
                <a16:creationId xmlns:a16="http://schemas.microsoft.com/office/drawing/2014/main" id="{9755A264-2E33-6415-2835-92EC5C17DE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13040" y="1259663"/>
            <a:ext cx="1924071" cy="1882914"/>
          </a:xfrm>
          <a:prstGeom prst="rect">
            <a:avLst/>
          </a:prstGeom>
        </p:spPr>
      </p:pic>
      <p:sp>
        <p:nvSpPr>
          <p:cNvPr id="35" name="TextBox 34">
            <a:extLst>
              <a:ext uri="{FF2B5EF4-FFF2-40B4-BE49-F238E27FC236}">
                <a16:creationId xmlns:a16="http://schemas.microsoft.com/office/drawing/2014/main" id="{FF2360F3-ADE0-D64D-7449-A3843DC1DA58}"/>
              </a:ext>
            </a:extLst>
          </p:cNvPr>
          <p:cNvSpPr txBox="1"/>
          <p:nvPr/>
        </p:nvSpPr>
        <p:spPr>
          <a:xfrm>
            <a:off x="5002195" y="897718"/>
            <a:ext cx="1863306" cy="307777"/>
          </a:xfrm>
          <a:prstGeom prst="rect">
            <a:avLst/>
          </a:prstGeom>
          <a:noFill/>
        </p:spPr>
        <p:txBody>
          <a:bodyPr wrap="square" rtlCol="0">
            <a:spAutoFit/>
          </a:bodyPr>
          <a:lstStyle/>
          <a:p>
            <a:r>
              <a:rPr lang="en-US" dirty="0"/>
              <a:t>Anisotropic Filtering</a:t>
            </a:r>
          </a:p>
        </p:txBody>
      </p:sp>
      <p:pic>
        <p:nvPicPr>
          <p:cNvPr id="37" name="Graphic 36">
            <a:extLst>
              <a:ext uri="{FF2B5EF4-FFF2-40B4-BE49-F238E27FC236}">
                <a16:creationId xmlns:a16="http://schemas.microsoft.com/office/drawing/2014/main" id="{699DB3A0-D364-D3C4-46A5-0B2CC7BCD2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43860" y="1259663"/>
            <a:ext cx="1924071" cy="1882914"/>
          </a:xfrm>
          <a:prstGeom prst="rect">
            <a:avLst/>
          </a:prstGeom>
        </p:spPr>
      </p:pic>
      <p:sp>
        <p:nvSpPr>
          <p:cNvPr id="38" name="TextBox 37">
            <a:extLst>
              <a:ext uri="{FF2B5EF4-FFF2-40B4-BE49-F238E27FC236}">
                <a16:creationId xmlns:a16="http://schemas.microsoft.com/office/drawing/2014/main" id="{028CF87D-9404-FFFB-B3C8-3E150DC5F762}"/>
              </a:ext>
            </a:extLst>
          </p:cNvPr>
          <p:cNvSpPr txBox="1"/>
          <p:nvPr/>
        </p:nvSpPr>
        <p:spPr>
          <a:xfrm>
            <a:off x="3088256" y="897718"/>
            <a:ext cx="635278" cy="307777"/>
          </a:xfrm>
          <a:prstGeom prst="rect">
            <a:avLst/>
          </a:prstGeom>
          <a:noFill/>
        </p:spPr>
        <p:txBody>
          <a:bodyPr wrap="square" rtlCol="0">
            <a:spAutoFit/>
          </a:bodyPr>
          <a:lstStyle/>
          <a:p>
            <a:r>
              <a:rPr lang="en-US" dirty="0"/>
              <a:t>EWA</a:t>
            </a:r>
          </a:p>
        </p:txBody>
      </p:sp>
      <p:cxnSp>
        <p:nvCxnSpPr>
          <p:cNvPr id="39" name="Straight Arrow Connector 38">
            <a:extLst>
              <a:ext uri="{FF2B5EF4-FFF2-40B4-BE49-F238E27FC236}">
                <a16:creationId xmlns:a16="http://schemas.microsoft.com/office/drawing/2014/main" id="{83030852-E82D-F873-D153-7DD420D34C84}"/>
              </a:ext>
            </a:extLst>
          </p:cNvPr>
          <p:cNvCxnSpPr>
            <a:cxnSpLocks/>
            <a:stCxn id="8" idx="3"/>
            <a:endCxn id="140" idx="1"/>
          </p:cNvCxnSpPr>
          <p:nvPr/>
        </p:nvCxnSpPr>
        <p:spPr>
          <a:xfrm>
            <a:off x="1408224" y="3672346"/>
            <a:ext cx="671951" cy="1019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7E21A1E7-9880-99E9-FA8D-02C7F2C98A6C}"/>
              </a:ext>
            </a:extLst>
          </p:cNvPr>
          <p:cNvGrpSpPr/>
          <p:nvPr/>
        </p:nvGrpSpPr>
        <p:grpSpPr>
          <a:xfrm>
            <a:off x="250267" y="4272629"/>
            <a:ext cx="1002601" cy="407122"/>
            <a:chOff x="958086" y="3569696"/>
            <a:chExt cx="1002601" cy="407122"/>
          </a:xfrm>
        </p:grpSpPr>
        <p:grpSp>
          <p:nvGrpSpPr>
            <p:cNvPr id="41" name="Group 40">
              <a:extLst>
                <a:ext uri="{FF2B5EF4-FFF2-40B4-BE49-F238E27FC236}">
                  <a16:creationId xmlns:a16="http://schemas.microsoft.com/office/drawing/2014/main" id="{9916D0E8-E581-96D4-684F-4EB94F5E3115}"/>
                </a:ext>
              </a:extLst>
            </p:cNvPr>
            <p:cNvGrpSpPr/>
            <p:nvPr/>
          </p:nvGrpSpPr>
          <p:grpSpPr>
            <a:xfrm>
              <a:off x="958086" y="3569696"/>
              <a:ext cx="1002601" cy="372371"/>
              <a:chOff x="4401998" y="1826580"/>
              <a:chExt cx="697875" cy="259194"/>
            </a:xfrm>
          </p:grpSpPr>
          <p:sp>
            <p:nvSpPr>
              <p:cNvPr id="44" name="Freeform: Shape 43">
                <a:extLst>
                  <a:ext uri="{FF2B5EF4-FFF2-40B4-BE49-F238E27FC236}">
                    <a16:creationId xmlns:a16="http://schemas.microsoft.com/office/drawing/2014/main" id="{B44E84DC-AB1C-1AEB-C5F2-14F4EBDB6744}"/>
                  </a:ext>
                </a:extLst>
              </p:cNvPr>
              <p:cNvSpPr/>
              <p:nvPr/>
            </p:nvSpPr>
            <p:spPr>
              <a:xfrm>
                <a:off x="4401998" y="1826580"/>
                <a:ext cx="113066" cy="259194"/>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4C46F27-1ECD-BD61-5B4E-60F84DABBF86}"/>
                  </a:ext>
                </a:extLst>
              </p:cNvPr>
              <p:cNvSpPr/>
              <p:nvPr/>
            </p:nvSpPr>
            <p:spPr>
              <a:xfrm>
                <a:off x="4601748" y="1894644"/>
                <a:ext cx="91418" cy="90330"/>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D1D3D4"/>
              </a:solidFill>
              <a:ln w="1727" cap="flat">
                <a:solidFill>
                  <a:srgbClr val="163567"/>
                </a:solidFill>
                <a:prstDash val="solid"/>
                <a:round/>
              </a:ln>
            </p:spPr>
            <p:txBody>
              <a:bodyPr rtlCol="0" anchor="ctr"/>
              <a:lstStyle/>
              <a:p>
                <a:endParaRPr lang="en-US" dirty="0"/>
              </a:p>
            </p:txBody>
          </p:sp>
          <p:grpSp>
            <p:nvGrpSpPr>
              <p:cNvPr id="46" name="Graphic 6">
                <a:extLst>
                  <a:ext uri="{FF2B5EF4-FFF2-40B4-BE49-F238E27FC236}">
                    <a16:creationId xmlns:a16="http://schemas.microsoft.com/office/drawing/2014/main" id="{68209C7B-0B27-CE1B-FDEE-B8A6B808B27E}"/>
                  </a:ext>
                </a:extLst>
              </p:cNvPr>
              <p:cNvGrpSpPr/>
              <p:nvPr/>
            </p:nvGrpSpPr>
            <p:grpSpPr>
              <a:xfrm>
                <a:off x="4739770" y="1872726"/>
                <a:ext cx="360103" cy="119964"/>
                <a:chOff x="2449828" y="3634854"/>
                <a:chExt cx="287469" cy="95767"/>
              </a:xfrm>
              <a:solidFill>
                <a:srgbClr val="000000"/>
              </a:solidFill>
            </p:grpSpPr>
            <p:sp>
              <p:nvSpPr>
                <p:cNvPr id="47" name="Freeform: Shape 46">
                  <a:extLst>
                    <a:ext uri="{FF2B5EF4-FFF2-40B4-BE49-F238E27FC236}">
                      <a16:creationId xmlns:a16="http://schemas.microsoft.com/office/drawing/2014/main" id="{C0B2FC93-E75B-24C3-BC90-E20AAA590865}"/>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2FEF2A6-AA21-B985-CF22-A698DE6BD543}"/>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0E13C2F-4218-3844-7B5D-D109F154FEF2}"/>
                    </a:ext>
                  </a:extLst>
                </p:cNvPr>
                <p:cNvSpPr/>
                <p:nvPr/>
              </p:nvSpPr>
              <p:spPr>
                <a:xfrm>
                  <a:off x="260299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1B4A4F1-50B8-FA9D-30A9-04E6C1103CE4}"/>
                    </a:ext>
                  </a:extLst>
                </p:cNvPr>
                <p:cNvSpPr/>
                <p:nvPr/>
              </p:nvSpPr>
              <p:spPr>
                <a:xfrm>
                  <a:off x="2676725" y="3668972"/>
                  <a:ext cx="60572" cy="61641"/>
                </a:xfrm>
                <a:custGeom>
                  <a:avLst/>
                  <a:gdLst>
                    <a:gd name="connsiteX0" fmla="*/ 20643 w 60572"/>
                    <a:gd name="connsiteY0" fmla="*/ 7407 h 61641"/>
                    <a:gd name="connsiteX1" fmla="*/ 18062 w 60572"/>
                    <a:gd name="connsiteY1" fmla="*/ 4010 h 61641"/>
                    <a:gd name="connsiteX2" fmla="*/ 11277 w 60572"/>
                    <a:gd name="connsiteY2" fmla="*/ 7945 h 61641"/>
                    <a:gd name="connsiteX3" fmla="*/ 5439 w 60572"/>
                    <a:gd name="connsiteY3" fmla="*/ 20030 h 61641"/>
                    <a:gd name="connsiteX4" fmla="*/ 5169 w 60572"/>
                    <a:gd name="connsiteY4" fmla="*/ 20439 h 61641"/>
                    <a:gd name="connsiteX5" fmla="*/ 5030 w 60572"/>
                    <a:gd name="connsiteY5" fmla="*/ 20847 h 61641"/>
                    <a:gd name="connsiteX6" fmla="*/ 4761 w 60572"/>
                    <a:gd name="connsiteY6" fmla="*/ 21116 h 61641"/>
                    <a:gd name="connsiteX7" fmla="*/ 4353 w 60572"/>
                    <a:gd name="connsiteY7" fmla="*/ 21256 h 61641"/>
                    <a:gd name="connsiteX8" fmla="*/ 3805 w 60572"/>
                    <a:gd name="connsiteY8" fmla="*/ 21256 h 61641"/>
                    <a:gd name="connsiteX9" fmla="*/ 2719 w 60572"/>
                    <a:gd name="connsiteY9" fmla="*/ 21256 h 61641"/>
                    <a:gd name="connsiteX10" fmla="*/ 817 w 60572"/>
                    <a:gd name="connsiteY10" fmla="*/ 21256 h 61641"/>
                    <a:gd name="connsiteX11" fmla="*/ 0 w 60572"/>
                    <a:gd name="connsiteY11" fmla="*/ 20030 h 61641"/>
                    <a:gd name="connsiteX12" fmla="*/ 1086 w 60572"/>
                    <a:gd name="connsiteY12" fmla="*/ 16095 h 61641"/>
                    <a:gd name="connsiteX13" fmla="*/ 4344 w 60572"/>
                    <a:gd name="connsiteY13" fmla="*/ 9031 h 61641"/>
                    <a:gd name="connsiteX14" fmla="*/ 10321 w 60572"/>
                    <a:gd name="connsiteY14" fmla="*/ 2107 h 61641"/>
                    <a:gd name="connsiteX15" fmla="*/ 18879 w 60572"/>
                    <a:gd name="connsiteY15" fmla="*/ -882 h 61641"/>
                    <a:gd name="connsiteX16" fmla="*/ 27706 w 60572"/>
                    <a:gd name="connsiteY16" fmla="*/ 2376 h 61641"/>
                    <a:gd name="connsiteX17" fmla="*/ 30964 w 60572"/>
                    <a:gd name="connsiteY17" fmla="*/ 9978 h 61641"/>
                    <a:gd name="connsiteX18" fmla="*/ 30556 w 60572"/>
                    <a:gd name="connsiteY18" fmla="*/ 13506 h 61641"/>
                    <a:gd name="connsiteX19" fmla="*/ 28523 w 60572"/>
                    <a:gd name="connsiteY19" fmla="*/ 19483 h 61641"/>
                    <a:gd name="connsiteX20" fmla="*/ 24318 w 60572"/>
                    <a:gd name="connsiteY20" fmla="*/ 31568 h 61641"/>
                    <a:gd name="connsiteX21" fmla="*/ 21876 w 60572"/>
                    <a:gd name="connsiteY21" fmla="*/ 43653 h 61641"/>
                    <a:gd name="connsiteX22" fmla="*/ 22554 w 60572"/>
                    <a:gd name="connsiteY22" fmla="*/ 49631 h 61641"/>
                    <a:gd name="connsiteX23" fmla="*/ 31112 w 60572"/>
                    <a:gd name="connsiteY23" fmla="*/ 55469 h 61641"/>
                    <a:gd name="connsiteX24" fmla="*/ 40478 w 60572"/>
                    <a:gd name="connsiteY24" fmla="*/ 50856 h 61641"/>
                    <a:gd name="connsiteX25" fmla="*/ 47263 w 60572"/>
                    <a:gd name="connsiteY25" fmla="*/ 40126 h 61641"/>
                    <a:gd name="connsiteX26" fmla="*/ 51199 w 60572"/>
                    <a:gd name="connsiteY26" fmla="*/ 28858 h 61641"/>
                    <a:gd name="connsiteX27" fmla="*/ 52693 w 60572"/>
                    <a:gd name="connsiteY27" fmla="*/ 21386 h 61641"/>
                    <a:gd name="connsiteX28" fmla="*/ 51607 w 60572"/>
                    <a:gd name="connsiteY28" fmla="*/ 15956 h 61641"/>
                    <a:gd name="connsiteX29" fmla="*/ 49166 w 60572"/>
                    <a:gd name="connsiteY29" fmla="*/ 12428 h 61641"/>
                    <a:gd name="connsiteX30" fmla="*/ 46724 w 60572"/>
                    <a:gd name="connsiteY30" fmla="*/ 9987 h 61641"/>
                    <a:gd name="connsiteX31" fmla="*/ 45638 w 60572"/>
                    <a:gd name="connsiteY31" fmla="*/ 6998 h 61641"/>
                    <a:gd name="connsiteX32" fmla="*/ 48219 w 60572"/>
                    <a:gd name="connsiteY32" fmla="*/ 1429 h 61641"/>
                    <a:gd name="connsiteX33" fmla="*/ 53788 w 60572"/>
                    <a:gd name="connsiteY33" fmla="*/ -1151 h 61641"/>
                    <a:gd name="connsiteX34" fmla="*/ 58401 w 60572"/>
                    <a:gd name="connsiteY34" fmla="*/ 1290 h 61641"/>
                    <a:gd name="connsiteX35" fmla="*/ 60573 w 60572"/>
                    <a:gd name="connsiteY35" fmla="*/ 9162 h 61641"/>
                    <a:gd name="connsiteX36" fmla="*/ 58940 w 60572"/>
                    <a:gd name="connsiteY36" fmla="*/ 20430 h 61641"/>
                    <a:gd name="connsiteX37" fmla="*/ 53918 w 60572"/>
                    <a:gd name="connsiteY37" fmla="*/ 37407 h 61641"/>
                    <a:gd name="connsiteX38" fmla="*/ 44274 w 60572"/>
                    <a:gd name="connsiteY38" fmla="*/ 53566 h 61641"/>
                    <a:gd name="connsiteX39" fmla="*/ 29878 w 60572"/>
                    <a:gd name="connsiteY39" fmla="*/ 60491 h 61641"/>
                    <a:gd name="connsiteX40" fmla="*/ 16029 w 60572"/>
                    <a:gd name="connsiteY40" fmla="*/ 56008 h 61641"/>
                    <a:gd name="connsiteX41" fmla="*/ 11008 w 60572"/>
                    <a:gd name="connsiteY41" fmla="*/ 43106 h 61641"/>
                    <a:gd name="connsiteX42" fmla="*/ 12094 w 60572"/>
                    <a:gd name="connsiteY42" fmla="*/ 34418 h 61641"/>
                    <a:gd name="connsiteX43" fmla="*/ 17663 w 60572"/>
                    <a:gd name="connsiteY43" fmla="*/ 18527 h 61641"/>
                    <a:gd name="connsiteX44" fmla="*/ 20643 w 60572"/>
                    <a:gd name="connsiteY44" fmla="*/ 7407 h 6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572" h="61641">
                      <a:moveTo>
                        <a:pt x="20643" y="7407"/>
                      </a:moveTo>
                      <a:cubicBezTo>
                        <a:pt x="20643" y="5148"/>
                        <a:pt x="19783" y="4010"/>
                        <a:pt x="18062" y="4010"/>
                      </a:cubicBezTo>
                      <a:cubicBezTo>
                        <a:pt x="15890" y="4010"/>
                        <a:pt x="13623" y="5322"/>
                        <a:pt x="11277" y="7945"/>
                      </a:cubicBezTo>
                      <a:cubicBezTo>
                        <a:pt x="8923" y="10569"/>
                        <a:pt x="6977" y="14600"/>
                        <a:pt x="5439" y="20030"/>
                      </a:cubicBezTo>
                      <a:cubicBezTo>
                        <a:pt x="5352" y="20117"/>
                        <a:pt x="5256" y="20256"/>
                        <a:pt x="5169" y="20439"/>
                      </a:cubicBezTo>
                      <a:cubicBezTo>
                        <a:pt x="5083" y="20621"/>
                        <a:pt x="5030" y="20752"/>
                        <a:pt x="5030" y="20847"/>
                      </a:cubicBezTo>
                      <a:cubicBezTo>
                        <a:pt x="5030" y="20934"/>
                        <a:pt x="4943" y="21030"/>
                        <a:pt x="4761" y="21116"/>
                      </a:cubicBezTo>
                      <a:cubicBezTo>
                        <a:pt x="4579" y="21203"/>
                        <a:pt x="4448" y="21256"/>
                        <a:pt x="4353" y="21256"/>
                      </a:cubicBezTo>
                      <a:cubicBezTo>
                        <a:pt x="4257" y="21256"/>
                        <a:pt x="4083" y="21256"/>
                        <a:pt x="3805" y="21256"/>
                      </a:cubicBezTo>
                      <a:cubicBezTo>
                        <a:pt x="3536" y="21256"/>
                        <a:pt x="3171" y="21256"/>
                        <a:pt x="2719" y="21256"/>
                      </a:cubicBezTo>
                      <a:lnTo>
                        <a:pt x="817" y="21256"/>
                      </a:lnTo>
                      <a:cubicBezTo>
                        <a:pt x="269" y="20708"/>
                        <a:pt x="0" y="20308"/>
                        <a:pt x="0" y="20030"/>
                      </a:cubicBezTo>
                      <a:cubicBezTo>
                        <a:pt x="0" y="19396"/>
                        <a:pt x="365" y="18084"/>
                        <a:pt x="1086" y="16095"/>
                      </a:cubicBezTo>
                      <a:cubicBezTo>
                        <a:pt x="1807" y="14105"/>
                        <a:pt x="2893" y="11751"/>
                        <a:pt x="4344" y="9031"/>
                      </a:cubicBezTo>
                      <a:cubicBezTo>
                        <a:pt x="5795" y="6312"/>
                        <a:pt x="7785" y="4010"/>
                        <a:pt x="10321" y="2107"/>
                      </a:cubicBezTo>
                      <a:cubicBezTo>
                        <a:pt x="12858" y="204"/>
                        <a:pt x="15708" y="-786"/>
                        <a:pt x="18879" y="-882"/>
                      </a:cubicBezTo>
                      <a:cubicBezTo>
                        <a:pt x="22685" y="-882"/>
                        <a:pt x="25621" y="204"/>
                        <a:pt x="27706" y="2376"/>
                      </a:cubicBezTo>
                      <a:cubicBezTo>
                        <a:pt x="29791" y="4548"/>
                        <a:pt x="30877" y="7085"/>
                        <a:pt x="30964" y="9978"/>
                      </a:cubicBezTo>
                      <a:cubicBezTo>
                        <a:pt x="30964" y="11516"/>
                        <a:pt x="30825" y="12698"/>
                        <a:pt x="30556" y="13506"/>
                      </a:cubicBezTo>
                      <a:cubicBezTo>
                        <a:pt x="30556" y="14053"/>
                        <a:pt x="29878" y="16043"/>
                        <a:pt x="28523" y="19483"/>
                      </a:cubicBezTo>
                      <a:cubicBezTo>
                        <a:pt x="27168" y="22924"/>
                        <a:pt x="25760" y="26955"/>
                        <a:pt x="24318" y="31568"/>
                      </a:cubicBezTo>
                      <a:cubicBezTo>
                        <a:pt x="22867" y="36182"/>
                        <a:pt x="22059" y="40213"/>
                        <a:pt x="21876" y="43653"/>
                      </a:cubicBezTo>
                      <a:cubicBezTo>
                        <a:pt x="21876" y="46095"/>
                        <a:pt x="22102" y="48093"/>
                        <a:pt x="22554" y="49631"/>
                      </a:cubicBezTo>
                      <a:cubicBezTo>
                        <a:pt x="23727" y="53523"/>
                        <a:pt x="26585" y="55469"/>
                        <a:pt x="31112" y="55469"/>
                      </a:cubicBezTo>
                      <a:cubicBezTo>
                        <a:pt x="34465" y="55469"/>
                        <a:pt x="37584" y="53931"/>
                        <a:pt x="40478" y="50856"/>
                      </a:cubicBezTo>
                      <a:cubicBezTo>
                        <a:pt x="43371" y="47780"/>
                        <a:pt x="45638" y="44201"/>
                        <a:pt x="47263" y="40126"/>
                      </a:cubicBezTo>
                      <a:cubicBezTo>
                        <a:pt x="48896" y="36051"/>
                        <a:pt x="50208" y="32298"/>
                        <a:pt x="51199" y="28858"/>
                      </a:cubicBezTo>
                      <a:cubicBezTo>
                        <a:pt x="52198" y="25417"/>
                        <a:pt x="52693" y="22932"/>
                        <a:pt x="52693" y="21386"/>
                      </a:cubicBezTo>
                      <a:cubicBezTo>
                        <a:pt x="52693" y="19301"/>
                        <a:pt x="52328" y="17494"/>
                        <a:pt x="51607" y="15956"/>
                      </a:cubicBezTo>
                      <a:cubicBezTo>
                        <a:pt x="50886" y="14418"/>
                        <a:pt x="50069" y="13236"/>
                        <a:pt x="49166" y="12428"/>
                      </a:cubicBezTo>
                      <a:cubicBezTo>
                        <a:pt x="48262" y="11612"/>
                        <a:pt x="47445" y="10795"/>
                        <a:pt x="46724" y="9987"/>
                      </a:cubicBezTo>
                      <a:cubicBezTo>
                        <a:pt x="46003" y="9170"/>
                        <a:pt x="45638" y="8180"/>
                        <a:pt x="45638" y="6998"/>
                      </a:cubicBezTo>
                      <a:cubicBezTo>
                        <a:pt x="45638" y="5009"/>
                        <a:pt x="46498" y="3150"/>
                        <a:pt x="48219" y="1429"/>
                      </a:cubicBezTo>
                      <a:cubicBezTo>
                        <a:pt x="49939" y="-291"/>
                        <a:pt x="51798" y="-1151"/>
                        <a:pt x="53788" y="-1151"/>
                      </a:cubicBezTo>
                      <a:cubicBezTo>
                        <a:pt x="55508" y="-1151"/>
                        <a:pt x="57046" y="-334"/>
                        <a:pt x="58401" y="1290"/>
                      </a:cubicBezTo>
                      <a:cubicBezTo>
                        <a:pt x="59756" y="2924"/>
                        <a:pt x="60486" y="5547"/>
                        <a:pt x="60573" y="9162"/>
                      </a:cubicBezTo>
                      <a:cubicBezTo>
                        <a:pt x="60573" y="11603"/>
                        <a:pt x="60026" y="15365"/>
                        <a:pt x="58940" y="20430"/>
                      </a:cubicBezTo>
                      <a:cubicBezTo>
                        <a:pt x="57854" y="25495"/>
                        <a:pt x="56177" y="31160"/>
                        <a:pt x="53918" y="37407"/>
                      </a:cubicBezTo>
                      <a:cubicBezTo>
                        <a:pt x="51659" y="43653"/>
                        <a:pt x="48445" y="49040"/>
                        <a:pt x="44274" y="53566"/>
                      </a:cubicBezTo>
                      <a:cubicBezTo>
                        <a:pt x="40113" y="58093"/>
                        <a:pt x="35308" y="60404"/>
                        <a:pt x="29878" y="60491"/>
                      </a:cubicBezTo>
                      <a:cubicBezTo>
                        <a:pt x="24083" y="60491"/>
                        <a:pt x="19470" y="58996"/>
                        <a:pt x="16029" y="56008"/>
                      </a:cubicBezTo>
                      <a:cubicBezTo>
                        <a:pt x="12676" y="53114"/>
                        <a:pt x="11008" y="48814"/>
                        <a:pt x="11008" y="43106"/>
                      </a:cubicBezTo>
                      <a:cubicBezTo>
                        <a:pt x="11008" y="40300"/>
                        <a:pt x="11373" y="37407"/>
                        <a:pt x="12094" y="34418"/>
                      </a:cubicBezTo>
                      <a:cubicBezTo>
                        <a:pt x="12815" y="31429"/>
                        <a:pt x="14674" y="26138"/>
                        <a:pt x="17663" y="18527"/>
                      </a:cubicBezTo>
                      <a:cubicBezTo>
                        <a:pt x="19644" y="12750"/>
                        <a:pt x="20643" y="9031"/>
                        <a:pt x="20643" y="7407"/>
                      </a:cubicBezTo>
                      <a:close/>
                    </a:path>
                  </a:pathLst>
                </a:custGeom>
                <a:solidFill>
                  <a:srgbClr val="000000"/>
                </a:solidFill>
                <a:ln w="864" cap="flat">
                  <a:noFill/>
                  <a:prstDash val="solid"/>
                  <a:miter/>
                </a:ln>
              </p:spPr>
              <p:txBody>
                <a:bodyPr rtlCol="0" anchor="ctr"/>
                <a:lstStyle/>
                <a:p>
                  <a:endParaRPr lang="en-US"/>
                </a:p>
              </p:txBody>
            </p:sp>
          </p:grpSp>
        </p:grpSp>
        <p:sp>
          <p:nvSpPr>
            <p:cNvPr id="51" name="Freeform: Shape 50">
              <a:extLst>
                <a:ext uri="{FF2B5EF4-FFF2-40B4-BE49-F238E27FC236}">
                  <a16:creationId xmlns:a16="http://schemas.microsoft.com/office/drawing/2014/main" id="{3AD563A2-9E76-AB7A-7109-5DE1AA72B8A8}"/>
                </a:ext>
              </a:extLst>
            </p:cNvPr>
            <p:cNvSpPr/>
            <p:nvPr/>
          </p:nvSpPr>
          <p:spPr>
            <a:xfrm>
              <a:off x="1093604" y="3824568"/>
              <a:ext cx="118269" cy="152250"/>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5" name="Graphic 54">
            <a:extLst>
              <a:ext uri="{FF2B5EF4-FFF2-40B4-BE49-F238E27FC236}">
                <a16:creationId xmlns:a16="http://schemas.microsoft.com/office/drawing/2014/main" id="{83F47314-8D1B-9DAE-98A0-7F10117647E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5092998" flipV="1">
            <a:off x="2090532" y="4427591"/>
            <a:ext cx="333342" cy="850315"/>
          </a:xfrm>
          <a:prstGeom prst="rect">
            <a:avLst/>
          </a:prstGeom>
        </p:spPr>
      </p:pic>
      <p:grpSp>
        <p:nvGrpSpPr>
          <p:cNvPr id="138" name="Group 137">
            <a:extLst>
              <a:ext uri="{FF2B5EF4-FFF2-40B4-BE49-F238E27FC236}">
                <a16:creationId xmlns:a16="http://schemas.microsoft.com/office/drawing/2014/main" id="{F8039730-C72B-4263-9A04-0130FEB9AB82}"/>
              </a:ext>
            </a:extLst>
          </p:cNvPr>
          <p:cNvGrpSpPr/>
          <p:nvPr/>
        </p:nvGrpSpPr>
        <p:grpSpPr>
          <a:xfrm>
            <a:off x="3720009" y="4457447"/>
            <a:ext cx="1282882" cy="563862"/>
            <a:chOff x="6424196" y="5014347"/>
            <a:chExt cx="1282882" cy="563862"/>
          </a:xfrm>
        </p:grpSpPr>
        <p:sp>
          <p:nvSpPr>
            <p:cNvPr id="56" name="TextBox 55">
              <a:extLst>
                <a:ext uri="{FF2B5EF4-FFF2-40B4-BE49-F238E27FC236}">
                  <a16:creationId xmlns:a16="http://schemas.microsoft.com/office/drawing/2014/main" id="{0EA9FC23-6C8A-D91E-4465-95E6EC49F8FE}"/>
                </a:ext>
              </a:extLst>
            </p:cNvPr>
            <p:cNvSpPr txBox="1"/>
            <p:nvPr/>
          </p:nvSpPr>
          <p:spPr>
            <a:xfrm>
              <a:off x="6424196" y="5014347"/>
              <a:ext cx="1051891" cy="307777"/>
            </a:xfrm>
            <a:prstGeom prst="rect">
              <a:avLst/>
            </a:prstGeom>
            <a:noFill/>
          </p:spPr>
          <p:txBody>
            <a:bodyPr wrap="none" rtlCol="0">
              <a:spAutoFit/>
            </a:bodyPr>
            <a:lstStyle/>
            <a:p>
              <a:r>
                <a:rPr lang="en-US" dirty="0">
                  <a:solidFill>
                    <a:srgbClr val="FF0000"/>
                  </a:solidFill>
                  <a:latin typeface="Ink Free" panose="03080402000500000000" pitchFamily="66" charset="0"/>
                </a:rPr>
                <a:t>Low quality</a:t>
              </a:r>
            </a:p>
          </p:txBody>
        </p:sp>
        <p:pic>
          <p:nvPicPr>
            <p:cNvPr id="57" name="Graphic 56">
              <a:extLst>
                <a:ext uri="{FF2B5EF4-FFF2-40B4-BE49-F238E27FC236}">
                  <a16:creationId xmlns:a16="http://schemas.microsoft.com/office/drawing/2014/main" id="{CD410A23-D4DB-96CB-5CAB-14071A9B641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5951067" flipV="1">
              <a:off x="7212324" y="5083455"/>
              <a:ext cx="303356" cy="686152"/>
            </a:xfrm>
            <a:prstGeom prst="rect">
              <a:avLst/>
            </a:prstGeom>
          </p:spPr>
        </p:pic>
      </p:grpSp>
      <p:grpSp>
        <p:nvGrpSpPr>
          <p:cNvPr id="139" name="Group 138">
            <a:extLst>
              <a:ext uri="{FF2B5EF4-FFF2-40B4-BE49-F238E27FC236}">
                <a16:creationId xmlns:a16="http://schemas.microsoft.com/office/drawing/2014/main" id="{3C709EE6-648E-7B7B-31FF-BAEC235B80D8}"/>
              </a:ext>
            </a:extLst>
          </p:cNvPr>
          <p:cNvGrpSpPr/>
          <p:nvPr/>
        </p:nvGrpSpPr>
        <p:grpSpPr>
          <a:xfrm>
            <a:off x="585967" y="3872011"/>
            <a:ext cx="4715516" cy="472224"/>
            <a:chOff x="764837" y="3879196"/>
            <a:chExt cx="4715516" cy="472224"/>
          </a:xfrm>
        </p:grpSpPr>
        <p:sp>
          <p:nvSpPr>
            <p:cNvPr id="85" name="TextBox 84">
              <a:extLst>
                <a:ext uri="{FF2B5EF4-FFF2-40B4-BE49-F238E27FC236}">
                  <a16:creationId xmlns:a16="http://schemas.microsoft.com/office/drawing/2014/main" id="{8CB28791-72A7-15F8-CA74-086F4DF1268E}"/>
                </a:ext>
              </a:extLst>
            </p:cNvPr>
            <p:cNvSpPr txBox="1"/>
            <p:nvPr/>
          </p:nvSpPr>
          <p:spPr>
            <a:xfrm>
              <a:off x="1631052" y="3978836"/>
              <a:ext cx="888385" cy="307777"/>
            </a:xfrm>
            <a:prstGeom prst="rect">
              <a:avLst/>
            </a:prstGeom>
            <a:noFill/>
          </p:spPr>
          <p:txBody>
            <a:bodyPr wrap="none" rtlCol="0">
              <a:spAutoFit/>
            </a:bodyPr>
            <a:lstStyle/>
            <a:p>
              <a:r>
                <a:rPr lang="en-US" dirty="0">
                  <a:solidFill>
                    <a:srgbClr val="FF0000"/>
                  </a:solidFill>
                  <a:latin typeface="Ink Free" panose="03080402000500000000" pitchFamily="66" charset="0"/>
                </a:rPr>
                <a:t>Very slow</a:t>
              </a:r>
            </a:p>
          </p:txBody>
        </p:sp>
        <p:pic>
          <p:nvPicPr>
            <p:cNvPr id="86" name="Graphic 85">
              <a:extLst>
                <a:ext uri="{FF2B5EF4-FFF2-40B4-BE49-F238E27FC236}">
                  <a16:creationId xmlns:a16="http://schemas.microsoft.com/office/drawing/2014/main" id="{478D607D-3717-8F25-F382-697367771B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4411729" flipH="1">
              <a:off x="1009163" y="3778791"/>
              <a:ext cx="322900" cy="811551"/>
            </a:xfrm>
            <a:prstGeom prst="rect">
              <a:avLst/>
            </a:prstGeom>
          </p:spPr>
        </p:pic>
        <p:sp>
          <p:nvSpPr>
            <p:cNvPr id="87" name="TextBox 86">
              <a:extLst>
                <a:ext uri="{FF2B5EF4-FFF2-40B4-BE49-F238E27FC236}">
                  <a16:creationId xmlns:a16="http://schemas.microsoft.com/office/drawing/2014/main" id="{BFEAF404-98F1-5A3B-CC25-523B365C65B8}"/>
                </a:ext>
              </a:extLst>
            </p:cNvPr>
            <p:cNvSpPr txBox="1"/>
            <p:nvPr/>
          </p:nvSpPr>
          <p:spPr>
            <a:xfrm>
              <a:off x="3551567" y="4043643"/>
              <a:ext cx="1745991" cy="307777"/>
            </a:xfrm>
            <a:prstGeom prst="rect">
              <a:avLst/>
            </a:prstGeom>
            <a:noFill/>
          </p:spPr>
          <p:txBody>
            <a:bodyPr wrap="none" rtlCol="0">
              <a:spAutoFit/>
            </a:bodyPr>
            <a:lstStyle/>
            <a:p>
              <a:r>
                <a:rPr lang="en-US" dirty="0">
                  <a:solidFill>
                    <a:srgbClr val="00B050"/>
                  </a:solidFill>
                  <a:latin typeface="Ink Free" panose="03080402000500000000" pitchFamily="66" charset="0"/>
                </a:rPr>
                <a:t>Very fast (prefilter)</a:t>
              </a:r>
            </a:p>
          </p:txBody>
        </p:sp>
        <p:pic>
          <p:nvPicPr>
            <p:cNvPr id="88" name="Graphic 87">
              <a:extLst>
                <a:ext uri="{FF2B5EF4-FFF2-40B4-BE49-F238E27FC236}">
                  <a16:creationId xmlns:a16="http://schemas.microsoft.com/office/drawing/2014/main" id="{1BBEE5FD-8F77-CD93-4097-F9A24403F61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7833774" flipH="1" flipV="1">
              <a:off x="4776077" y="3589708"/>
              <a:ext cx="414788" cy="993764"/>
            </a:xfrm>
            <a:prstGeom prst="rect">
              <a:avLst/>
            </a:prstGeom>
          </p:spPr>
        </p:pic>
      </p:grpSp>
      <p:grpSp>
        <p:nvGrpSpPr>
          <p:cNvPr id="104" name="Group 103">
            <a:extLst>
              <a:ext uri="{FF2B5EF4-FFF2-40B4-BE49-F238E27FC236}">
                <a16:creationId xmlns:a16="http://schemas.microsoft.com/office/drawing/2014/main" id="{38A4261F-FEBF-E456-9842-FAD1C9798487}"/>
              </a:ext>
            </a:extLst>
          </p:cNvPr>
          <p:cNvGrpSpPr/>
          <p:nvPr/>
        </p:nvGrpSpPr>
        <p:grpSpPr>
          <a:xfrm>
            <a:off x="4978026" y="4398552"/>
            <a:ext cx="360262" cy="433179"/>
            <a:chOff x="3709857" y="4457289"/>
            <a:chExt cx="360262" cy="433179"/>
          </a:xfrm>
        </p:grpSpPr>
        <p:pic>
          <p:nvPicPr>
            <p:cNvPr id="102" name="Graphic 101">
              <a:extLst>
                <a:ext uri="{FF2B5EF4-FFF2-40B4-BE49-F238E27FC236}">
                  <a16:creationId xmlns:a16="http://schemas.microsoft.com/office/drawing/2014/main" id="{BE2DA9C8-2CA9-1383-85E7-EDF38E194F11}"/>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3709857" y="4583800"/>
              <a:ext cx="182647" cy="306668"/>
            </a:xfrm>
            <a:prstGeom prst="rect">
              <a:avLst/>
            </a:prstGeom>
          </p:spPr>
        </p:pic>
        <p:sp>
          <p:nvSpPr>
            <p:cNvPr id="103" name="Freeform: Shape 102">
              <a:extLst>
                <a:ext uri="{FF2B5EF4-FFF2-40B4-BE49-F238E27FC236}">
                  <a16:creationId xmlns:a16="http://schemas.microsoft.com/office/drawing/2014/main" id="{98A2E85B-A72B-B901-A5B6-E8EEA35C5808}"/>
                </a:ext>
              </a:extLst>
            </p:cNvPr>
            <p:cNvSpPr/>
            <p:nvPr/>
          </p:nvSpPr>
          <p:spPr>
            <a:xfrm>
              <a:off x="3895699" y="4457289"/>
              <a:ext cx="174420" cy="172344"/>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FFC000"/>
            </a:solidFill>
            <a:ln w="1727" cap="flat">
              <a:solidFill>
                <a:srgbClr val="00B0F0"/>
              </a:solidFill>
              <a:prstDash val="solid"/>
              <a:round/>
            </a:ln>
          </p:spPr>
          <p:txBody>
            <a:bodyPr rtlCol="0" anchor="ctr"/>
            <a:lstStyle/>
            <a:p>
              <a:endParaRPr lang="en-US" dirty="0"/>
            </a:p>
          </p:txBody>
        </p:sp>
      </p:grpSp>
      <p:pic>
        <p:nvPicPr>
          <p:cNvPr id="110" name="Graphic 109">
            <a:extLst>
              <a:ext uri="{FF2B5EF4-FFF2-40B4-BE49-F238E27FC236}">
                <a16:creationId xmlns:a16="http://schemas.microsoft.com/office/drawing/2014/main" id="{A7BF6F13-1A2C-79FD-E387-2B77C02D016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047780" y="1280278"/>
            <a:ext cx="1924071" cy="1882915"/>
          </a:xfrm>
          <a:prstGeom prst="rect">
            <a:avLst/>
          </a:prstGeom>
        </p:spPr>
      </p:pic>
      <p:grpSp>
        <p:nvGrpSpPr>
          <p:cNvPr id="114" name="Group 113">
            <a:extLst>
              <a:ext uri="{FF2B5EF4-FFF2-40B4-BE49-F238E27FC236}">
                <a16:creationId xmlns:a16="http://schemas.microsoft.com/office/drawing/2014/main" id="{33295F3E-9DE6-099F-10FA-8EBF0FCEEFBF}"/>
              </a:ext>
            </a:extLst>
          </p:cNvPr>
          <p:cNvGrpSpPr/>
          <p:nvPr/>
        </p:nvGrpSpPr>
        <p:grpSpPr>
          <a:xfrm>
            <a:off x="2431163" y="4312151"/>
            <a:ext cx="1002601" cy="372371"/>
            <a:chOff x="4401998" y="1826580"/>
            <a:chExt cx="697875" cy="259194"/>
          </a:xfrm>
        </p:grpSpPr>
        <p:sp>
          <p:nvSpPr>
            <p:cNvPr id="116" name="Freeform: Shape 115">
              <a:extLst>
                <a:ext uri="{FF2B5EF4-FFF2-40B4-BE49-F238E27FC236}">
                  <a16:creationId xmlns:a16="http://schemas.microsoft.com/office/drawing/2014/main" id="{2C14E170-D4D8-3E2C-0ACC-D47B19A9739B}"/>
                </a:ext>
              </a:extLst>
            </p:cNvPr>
            <p:cNvSpPr/>
            <p:nvPr/>
          </p:nvSpPr>
          <p:spPr>
            <a:xfrm>
              <a:off x="4401998" y="1826580"/>
              <a:ext cx="113066" cy="259194"/>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a:p>
          </p:txBody>
        </p:sp>
        <p:grpSp>
          <p:nvGrpSpPr>
            <p:cNvPr id="118" name="Graphic 6">
              <a:extLst>
                <a:ext uri="{FF2B5EF4-FFF2-40B4-BE49-F238E27FC236}">
                  <a16:creationId xmlns:a16="http://schemas.microsoft.com/office/drawing/2014/main" id="{42399936-326A-82DF-6C6B-A05732D71410}"/>
                </a:ext>
              </a:extLst>
            </p:cNvPr>
            <p:cNvGrpSpPr/>
            <p:nvPr/>
          </p:nvGrpSpPr>
          <p:grpSpPr>
            <a:xfrm>
              <a:off x="4739770" y="1872726"/>
              <a:ext cx="360103" cy="119964"/>
              <a:chOff x="2449828" y="3634854"/>
              <a:chExt cx="287469" cy="95767"/>
            </a:xfrm>
            <a:solidFill>
              <a:srgbClr val="000000"/>
            </a:solidFill>
          </p:grpSpPr>
          <p:sp>
            <p:nvSpPr>
              <p:cNvPr id="119" name="Freeform: Shape 118">
                <a:extLst>
                  <a:ext uri="{FF2B5EF4-FFF2-40B4-BE49-F238E27FC236}">
                    <a16:creationId xmlns:a16="http://schemas.microsoft.com/office/drawing/2014/main" id="{B45AE5B7-DDDE-B1DF-936A-07F3113B42B0}"/>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AC407545-AC95-3AC6-A1E1-67E46E4851DF}"/>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603FF0BF-5586-BD38-5AE5-332F067CC8D1}"/>
                  </a:ext>
                </a:extLst>
              </p:cNvPr>
              <p:cNvSpPr/>
              <p:nvPr/>
            </p:nvSpPr>
            <p:spPr>
              <a:xfrm>
                <a:off x="260299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58C85FC-3391-DAEB-6456-F4B5686AE214}"/>
                  </a:ext>
                </a:extLst>
              </p:cNvPr>
              <p:cNvSpPr/>
              <p:nvPr/>
            </p:nvSpPr>
            <p:spPr>
              <a:xfrm>
                <a:off x="2676725" y="3668972"/>
                <a:ext cx="60572" cy="61641"/>
              </a:xfrm>
              <a:custGeom>
                <a:avLst/>
                <a:gdLst>
                  <a:gd name="connsiteX0" fmla="*/ 20643 w 60572"/>
                  <a:gd name="connsiteY0" fmla="*/ 7407 h 61641"/>
                  <a:gd name="connsiteX1" fmla="*/ 18062 w 60572"/>
                  <a:gd name="connsiteY1" fmla="*/ 4010 h 61641"/>
                  <a:gd name="connsiteX2" fmla="*/ 11277 w 60572"/>
                  <a:gd name="connsiteY2" fmla="*/ 7945 h 61641"/>
                  <a:gd name="connsiteX3" fmla="*/ 5439 w 60572"/>
                  <a:gd name="connsiteY3" fmla="*/ 20030 h 61641"/>
                  <a:gd name="connsiteX4" fmla="*/ 5169 w 60572"/>
                  <a:gd name="connsiteY4" fmla="*/ 20439 h 61641"/>
                  <a:gd name="connsiteX5" fmla="*/ 5030 w 60572"/>
                  <a:gd name="connsiteY5" fmla="*/ 20847 h 61641"/>
                  <a:gd name="connsiteX6" fmla="*/ 4761 w 60572"/>
                  <a:gd name="connsiteY6" fmla="*/ 21116 h 61641"/>
                  <a:gd name="connsiteX7" fmla="*/ 4353 w 60572"/>
                  <a:gd name="connsiteY7" fmla="*/ 21256 h 61641"/>
                  <a:gd name="connsiteX8" fmla="*/ 3805 w 60572"/>
                  <a:gd name="connsiteY8" fmla="*/ 21256 h 61641"/>
                  <a:gd name="connsiteX9" fmla="*/ 2719 w 60572"/>
                  <a:gd name="connsiteY9" fmla="*/ 21256 h 61641"/>
                  <a:gd name="connsiteX10" fmla="*/ 817 w 60572"/>
                  <a:gd name="connsiteY10" fmla="*/ 21256 h 61641"/>
                  <a:gd name="connsiteX11" fmla="*/ 0 w 60572"/>
                  <a:gd name="connsiteY11" fmla="*/ 20030 h 61641"/>
                  <a:gd name="connsiteX12" fmla="*/ 1086 w 60572"/>
                  <a:gd name="connsiteY12" fmla="*/ 16095 h 61641"/>
                  <a:gd name="connsiteX13" fmla="*/ 4344 w 60572"/>
                  <a:gd name="connsiteY13" fmla="*/ 9031 h 61641"/>
                  <a:gd name="connsiteX14" fmla="*/ 10321 w 60572"/>
                  <a:gd name="connsiteY14" fmla="*/ 2107 h 61641"/>
                  <a:gd name="connsiteX15" fmla="*/ 18879 w 60572"/>
                  <a:gd name="connsiteY15" fmla="*/ -882 h 61641"/>
                  <a:gd name="connsiteX16" fmla="*/ 27706 w 60572"/>
                  <a:gd name="connsiteY16" fmla="*/ 2376 h 61641"/>
                  <a:gd name="connsiteX17" fmla="*/ 30964 w 60572"/>
                  <a:gd name="connsiteY17" fmla="*/ 9978 h 61641"/>
                  <a:gd name="connsiteX18" fmla="*/ 30556 w 60572"/>
                  <a:gd name="connsiteY18" fmla="*/ 13506 h 61641"/>
                  <a:gd name="connsiteX19" fmla="*/ 28523 w 60572"/>
                  <a:gd name="connsiteY19" fmla="*/ 19483 h 61641"/>
                  <a:gd name="connsiteX20" fmla="*/ 24318 w 60572"/>
                  <a:gd name="connsiteY20" fmla="*/ 31568 h 61641"/>
                  <a:gd name="connsiteX21" fmla="*/ 21876 w 60572"/>
                  <a:gd name="connsiteY21" fmla="*/ 43653 h 61641"/>
                  <a:gd name="connsiteX22" fmla="*/ 22554 w 60572"/>
                  <a:gd name="connsiteY22" fmla="*/ 49631 h 61641"/>
                  <a:gd name="connsiteX23" fmla="*/ 31112 w 60572"/>
                  <a:gd name="connsiteY23" fmla="*/ 55469 h 61641"/>
                  <a:gd name="connsiteX24" fmla="*/ 40478 w 60572"/>
                  <a:gd name="connsiteY24" fmla="*/ 50856 h 61641"/>
                  <a:gd name="connsiteX25" fmla="*/ 47263 w 60572"/>
                  <a:gd name="connsiteY25" fmla="*/ 40126 h 61641"/>
                  <a:gd name="connsiteX26" fmla="*/ 51199 w 60572"/>
                  <a:gd name="connsiteY26" fmla="*/ 28858 h 61641"/>
                  <a:gd name="connsiteX27" fmla="*/ 52693 w 60572"/>
                  <a:gd name="connsiteY27" fmla="*/ 21386 h 61641"/>
                  <a:gd name="connsiteX28" fmla="*/ 51607 w 60572"/>
                  <a:gd name="connsiteY28" fmla="*/ 15956 h 61641"/>
                  <a:gd name="connsiteX29" fmla="*/ 49166 w 60572"/>
                  <a:gd name="connsiteY29" fmla="*/ 12428 h 61641"/>
                  <a:gd name="connsiteX30" fmla="*/ 46724 w 60572"/>
                  <a:gd name="connsiteY30" fmla="*/ 9987 h 61641"/>
                  <a:gd name="connsiteX31" fmla="*/ 45638 w 60572"/>
                  <a:gd name="connsiteY31" fmla="*/ 6998 h 61641"/>
                  <a:gd name="connsiteX32" fmla="*/ 48219 w 60572"/>
                  <a:gd name="connsiteY32" fmla="*/ 1429 h 61641"/>
                  <a:gd name="connsiteX33" fmla="*/ 53788 w 60572"/>
                  <a:gd name="connsiteY33" fmla="*/ -1151 h 61641"/>
                  <a:gd name="connsiteX34" fmla="*/ 58401 w 60572"/>
                  <a:gd name="connsiteY34" fmla="*/ 1290 h 61641"/>
                  <a:gd name="connsiteX35" fmla="*/ 60573 w 60572"/>
                  <a:gd name="connsiteY35" fmla="*/ 9162 h 61641"/>
                  <a:gd name="connsiteX36" fmla="*/ 58940 w 60572"/>
                  <a:gd name="connsiteY36" fmla="*/ 20430 h 61641"/>
                  <a:gd name="connsiteX37" fmla="*/ 53918 w 60572"/>
                  <a:gd name="connsiteY37" fmla="*/ 37407 h 61641"/>
                  <a:gd name="connsiteX38" fmla="*/ 44274 w 60572"/>
                  <a:gd name="connsiteY38" fmla="*/ 53566 h 61641"/>
                  <a:gd name="connsiteX39" fmla="*/ 29878 w 60572"/>
                  <a:gd name="connsiteY39" fmla="*/ 60491 h 61641"/>
                  <a:gd name="connsiteX40" fmla="*/ 16029 w 60572"/>
                  <a:gd name="connsiteY40" fmla="*/ 56008 h 61641"/>
                  <a:gd name="connsiteX41" fmla="*/ 11008 w 60572"/>
                  <a:gd name="connsiteY41" fmla="*/ 43106 h 61641"/>
                  <a:gd name="connsiteX42" fmla="*/ 12094 w 60572"/>
                  <a:gd name="connsiteY42" fmla="*/ 34418 h 61641"/>
                  <a:gd name="connsiteX43" fmla="*/ 17663 w 60572"/>
                  <a:gd name="connsiteY43" fmla="*/ 18527 h 61641"/>
                  <a:gd name="connsiteX44" fmla="*/ 20643 w 60572"/>
                  <a:gd name="connsiteY44" fmla="*/ 7407 h 6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572" h="61641">
                    <a:moveTo>
                      <a:pt x="20643" y="7407"/>
                    </a:moveTo>
                    <a:cubicBezTo>
                      <a:pt x="20643" y="5148"/>
                      <a:pt x="19783" y="4010"/>
                      <a:pt x="18062" y="4010"/>
                    </a:cubicBezTo>
                    <a:cubicBezTo>
                      <a:pt x="15890" y="4010"/>
                      <a:pt x="13623" y="5322"/>
                      <a:pt x="11277" y="7945"/>
                    </a:cubicBezTo>
                    <a:cubicBezTo>
                      <a:pt x="8923" y="10569"/>
                      <a:pt x="6977" y="14600"/>
                      <a:pt x="5439" y="20030"/>
                    </a:cubicBezTo>
                    <a:cubicBezTo>
                      <a:pt x="5352" y="20117"/>
                      <a:pt x="5256" y="20256"/>
                      <a:pt x="5169" y="20439"/>
                    </a:cubicBezTo>
                    <a:cubicBezTo>
                      <a:pt x="5083" y="20621"/>
                      <a:pt x="5030" y="20752"/>
                      <a:pt x="5030" y="20847"/>
                    </a:cubicBezTo>
                    <a:cubicBezTo>
                      <a:pt x="5030" y="20934"/>
                      <a:pt x="4943" y="21030"/>
                      <a:pt x="4761" y="21116"/>
                    </a:cubicBezTo>
                    <a:cubicBezTo>
                      <a:pt x="4579" y="21203"/>
                      <a:pt x="4448" y="21256"/>
                      <a:pt x="4353" y="21256"/>
                    </a:cubicBezTo>
                    <a:cubicBezTo>
                      <a:pt x="4257" y="21256"/>
                      <a:pt x="4083" y="21256"/>
                      <a:pt x="3805" y="21256"/>
                    </a:cubicBezTo>
                    <a:cubicBezTo>
                      <a:pt x="3536" y="21256"/>
                      <a:pt x="3171" y="21256"/>
                      <a:pt x="2719" y="21256"/>
                    </a:cubicBezTo>
                    <a:lnTo>
                      <a:pt x="817" y="21256"/>
                    </a:lnTo>
                    <a:cubicBezTo>
                      <a:pt x="269" y="20708"/>
                      <a:pt x="0" y="20308"/>
                      <a:pt x="0" y="20030"/>
                    </a:cubicBezTo>
                    <a:cubicBezTo>
                      <a:pt x="0" y="19396"/>
                      <a:pt x="365" y="18084"/>
                      <a:pt x="1086" y="16095"/>
                    </a:cubicBezTo>
                    <a:cubicBezTo>
                      <a:pt x="1807" y="14105"/>
                      <a:pt x="2893" y="11751"/>
                      <a:pt x="4344" y="9031"/>
                    </a:cubicBezTo>
                    <a:cubicBezTo>
                      <a:pt x="5795" y="6312"/>
                      <a:pt x="7785" y="4010"/>
                      <a:pt x="10321" y="2107"/>
                    </a:cubicBezTo>
                    <a:cubicBezTo>
                      <a:pt x="12858" y="204"/>
                      <a:pt x="15708" y="-786"/>
                      <a:pt x="18879" y="-882"/>
                    </a:cubicBezTo>
                    <a:cubicBezTo>
                      <a:pt x="22685" y="-882"/>
                      <a:pt x="25621" y="204"/>
                      <a:pt x="27706" y="2376"/>
                    </a:cubicBezTo>
                    <a:cubicBezTo>
                      <a:pt x="29791" y="4548"/>
                      <a:pt x="30877" y="7085"/>
                      <a:pt x="30964" y="9978"/>
                    </a:cubicBezTo>
                    <a:cubicBezTo>
                      <a:pt x="30964" y="11516"/>
                      <a:pt x="30825" y="12698"/>
                      <a:pt x="30556" y="13506"/>
                    </a:cubicBezTo>
                    <a:cubicBezTo>
                      <a:pt x="30556" y="14053"/>
                      <a:pt x="29878" y="16043"/>
                      <a:pt x="28523" y="19483"/>
                    </a:cubicBezTo>
                    <a:cubicBezTo>
                      <a:pt x="27168" y="22924"/>
                      <a:pt x="25760" y="26955"/>
                      <a:pt x="24318" y="31568"/>
                    </a:cubicBezTo>
                    <a:cubicBezTo>
                      <a:pt x="22867" y="36182"/>
                      <a:pt x="22059" y="40213"/>
                      <a:pt x="21876" y="43653"/>
                    </a:cubicBezTo>
                    <a:cubicBezTo>
                      <a:pt x="21876" y="46095"/>
                      <a:pt x="22102" y="48093"/>
                      <a:pt x="22554" y="49631"/>
                    </a:cubicBezTo>
                    <a:cubicBezTo>
                      <a:pt x="23727" y="53523"/>
                      <a:pt x="26585" y="55469"/>
                      <a:pt x="31112" y="55469"/>
                    </a:cubicBezTo>
                    <a:cubicBezTo>
                      <a:pt x="34465" y="55469"/>
                      <a:pt x="37584" y="53931"/>
                      <a:pt x="40478" y="50856"/>
                    </a:cubicBezTo>
                    <a:cubicBezTo>
                      <a:pt x="43371" y="47780"/>
                      <a:pt x="45638" y="44201"/>
                      <a:pt x="47263" y="40126"/>
                    </a:cubicBezTo>
                    <a:cubicBezTo>
                      <a:pt x="48896" y="36051"/>
                      <a:pt x="50208" y="32298"/>
                      <a:pt x="51199" y="28858"/>
                    </a:cubicBezTo>
                    <a:cubicBezTo>
                      <a:pt x="52198" y="25417"/>
                      <a:pt x="52693" y="22932"/>
                      <a:pt x="52693" y="21386"/>
                    </a:cubicBezTo>
                    <a:cubicBezTo>
                      <a:pt x="52693" y="19301"/>
                      <a:pt x="52328" y="17494"/>
                      <a:pt x="51607" y="15956"/>
                    </a:cubicBezTo>
                    <a:cubicBezTo>
                      <a:pt x="50886" y="14418"/>
                      <a:pt x="50069" y="13236"/>
                      <a:pt x="49166" y="12428"/>
                    </a:cubicBezTo>
                    <a:cubicBezTo>
                      <a:pt x="48262" y="11612"/>
                      <a:pt x="47445" y="10795"/>
                      <a:pt x="46724" y="9987"/>
                    </a:cubicBezTo>
                    <a:cubicBezTo>
                      <a:pt x="46003" y="9170"/>
                      <a:pt x="45638" y="8180"/>
                      <a:pt x="45638" y="6998"/>
                    </a:cubicBezTo>
                    <a:cubicBezTo>
                      <a:pt x="45638" y="5009"/>
                      <a:pt x="46498" y="3150"/>
                      <a:pt x="48219" y="1429"/>
                    </a:cubicBezTo>
                    <a:cubicBezTo>
                      <a:pt x="49939" y="-291"/>
                      <a:pt x="51798" y="-1151"/>
                      <a:pt x="53788" y="-1151"/>
                    </a:cubicBezTo>
                    <a:cubicBezTo>
                      <a:pt x="55508" y="-1151"/>
                      <a:pt x="57046" y="-334"/>
                      <a:pt x="58401" y="1290"/>
                    </a:cubicBezTo>
                    <a:cubicBezTo>
                      <a:pt x="59756" y="2924"/>
                      <a:pt x="60486" y="5547"/>
                      <a:pt x="60573" y="9162"/>
                    </a:cubicBezTo>
                    <a:cubicBezTo>
                      <a:pt x="60573" y="11603"/>
                      <a:pt x="60026" y="15365"/>
                      <a:pt x="58940" y="20430"/>
                    </a:cubicBezTo>
                    <a:cubicBezTo>
                      <a:pt x="57854" y="25495"/>
                      <a:pt x="56177" y="31160"/>
                      <a:pt x="53918" y="37407"/>
                    </a:cubicBezTo>
                    <a:cubicBezTo>
                      <a:pt x="51659" y="43653"/>
                      <a:pt x="48445" y="49040"/>
                      <a:pt x="44274" y="53566"/>
                    </a:cubicBezTo>
                    <a:cubicBezTo>
                      <a:pt x="40113" y="58093"/>
                      <a:pt x="35308" y="60404"/>
                      <a:pt x="29878" y="60491"/>
                    </a:cubicBezTo>
                    <a:cubicBezTo>
                      <a:pt x="24083" y="60491"/>
                      <a:pt x="19470" y="58996"/>
                      <a:pt x="16029" y="56008"/>
                    </a:cubicBezTo>
                    <a:cubicBezTo>
                      <a:pt x="12676" y="53114"/>
                      <a:pt x="11008" y="48814"/>
                      <a:pt x="11008" y="43106"/>
                    </a:cubicBezTo>
                    <a:cubicBezTo>
                      <a:pt x="11008" y="40300"/>
                      <a:pt x="11373" y="37407"/>
                      <a:pt x="12094" y="34418"/>
                    </a:cubicBezTo>
                    <a:cubicBezTo>
                      <a:pt x="12815" y="31429"/>
                      <a:pt x="14674" y="26138"/>
                      <a:pt x="17663" y="18527"/>
                    </a:cubicBezTo>
                    <a:cubicBezTo>
                      <a:pt x="19644" y="12750"/>
                      <a:pt x="20643" y="9031"/>
                      <a:pt x="20643" y="7407"/>
                    </a:cubicBezTo>
                    <a:close/>
                  </a:path>
                </a:pathLst>
              </a:custGeom>
              <a:solidFill>
                <a:srgbClr val="000000"/>
              </a:solidFill>
              <a:ln w="864" cap="flat">
                <a:noFill/>
                <a:prstDash val="solid"/>
                <a:miter/>
              </a:ln>
            </p:spPr>
            <p:txBody>
              <a:bodyPr rtlCol="0" anchor="ctr"/>
              <a:lstStyle/>
              <a:p>
                <a:endParaRPr lang="en-US"/>
              </a:p>
            </p:txBody>
          </p:sp>
        </p:grpSp>
      </p:grpSp>
      <p:sp>
        <p:nvSpPr>
          <p:cNvPr id="133" name="Freeform: Shape 132">
            <a:extLst>
              <a:ext uri="{FF2B5EF4-FFF2-40B4-BE49-F238E27FC236}">
                <a16:creationId xmlns:a16="http://schemas.microsoft.com/office/drawing/2014/main" id="{9EB724B3-1A0D-FC56-3043-A1495647A9FD}"/>
              </a:ext>
            </a:extLst>
          </p:cNvPr>
          <p:cNvSpPr/>
          <p:nvPr/>
        </p:nvSpPr>
        <p:spPr>
          <a:xfrm>
            <a:off x="389673" y="4535210"/>
            <a:ext cx="118269" cy="152250"/>
          </a:xfrm>
          <a:custGeom>
            <a:avLst/>
            <a:gdLst>
              <a:gd name="connsiteX0" fmla="*/ 0 w 1127125"/>
              <a:gd name="connsiteY0" fmla="*/ 0 h 1450975"/>
              <a:gd name="connsiteX1" fmla="*/ 168275 w 1127125"/>
              <a:gd name="connsiteY1" fmla="*/ 1450975 h 1450975"/>
              <a:gd name="connsiteX2" fmla="*/ 965200 w 1127125"/>
              <a:gd name="connsiteY2" fmla="*/ 1282700 h 1450975"/>
              <a:gd name="connsiteX3" fmla="*/ 1127125 w 1127125"/>
              <a:gd name="connsiteY3" fmla="*/ 161925 h 1450975"/>
              <a:gd name="connsiteX4" fmla="*/ 0 w 1127125"/>
              <a:gd name="connsiteY4" fmla="*/ 0 h 145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5" h="1450975">
                <a:moveTo>
                  <a:pt x="0" y="0"/>
                </a:moveTo>
                <a:lnTo>
                  <a:pt x="168275" y="1450975"/>
                </a:lnTo>
                <a:lnTo>
                  <a:pt x="965200" y="1282700"/>
                </a:lnTo>
                <a:lnTo>
                  <a:pt x="1127125" y="161925"/>
                </a:lnTo>
                <a:lnTo>
                  <a:pt x="0" y="0"/>
                </a:lnTo>
                <a:close/>
              </a:path>
            </a:pathLst>
          </a:custGeom>
          <a:solidFill>
            <a:srgbClr val="00B0F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Freeform: Shape 133">
            <a:extLst>
              <a:ext uri="{FF2B5EF4-FFF2-40B4-BE49-F238E27FC236}">
                <a16:creationId xmlns:a16="http://schemas.microsoft.com/office/drawing/2014/main" id="{D51836F5-532B-8958-CF68-B024326FA743}"/>
              </a:ext>
            </a:extLst>
          </p:cNvPr>
          <p:cNvSpPr/>
          <p:nvPr/>
        </p:nvSpPr>
        <p:spPr>
          <a:xfrm>
            <a:off x="5157405" y="4393011"/>
            <a:ext cx="174420" cy="172344"/>
          </a:xfrm>
          <a:custGeom>
            <a:avLst/>
            <a:gdLst>
              <a:gd name="connsiteX0" fmla="*/ 0 w 72979"/>
              <a:gd name="connsiteY0" fmla="*/ -1151 h 72110"/>
              <a:gd name="connsiteX1" fmla="*/ 72980 w 72979"/>
              <a:gd name="connsiteY1" fmla="*/ -1151 h 72110"/>
              <a:gd name="connsiteX2" fmla="*/ 72980 w 72979"/>
              <a:gd name="connsiteY2" fmla="*/ 70960 h 72110"/>
              <a:gd name="connsiteX3" fmla="*/ 0 w 72979"/>
              <a:gd name="connsiteY3" fmla="*/ 70960 h 72110"/>
            </a:gdLst>
            <a:ahLst/>
            <a:cxnLst>
              <a:cxn ang="0">
                <a:pos x="connsiteX0" y="connsiteY0"/>
              </a:cxn>
              <a:cxn ang="0">
                <a:pos x="connsiteX1" y="connsiteY1"/>
              </a:cxn>
              <a:cxn ang="0">
                <a:pos x="connsiteX2" y="connsiteY2"/>
              </a:cxn>
              <a:cxn ang="0">
                <a:pos x="connsiteX3" y="connsiteY3"/>
              </a:cxn>
            </a:cxnLst>
            <a:rect l="l" t="t" r="r" b="b"/>
            <a:pathLst>
              <a:path w="72979" h="72110">
                <a:moveTo>
                  <a:pt x="0" y="-1151"/>
                </a:moveTo>
                <a:lnTo>
                  <a:pt x="72980" y="-1151"/>
                </a:lnTo>
                <a:lnTo>
                  <a:pt x="72980" y="70960"/>
                </a:lnTo>
                <a:lnTo>
                  <a:pt x="0" y="70960"/>
                </a:lnTo>
                <a:close/>
              </a:path>
            </a:pathLst>
          </a:custGeom>
          <a:solidFill>
            <a:srgbClr val="FFC000"/>
          </a:solidFill>
          <a:ln w="1727" cap="flat">
            <a:solidFill>
              <a:srgbClr val="00B0F0"/>
            </a:solidFill>
            <a:prstDash val="solid"/>
            <a:round/>
          </a:ln>
        </p:spPr>
        <p:txBody>
          <a:bodyPr rtlCol="0" anchor="ctr"/>
          <a:lstStyle/>
          <a:p>
            <a:endParaRPr lang="en-US" dirty="0"/>
          </a:p>
        </p:txBody>
      </p:sp>
      <p:grpSp>
        <p:nvGrpSpPr>
          <p:cNvPr id="137" name="Group 136">
            <a:extLst>
              <a:ext uri="{FF2B5EF4-FFF2-40B4-BE49-F238E27FC236}">
                <a16:creationId xmlns:a16="http://schemas.microsoft.com/office/drawing/2014/main" id="{429C28D3-E147-9A1E-853E-1C7313289F4F}"/>
              </a:ext>
            </a:extLst>
          </p:cNvPr>
          <p:cNvGrpSpPr/>
          <p:nvPr/>
        </p:nvGrpSpPr>
        <p:grpSpPr>
          <a:xfrm>
            <a:off x="514471" y="4498337"/>
            <a:ext cx="1741275" cy="530417"/>
            <a:chOff x="693341" y="4505522"/>
            <a:chExt cx="1741275" cy="530417"/>
          </a:xfrm>
        </p:grpSpPr>
        <p:sp>
          <p:nvSpPr>
            <p:cNvPr id="54" name="TextBox 53">
              <a:extLst>
                <a:ext uri="{FF2B5EF4-FFF2-40B4-BE49-F238E27FC236}">
                  <a16:creationId xmlns:a16="http://schemas.microsoft.com/office/drawing/2014/main" id="{73989F7E-39A2-9020-51CD-FC7DAE840640}"/>
                </a:ext>
              </a:extLst>
            </p:cNvPr>
            <p:cNvSpPr txBox="1"/>
            <p:nvPr/>
          </p:nvSpPr>
          <p:spPr>
            <a:xfrm>
              <a:off x="1329826" y="4505522"/>
              <a:ext cx="1104790" cy="307777"/>
            </a:xfrm>
            <a:prstGeom prst="rect">
              <a:avLst/>
            </a:prstGeom>
            <a:noFill/>
          </p:spPr>
          <p:txBody>
            <a:bodyPr wrap="square" rtlCol="0">
              <a:spAutoFit/>
            </a:bodyPr>
            <a:lstStyle/>
            <a:p>
              <a:r>
                <a:rPr lang="en-US" dirty="0">
                  <a:solidFill>
                    <a:srgbClr val="00B050"/>
                  </a:solidFill>
                  <a:latin typeface="Ink Free" panose="03080402000500000000" pitchFamily="66" charset="0"/>
                </a:rPr>
                <a:t>High quality</a:t>
              </a:r>
            </a:p>
          </p:txBody>
        </p:sp>
        <p:pic>
          <p:nvPicPr>
            <p:cNvPr id="135" name="Graphic 134">
              <a:extLst>
                <a:ext uri="{FF2B5EF4-FFF2-40B4-BE49-F238E27FC236}">
                  <a16:creationId xmlns:a16="http://schemas.microsoft.com/office/drawing/2014/main" id="{3557FA5A-59E0-29D6-2318-264D86B0A1E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7286250">
              <a:off x="926431" y="4380833"/>
              <a:ext cx="422016" cy="888195"/>
            </a:xfrm>
            <a:prstGeom prst="rect">
              <a:avLst/>
            </a:prstGeom>
          </p:spPr>
        </p:pic>
      </p:grpSp>
      <p:pic>
        <p:nvPicPr>
          <p:cNvPr id="136" name="Graphic 135">
            <a:extLst>
              <a:ext uri="{FF2B5EF4-FFF2-40B4-BE49-F238E27FC236}">
                <a16:creationId xmlns:a16="http://schemas.microsoft.com/office/drawing/2014/main" id="{8F1AC966-8993-A504-DAA4-31C9EBB418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5193742" flipH="1">
            <a:off x="3173287" y="3629409"/>
            <a:ext cx="302937" cy="899994"/>
          </a:xfrm>
          <a:prstGeom prst="rect">
            <a:avLst/>
          </a:prstGeom>
        </p:spPr>
      </p:pic>
      <p:sp>
        <p:nvSpPr>
          <p:cNvPr id="140" name="TextBox 139">
            <a:extLst>
              <a:ext uri="{FF2B5EF4-FFF2-40B4-BE49-F238E27FC236}">
                <a16:creationId xmlns:a16="http://schemas.microsoft.com/office/drawing/2014/main" id="{395E4185-DE82-DD6A-D0AE-F9D58F333B0B}"/>
              </a:ext>
            </a:extLst>
          </p:cNvPr>
          <p:cNvSpPr txBox="1"/>
          <p:nvPr/>
        </p:nvSpPr>
        <p:spPr>
          <a:xfrm>
            <a:off x="2080175" y="3528651"/>
            <a:ext cx="1111900" cy="307777"/>
          </a:xfrm>
          <a:prstGeom prst="rect">
            <a:avLst/>
          </a:prstGeom>
          <a:noFill/>
        </p:spPr>
        <p:txBody>
          <a:bodyPr wrap="square" rtlCol="0">
            <a:spAutoFit/>
          </a:bodyPr>
          <a:lstStyle/>
          <a:p>
            <a:r>
              <a:rPr lang="en-US" dirty="0">
                <a:latin typeface="Ink Free" panose="03080402000500000000" pitchFamily="66" charset="0"/>
              </a:rPr>
              <a:t>Line Query?</a:t>
            </a:r>
          </a:p>
        </p:txBody>
      </p:sp>
    </p:spTree>
    <p:extLst>
      <p:ext uri="{BB962C8B-B14F-4D97-AF65-F5344CB8AC3E}">
        <p14:creationId xmlns:p14="http://schemas.microsoft.com/office/powerpoint/2010/main" val="594026933"/>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3"/>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95"/>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01"/>
                                        </p:tgtEl>
                                      </p:cBhvr>
                                    </p:animEffect>
                                    <p:set>
                                      <p:cBhvr>
                                        <p:cTn id="72" dur="1" fill="hold">
                                          <p:stCondLst>
                                            <p:cond delay="499"/>
                                          </p:stCondLst>
                                        </p:cTn>
                                        <p:tgtEl>
                                          <p:spTgt spid="10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500"/>
                                        <p:tgtEl>
                                          <p:spTgt spid="10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37"/>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38"/>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1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33"/>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34"/>
                                        </p:tgtEl>
                                        <p:attrNameLst>
                                          <p:attrName>style.visibility</p:attrName>
                                        </p:attrNameLst>
                                      </p:cBhvr>
                                      <p:to>
                                        <p:strVal val="visible"/>
                                      </p:to>
                                    </p:set>
                                  </p:childTnLst>
                                </p:cTn>
                              </p:par>
                            </p:childTnLst>
                          </p:cTn>
                        </p:par>
                        <p:par>
                          <p:cTn id="92" fill="hold">
                            <p:stCondLst>
                              <p:cond delay="0"/>
                            </p:stCondLst>
                            <p:childTnLst>
                              <p:par>
                                <p:cTn id="93" presetID="42" presetClass="path" presetSubtype="0" accel="50000" decel="50000" fill="hold" grpId="1" nodeType="afterEffect">
                                  <p:stCondLst>
                                    <p:cond delay="0"/>
                                  </p:stCondLst>
                                  <p:childTnLst>
                                    <p:animMotion origin="layout" path="M 1.66667E-6 -4.93827E-6 L 0.23819 0.00402 " pathEditMode="relative" rAng="0" ptsTypes="AA">
                                      <p:cBhvr>
                                        <p:cTn id="94" dur="2000" fill="hold"/>
                                        <p:tgtEl>
                                          <p:spTgt spid="133"/>
                                        </p:tgtEl>
                                        <p:attrNameLst>
                                          <p:attrName>ppt_x</p:attrName>
                                          <p:attrName>ppt_y</p:attrName>
                                        </p:attrNameLst>
                                      </p:cBhvr>
                                      <p:rCtr x="11910" y="185"/>
                                    </p:animMotion>
                                  </p:childTnLst>
                                </p:cTn>
                              </p:par>
                              <p:par>
                                <p:cTn id="95" presetID="42" presetClass="path" presetSubtype="0" accel="50000" decel="50000" fill="hold" grpId="1" nodeType="withEffect">
                                  <p:stCondLst>
                                    <p:cond delay="0"/>
                                  </p:stCondLst>
                                  <p:childTnLst>
                                    <p:animMotion origin="layout" path="M -1.11111E-6 9.87654E-7 L -0.27326 0.0037 " pathEditMode="relative" rAng="0" ptsTypes="AA">
                                      <p:cBhvr>
                                        <p:cTn id="96" dur="2000" fill="hold"/>
                                        <p:tgtEl>
                                          <p:spTgt spid="134"/>
                                        </p:tgtEl>
                                        <p:attrNameLst>
                                          <p:attrName>ppt_x</p:attrName>
                                          <p:attrName>ppt_y</p:attrName>
                                        </p:attrNameLst>
                                      </p:cBhvr>
                                      <p:rCtr x="-13663" y="185"/>
                                    </p:animMotion>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40"/>
                                        </p:tgtEl>
                                        <p:attrNameLst>
                                          <p:attrName>style.visibility</p:attrName>
                                        </p:attrNameLst>
                                      </p:cBhvr>
                                      <p:to>
                                        <p:strVal val="visible"/>
                                      </p:to>
                                    </p:set>
                                    <p:animEffect transition="in" filter="fade">
                                      <p:cBhvr>
                                        <p:cTn id="10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7" grpId="0"/>
      <p:bldP spid="8" grpId="0"/>
      <p:bldP spid="29" grpId="0"/>
      <p:bldP spid="30" grpId="0"/>
      <p:bldP spid="35" grpId="0"/>
      <p:bldP spid="38" grpId="0"/>
      <p:bldP spid="133" grpId="0" animBg="1"/>
      <p:bldP spid="133" grpId="1" animBg="1"/>
      <p:bldP spid="134" grpId="0" animBg="1"/>
      <p:bldP spid="134" grpId="1" animBg="1"/>
      <p:bldP spid="1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6247936A-ADCF-8705-3654-69AC54830015}"/>
              </a:ext>
            </a:extLst>
          </p:cNvPr>
          <p:cNvSpPr>
            <a:spLocks noGrp="1"/>
          </p:cNvSpPr>
          <p:nvPr>
            <p:ph type="subTitle" idx="1"/>
          </p:nvPr>
        </p:nvSpPr>
        <p:spPr/>
        <p:txBody>
          <a:bodyPr/>
          <a:lstStyle/>
          <a:p>
            <a:r>
              <a:rPr lang="en-US" b="0" dirty="0">
                <a:latin typeface="Helvetica Neue Light" panose="02000403000000020004" pitchFamily="2" charset="0"/>
                <a:ea typeface="Helvetica Neue Light" panose="02000403000000020004" pitchFamily="2" charset="0"/>
              </a:rPr>
              <a:t>Sheared Polygonal Texture Filtering</a:t>
            </a:r>
            <a:endParaRPr lang="en-NL" b="0" dirty="0">
              <a:latin typeface="Helvetica Neue Light" panose="02000403000000020004" pitchFamily="2" charset="0"/>
              <a:ea typeface="Helvetica Neue Light" panose="02000403000000020004" pitchFamily="2" charset="0"/>
            </a:endParaRPr>
          </a:p>
        </p:txBody>
      </p:sp>
      <p:sp>
        <p:nvSpPr>
          <p:cNvPr id="5" name="Title 4">
            <a:extLst>
              <a:ext uri="{FF2B5EF4-FFF2-40B4-BE49-F238E27FC236}">
                <a16:creationId xmlns:a16="http://schemas.microsoft.com/office/drawing/2014/main" id="{654EE3F5-EDE0-15D1-3035-2BD10A79ED62}"/>
              </a:ext>
            </a:extLst>
          </p:cNvPr>
          <p:cNvSpPr>
            <a:spLocks noGrp="1"/>
          </p:cNvSpPr>
          <p:nvPr>
            <p:ph type="ctrTitle"/>
          </p:nvPr>
        </p:nvSpPr>
        <p:spPr/>
        <p:txBody>
          <a:bodyPr>
            <a:normAutofit fontScale="90000"/>
          </a:bodyPr>
          <a:lstStyle/>
          <a:p>
            <a:r>
              <a:rPr lang="en-US" dirty="0"/>
              <a:t>SPTF</a:t>
            </a:r>
            <a:endParaRPr lang="en-NL" dirty="0"/>
          </a:p>
        </p:txBody>
      </p:sp>
      <p:sp>
        <p:nvSpPr>
          <p:cNvPr id="4" name="Slide Number Placeholder 3">
            <a:extLst>
              <a:ext uri="{FF2B5EF4-FFF2-40B4-BE49-F238E27FC236}">
                <a16:creationId xmlns:a16="http://schemas.microsoft.com/office/drawing/2014/main" id="{C6CECC0B-6028-4C1A-1D3E-B0E2DDA40CA3}"/>
              </a:ext>
            </a:extLst>
          </p:cNvPr>
          <p:cNvSpPr>
            <a:spLocks noGrp="1"/>
          </p:cNvSpPr>
          <p:nvPr>
            <p:ph type="sldNum" sz="quarter" idx="4294967295"/>
          </p:nvPr>
        </p:nvSpPr>
        <p:spPr>
          <a:xfrm>
            <a:off x="8761913" y="6426661"/>
            <a:ext cx="673360" cy="301752"/>
          </a:xfrm>
          <a:prstGeom prst="rect">
            <a:avLst/>
          </a:prstGeom>
        </p:spPr>
        <p:txBody>
          <a:bodyPr vert="horz" lIns="91440" tIns="45720" rIns="0" bIns="45720" rtlCol="0" anchor="ctr"/>
          <a:lstStyle>
            <a:defPPr>
              <a:defRPr lang="en-US"/>
            </a:defPPr>
            <a:lvl1pPr marL="0" algn="r" defTabSz="914400" rtl="0" eaLnBrk="1" latinLnBrk="0" hangingPunct="1">
              <a:defRPr sz="1000" kern="1200" spc="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7AE9FA-3F8D-0D45-ABEA-B1C7A7244A19}" type="slidenum">
              <a:rPr lang="en-US" smtClean="0"/>
              <a:pPr/>
              <a:t>7</a:t>
            </a:fld>
            <a:endParaRPr lang="en-US"/>
          </a:p>
        </p:txBody>
      </p:sp>
    </p:spTree>
    <p:extLst>
      <p:ext uri="{BB962C8B-B14F-4D97-AF65-F5344CB8AC3E}">
        <p14:creationId xmlns:p14="http://schemas.microsoft.com/office/powerpoint/2010/main" val="4039196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8013-9109-B355-FFF4-E255BFE50FA5}"/>
              </a:ext>
            </a:extLst>
          </p:cNvPr>
          <p:cNvSpPr>
            <a:spLocks noGrp="1"/>
          </p:cNvSpPr>
          <p:nvPr>
            <p:ph type="title"/>
          </p:nvPr>
        </p:nvSpPr>
        <p:spPr/>
        <p:txBody>
          <a:bodyPr>
            <a:normAutofit fontScale="90000"/>
          </a:bodyPr>
          <a:lstStyle/>
          <a:p>
            <a:r>
              <a:rPr lang="en-US" dirty="0"/>
              <a:t>SPTF</a:t>
            </a:r>
          </a:p>
        </p:txBody>
      </p:sp>
      <p:pic>
        <p:nvPicPr>
          <p:cNvPr id="4" name="Graphic 3">
            <a:extLst>
              <a:ext uri="{FF2B5EF4-FFF2-40B4-BE49-F238E27FC236}">
                <a16:creationId xmlns:a16="http://schemas.microsoft.com/office/drawing/2014/main" id="{345D23E3-A661-A2ED-8932-723643EFC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564" y="864682"/>
            <a:ext cx="1995819" cy="1962830"/>
          </a:xfrm>
          <a:prstGeom prst="rect">
            <a:avLst/>
          </a:prstGeom>
        </p:spPr>
      </p:pic>
      <p:sp>
        <p:nvSpPr>
          <p:cNvPr id="16" name="TextBox 15">
            <a:extLst>
              <a:ext uri="{FF2B5EF4-FFF2-40B4-BE49-F238E27FC236}">
                <a16:creationId xmlns:a16="http://schemas.microsoft.com/office/drawing/2014/main" id="{5616F9BF-66CA-C770-2C3D-9E076180862B}"/>
              </a:ext>
            </a:extLst>
          </p:cNvPr>
          <p:cNvSpPr txBox="1"/>
          <p:nvPr/>
        </p:nvSpPr>
        <p:spPr>
          <a:xfrm>
            <a:off x="962584" y="2834242"/>
            <a:ext cx="1235777" cy="307777"/>
          </a:xfrm>
          <a:prstGeom prst="rect">
            <a:avLst/>
          </a:prstGeom>
          <a:noFill/>
        </p:spPr>
        <p:txBody>
          <a:bodyPr wrap="square" rtlCol="0">
            <a:spAutoFit/>
          </a:bodyPr>
          <a:lstStyle/>
          <a:p>
            <a:r>
              <a:rPr lang="en-US" dirty="0"/>
              <a:t>Area integral</a:t>
            </a:r>
          </a:p>
        </p:txBody>
      </p:sp>
      <p:pic>
        <p:nvPicPr>
          <p:cNvPr id="18" name="Picture 17" descr="A white arrow pointing to the right&#10;&#10;Description automatically generated">
            <a:extLst>
              <a:ext uri="{FF2B5EF4-FFF2-40B4-BE49-F238E27FC236}">
                <a16:creationId xmlns:a16="http://schemas.microsoft.com/office/drawing/2014/main" id="{A7964162-9EBC-D5E9-0874-89A6FE20A3B4}"/>
              </a:ext>
            </a:extLst>
          </p:cNvPr>
          <p:cNvPicPr>
            <a:picLocks noChangeAspect="1"/>
          </p:cNvPicPr>
          <p:nvPr/>
        </p:nvPicPr>
        <p:blipFill>
          <a:blip r:embed="rId5"/>
          <a:stretch>
            <a:fillRect/>
          </a:stretch>
        </p:blipFill>
        <p:spPr>
          <a:xfrm rot="10800000">
            <a:off x="2595264" y="1723230"/>
            <a:ext cx="399042" cy="248865"/>
          </a:xfrm>
          <a:prstGeom prst="rect">
            <a:avLst/>
          </a:prstGeom>
        </p:spPr>
      </p:pic>
      <p:pic>
        <p:nvPicPr>
          <p:cNvPr id="34" name="Graphic 33">
            <a:extLst>
              <a:ext uri="{FF2B5EF4-FFF2-40B4-BE49-F238E27FC236}">
                <a16:creationId xmlns:a16="http://schemas.microsoft.com/office/drawing/2014/main" id="{49F84397-B0C5-CA47-1638-07DE9870BA4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009152" y="864682"/>
            <a:ext cx="1999001" cy="1965959"/>
          </a:xfrm>
          <a:prstGeom prst="rect">
            <a:avLst/>
          </a:prstGeom>
        </p:spPr>
      </p:pic>
      <p:sp>
        <p:nvSpPr>
          <p:cNvPr id="71" name="TextBox 70">
            <a:extLst>
              <a:ext uri="{FF2B5EF4-FFF2-40B4-BE49-F238E27FC236}">
                <a16:creationId xmlns:a16="http://schemas.microsoft.com/office/drawing/2014/main" id="{658BD88B-7A0D-C32C-94DC-2A00C55311AE}"/>
              </a:ext>
            </a:extLst>
          </p:cNvPr>
          <p:cNvSpPr txBox="1"/>
          <p:nvPr/>
        </p:nvSpPr>
        <p:spPr>
          <a:xfrm>
            <a:off x="3401802" y="2820579"/>
            <a:ext cx="1333591" cy="307777"/>
          </a:xfrm>
          <a:prstGeom prst="rect">
            <a:avLst/>
          </a:prstGeom>
          <a:noFill/>
        </p:spPr>
        <p:txBody>
          <a:bodyPr wrap="square" rtlCol="0">
            <a:spAutoFit/>
          </a:bodyPr>
          <a:lstStyle/>
          <a:p>
            <a:r>
              <a:rPr lang="en-US" dirty="0"/>
              <a:t>Line integrals</a:t>
            </a:r>
          </a:p>
        </p:txBody>
      </p:sp>
      <p:grpSp>
        <p:nvGrpSpPr>
          <p:cNvPr id="29" name="Group 28">
            <a:extLst>
              <a:ext uri="{FF2B5EF4-FFF2-40B4-BE49-F238E27FC236}">
                <a16:creationId xmlns:a16="http://schemas.microsoft.com/office/drawing/2014/main" id="{D57D9840-336E-A870-F0F2-4D0F09079001}"/>
              </a:ext>
            </a:extLst>
          </p:cNvPr>
          <p:cNvGrpSpPr/>
          <p:nvPr/>
        </p:nvGrpSpPr>
        <p:grpSpPr>
          <a:xfrm>
            <a:off x="3014233" y="869880"/>
            <a:ext cx="1999001" cy="1965960"/>
            <a:chOff x="2641768" y="856674"/>
            <a:chExt cx="1999001" cy="1965960"/>
          </a:xfrm>
        </p:grpSpPr>
        <p:pic>
          <p:nvPicPr>
            <p:cNvPr id="56" name="Graphic 55">
              <a:extLst>
                <a:ext uri="{FF2B5EF4-FFF2-40B4-BE49-F238E27FC236}">
                  <a16:creationId xmlns:a16="http://schemas.microsoft.com/office/drawing/2014/main" id="{3D168491-1B7E-6235-E01A-8FC6C6F169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41768" y="856674"/>
              <a:ext cx="1999001" cy="1965960"/>
            </a:xfrm>
            <a:prstGeom prst="rect">
              <a:avLst/>
            </a:prstGeom>
          </p:spPr>
        </p:pic>
        <p:pic>
          <p:nvPicPr>
            <p:cNvPr id="26" name="Graphic 25" descr="Badge Follow outline">
              <a:extLst>
                <a:ext uri="{FF2B5EF4-FFF2-40B4-BE49-F238E27FC236}">
                  <a16:creationId xmlns:a16="http://schemas.microsoft.com/office/drawing/2014/main" id="{0B44B77E-67C2-C715-522A-CC65B7A286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5428" y="1343170"/>
              <a:ext cx="325050" cy="325050"/>
            </a:xfrm>
            <a:prstGeom prst="rect">
              <a:avLst/>
            </a:prstGeom>
          </p:spPr>
        </p:pic>
      </p:grpSp>
      <p:grpSp>
        <p:nvGrpSpPr>
          <p:cNvPr id="32" name="Group 31">
            <a:extLst>
              <a:ext uri="{FF2B5EF4-FFF2-40B4-BE49-F238E27FC236}">
                <a16:creationId xmlns:a16="http://schemas.microsoft.com/office/drawing/2014/main" id="{83AC046C-947B-6815-2D2E-B3DC9EEF3770}"/>
              </a:ext>
            </a:extLst>
          </p:cNvPr>
          <p:cNvGrpSpPr/>
          <p:nvPr/>
        </p:nvGrpSpPr>
        <p:grpSpPr>
          <a:xfrm>
            <a:off x="3010533" y="865256"/>
            <a:ext cx="1999001" cy="1965960"/>
            <a:chOff x="-35051" y="2704685"/>
            <a:chExt cx="1999001" cy="1965960"/>
          </a:xfrm>
        </p:grpSpPr>
        <p:pic>
          <p:nvPicPr>
            <p:cNvPr id="58" name="Graphic 57">
              <a:extLst>
                <a:ext uri="{FF2B5EF4-FFF2-40B4-BE49-F238E27FC236}">
                  <a16:creationId xmlns:a16="http://schemas.microsoft.com/office/drawing/2014/main" id="{18071EF9-67DC-E8C3-096C-C1C7B32A78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051" y="2704685"/>
              <a:ext cx="1999001" cy="1965960"/>
            </a:xfrm>
            <a:prstGeom prst="rect">
              <a:avLst/>
            </a:prstGeom>
          </p:spPr>
        </p:pic>
        <p:pic>
          <p:nvPicPr>
            <p:cNvPr id="31" name="Graphic 30" descr="Badge Follow outline">
              <a:extLst>
                <a:ext uri="{FF2B5EF4-FFF2-40B4-BE49-F238E27FC236}">
                  <a16:creationId xmlns:a16="http://schemas.microsoft.com/office/drawing/2014/main" id="{19525049-570F-3E45-9A15-263F436DF8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978" y="3221519"/>
              <a:ext cx="325050" cy="325050"/>
            </a:xfrm>
            <a:prstGeom prst="rect">
              <a:avLst/>
            </a:prstGeom>
          </p:spPr>
        </p:pic>
      </p:grpSp>
      <p:grpSp>
        <p:nvGrpSpPr>
          <p:cNvPr id="37" name="Group 36">
            <a:extLst>
              <a:ext uri="{FF2B5EF4-FFF2-40B4-BE49-F238E27FC236}">
                <a16:creationId xmlns:a16="http://schemas.microsoft.com/office/drawing/2014/main" id="{30C9A5B1-C516-E817-1CD3-08A2305F4893}"/>
              </a:ext>
            </a:extLst>
          </p:cNvPr>
          <p:cNvGrpSpPr/>
          <p:nvPr/>
        </p:nvGrpSpPr>
        <p:grpSpPr>
          <a:xfrm>
            <a:off x="3008392" y="866554"/>
            <a:ext cx="1999001" cy="1965960"/>
            <a:chOff x="632450" y="2459229"/>
            <a:chExt cx="1999001" cy="1965960"/>
          </a:xfrm>
        </p:grpSpPr>
        <p:pic>
          <p:nvPicPr>
            <p:cNvPr id="52" name="Graphic 51">
              <a:extLst>
                <a:ext uri="{FF2B5EF4-FFF2-40B4-BE49-F238E27FC236}">
                  <a16:creationId xmlns:a16="http://schemas.microsoft.com/office/drawing/2014/main" id="{B8D946CD-9E42-B7F7-4A44-7E60917A84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2450" y="2459229"/>
              <a:ext cx="1999001" cy="1965960"/>
            </a:xfrm>
            <a:prstGeom prst="rect">
              <a:avLst/>
            </a:prstGeom>
          </p:spPr>
        </p:pic>
        <p:pic>
          <p:nvPicPr>
            <p:cNvPr id="36" name="Graphic 35" descr="Badge Unfollow outline">
              <a:extLst>
                <a:ext uri="{FF2B5EF4-FFF2-40B4-BE49-F238E27FC236}">
                  <a16:creationId xmlns:a16="http://schemas.microsoft.com/office/drawing/2014/main" id="{3AED931E-B538-63DE-B769-E4AC1C09B3F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68419" y="3989222"/>
              <a:ext cx="325050" cy="325050"/>
            </a:xfrm>
            <a:prstGeom prst="rect">
              <a:avLst/>
            </a:prstGeom>
          </p:spPr>
        </p:pic>
      </p:grpSp>
      <p:grpSp>
        <p:nvGrpSpPr>
          <p:cNvPr id="39" name="Group 38">
            <a:extLst>
              <a:ext uri="{FF2B5EF4-FFF2-40B4-BE49-F238E27FC236}">
                <a16:creationId xmlns:a16="http://schemas.microsoft.com/office/drawing/2014/main" id="{8CFED3C0-08FD-E9E8-2341-9BD6049FB8CF}"/>
              </a:ext>
            </a:extLst>
          </p:cNvPr>
          <p:cNvGrpSpPr/>
          <p:nvPr/>
        </p:nvGrpSpPr>
        <p:grpSpPr>
          <a:xfrm>
            <a:off x="3014233" y="869534"/>
            <a:ext cx="1999001" cy="1965960"/>
            <a:chOff x="691559" y="2449747"/>
            <a:chExt cx="1999001" cy="1965960"/>
          </a:xfrm>
        </p:grpSpPr>
        <p:pic>
          <p:nvPicPr>
            <p:cNvPr id="54" name="Graphic 53">
              <a:extLst>
                <a:ext uri="{FF2B5EF4-FFF2-40B4-BE49-F238E27FC236}">
                  <a16:creationId xmlns:a16="http://schemas.microsoft.com/office/drawing/2014/main" id="{7B772878-EA1D-9E86-5948-3AA91AE976F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91559" y="2449747"/>
              <a:ext cx="1999001" cy="1965960"/>
            </a:xfrm>
            <a:prstGeom prst="rect">
              <a:avLst/>
            </a:prstGeom>
          </p:spPr>
        </p:pic>
        <p:pic>
          <p:nvPicPr>
            <p:cNvPr id="38" name="Graphic 37" descr="Badge Unfollow outline">
              <a:extLst>
                <a:ext uri="{FF2B5EF4-FFF2-40B4-BE49-F238E27FC236}">
                  <a16:creationId xmlns:a16="http://schemas.microsoft.com/office/drawing/2014/main" id="{A73D2C74-F46D-0344-B7AE-D48C80F57B7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57322" y="3976760"/>
              <a:ext cx="325050" cy="325050"/>
            </a:xfrm>
            <a:prstGeom prst="rect">
              <a:avLst/>
            </a:prstGeom>
          </p:spPr>
        </p:pic>
      </p:grpSp>
      <p:grpSp>
        <p:nvGrpSpPr>
          <p:cNvPr id="62" name="Group 61">
            <a:extLst>
              <a:ext uri="{FF2B5EF4-FFF2-40B4-BE49-F238E27FC236}">
                <a16:creationId xmlns:a16="http://schemas.microsoft.com/office/drawing/2014/main" id="{FF5D481A-543D-9D4A-B22E-28AA1A73FA7C}"/>
              </a:ext>
            </a:extLst>
          </p:cNvPr>
          <p:cNvGrpSpPr/>
          <p:nvPr/>
        </p:nvGrpSpPr>
        <p:grpSpPr>
          <a:xfrm>
            <a:off x="5176723" y="1132063"/>
            <a:ext cx="2135011" cy="1695449"/>
            <a:chOff x="5176723" y="1132063"/>
            <a:chExt cx="2135011" cy="1695449"/>
          </a:xfrm>
        </p:grpSpPr>
        <p:pic>
          <p:nvPicPr>
            <p:cNvPr id="3" name="Graphic 2">
              <a:extLst>
                <a:ext uri="{FF2B5EF4-FFF2-40B4-BE49-F238E27FC236}">
                  <a16:creationId xmlns:a16="http://schemas.microsoft.com/office/drawing/2014/main" id="{C08A0DDA-B4E1-F5CB-824F-9D1052E05881}"/>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176723" y="1132063"/>
              <a:ext cx="2135011" cy="1695449"/>
            </a:xfrm>
            <a:prstGeom prst="rect">
              <a:avLst/>
            </a:prstGeom>
          </p:spPr>
        </p:pic>
        <p:pic>
          <p:nvPicPr>
            <p:cNvPr id="5" name="Graphic 4">
              <a:extLst>
                <a:ext uri="{FF2B5EF4-FFF2-40B4-BE49-F238E27FC236}">
                  <a16:creationId xmlns:a16="http://schemas.microsoft.com/office/drawing/2014/main" id="{3F052C62-E6A2-21B7-B78E-1A941A5AE792}"/>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5681498" y="1623864"/>
              <a:ext cx="1205421" cy="1130146"/>
            </a:xfrm>
            <a:prstGeom prst="rect">
              <a:avLst/>
            </a:prstGeom>
          </p:spPr>
        </p:pic>
        <p:grpSp>
          <p:nvGrpSpPr>
            <p:cNvPr id="6" name="Group 5">
              <a:extLst>
                <a:ext uri="{FF2B5EF4-FFF2-40B4-BE49-F238E27FC236}">
                  <a16:creationId xmlns:a16="http://schemas.microsoft.com/office/drawing/2014/main" id="{D1282A77-90CC-F5B7-8F87-9BD8E71AB172}"/>
                </a:ext>
              </a:extLst>
            </p:cNvPr>
            <p:cNvGrpSpPr/>
            <p:nvPr/>
          </p:nvGrpSpPr>
          <p:grpSpPr>
            <a:xfrm>
              <a:off x="5701689" y="1663723"/>
              <a:ext cx="1107364" cy="434943"/>
              <a:chOff x="5176052" y="1371040"/>
              <a:chExt cx="1107364" cy="434943"/>
            </a:xfrm>
          </p:grpSpPr>
          <p:sp>
            <p:nvSpPr>
              <p:cNvPr id="7" name="Oval 6">
                <a:extLst>
                  <a:ext uri="{FF2B5EF4-FFF2-40B4-BE49-F238E27FC236}">
                    <a16:creationId xmlns:a16="http://schemas.microsoft.com/office/drawing/2014/main" id="{B29F054E-70DE-6048-BAE4-8BC3A40351AF}"/>
                  </a:ext>
                </a:extLst>
              </p:cNvPr>
              <p:cNvSpPr/>
              <p:nvPr/>
            </p:nvSpPr>
            <p:spPr>
              <a:xfrm>
                <a:off x="5176052" y="1710024"/>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B5BF115-A6F8-389F-1FD3-9B0ED8ED5E80}"/>
                  </a:ext>
                </a:extLst>
              </p:cNvPr>
              <p:cNvSpPr/>
              <p:nvPr/>
            </p:nvSpPr>
            <p:spPr>
              <a:xfrm>
                <a:off x="6187457" y="1371040"/>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728332-4B62-2C7C-4BA1-A8A4081CB341}"/>
                  </a:ext>
                </a:extLst>
              </p:cNvPr>
              <p:cNvCxnSpPr>
                <a:cxnSpLocks/>
                <a:stCxn id="7" idx="7"/>
                <a:endCxn id="8" idx="2"/>
              </p:cNvCxnSpPr>
              <p:nvPr/>
            </p:nvCxnSpPr>
            <p:spPr>
              <a:xfrm flipV="1">
                <a:off x="5257958" y="1419020"/>
                <a:ext cx="929499" cy="305057"/>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12BA2F87-5172-75E6-8098-5142A737F4D8}"/>
              </a:ext>
            </a:extLst>
          </p:cNvPr>
          <p:cNvGrpSpPr/>
          <p:nvPr/>
        </p:nvGrpSpPr>
        <p:grpSpPr>
          <a:xfrm>
            <a:off x="5497998" y="1114813"/>
            <a:ext cx="1312179" cy="697592"/>
            <a:chOff x="4972361" y="1119310"/>
            <a:chExt cx="1312179" cy="697592"/>
          </a:xfrm>
        </p:grpSpPr>
        <p:pic>
          <p:nvPicPr>
            <p:cNvPr id="11" name="Graphic 10">
              <a:extLst>
                <a:ext uri="{FF2B5EF4-FFF2-40B4-BE49-F238E27FC236}">
                  <a16:creationId xmlns:a16="http://schemas.microsoft.com/office/drawing/2014/main" id="{1F224969-5C90-1F4D-3AFA-EB13DAAA281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9092610">
              <a:off x="4972361" y="1216868"/>
              <a:ext cx="557470" cy="600034"/>
            </a:xfrm>
            <a:prstGeom prst="rect">
              <a:avLst/>
            </a:prstGeom>
          </p:spPr>
        </p:pic>
        <p:pic>
          <p:nvPicPr>
            <p:cNvPr id="12" name="Graphic 11">
              <a:extLst>
                <a:ext uri="{FF2B5EF4-FFF2-40B4-BE49-F238E27FC236}">
                  <a16:creationId xmlns:a16="http://schemas.microsoft.com/office/drawing/2014/main" id="{D51083B8-C014-ADF9-E737-9EAD3596D66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450812" flipH="1">
              <a:off x="5849018" y="1119310"/>
              <a:ext cx="435522" cy="502663"/>
            </a:xfrm>
            <a:prstGeom prst="rect">
              <a:avLst/>
            </a:prstGeom>
          </p:spPr>
        </p:pic>
      </p:grpSp>
      <p:sp>
        <p:nvSpPr>
          <p:cNvPr id="13" name="TextBox 12">
            <a:extLst>
              <a:ext uri="{FF2B5EF4-FFF2-40B4-BE49-F238E27FC236}">
                <a16:creationId xmlns:a16="http://schemas.microsoft.com/office/drawing/2014/main" id="{E3CA6CBE-8849-2991-41A4-7425A5C210E6}"/>
              </a:ext>
            </a:extLst>
          </p:cNvPr>
          <p:cNvSpPr txBox="1"/>
          <p:nvPr/>
        </p:nvSpPr>
        <p:spPr>
          <a:xfrm>
            <a:off x="5746031" y="894169"/>
            <a:ext cx="846385" cy="307777"/>
          </a:xfrm>
          <a:prstGeom prst="rect">
            <a:avLst/>
          </a:prstGeom>
          <a:noFill/>
        </p:spPr>
        <p:txBody>
          <a:bodyPr wrap="square" rtlCol="0">
            <a:spAutoFit/>
          </a:bodyPr>
          <a:lstStyle/>
          <a:p>
            <a:r>
              <a:rPr lang="en-US" dirty="0">
                <a:solidFill>
                  <a:srgbClr val="FF0000"/>
                </a:solidFill>
                <a:latin typeface="Ink Free" panose="03080402000500000000" pitchFamily="66" charset="0"/>
              </a:rPr>
              <a:t>O(n^4)</a:t>
            </a:r>
          </a:p>
        </p:txBody>
      </p:sp>
      <p:sp>
        <p:nvSpPr>
          <p:cNvPr id="14" name="Explosion: 8 Points 13">
            <a:extLst>
              <a:ext uri="{FF2B5EF4-FFF2-40B4-BE49-F238E27FC236}">
                <a16:creationId xmlns:a16="http://schemas.microsoft.com/office/drawing/2014/main" id="{33BC11B8-DC0E-53E7-66A5-301DD61F389E}"/>
              </a:ext>
            </a:extLst>
          </p:cNvPr>
          <p:cNvSpPr/>
          <p:nvPr/>
        </p:nvSpPr>
        <p:spPr>
          <a:xfrm>
            <a:off x="6855258" y="1026391"/>
            <a:ext cx="604136" cy="575690"/>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3CF05A96-2A49-C526-3764-2119724B1AEF}"/>
              </a:ext>
            </a:extLst>
          </p:cNvPr>
          <p:cNvGrpSpPr/>
          <p:nvPr/>
        </p:nvGrpSpPr>
        <p:grpSpPr>
          <a:xfrm>
            <a:off x="2284676" y="3940184"/>
            <a:ext cx="829244" cy="489850"/>
            <a:chOff x="3355928" y="3369480"/>
            <a:chExt cx="829244" cy="489850"/>
          </a:xfrm>
        </p:grpSpPr>
        <p:grpSp>
          <p:nvGrpSpPr>
            <p:cNvPr id="15" name="Group 14">
              <a:extLst>
                <a:ext uri="{FF2B5EF4-FFF2-40B4-BE49-F238E27FC236}">
                  <a16:creationId xmlns:a16="http://schemas.microsoft.com/office/drawing/2014/main" id="{790D9C1E-64E8-CDB6-8BF8-2EF01B4F0B12}"/>
                </a:ext>
              </a:extLst>
            </p:cNvPr>
            <p:cNvGrpSpPr/>
            <p:nvPr/>
          </p:nvGrpSpPr>
          <p:grpSpPr>
            <a:xfrm>
              <a:off x="3355928" y="3456996"/>
              <a:ext cx="395653" cy="197341"/>
              <a:chOff x="4061087" y="1866763"/>
              <a:chExt cx="275400" cy="137362"/>
            </a:xfrm>
          </p:grpSpPr>
          <p:sp>
            <p:nvSpPr>
              <p:cNvPr id="17" name="Freeform: Shape 16">
                <a:extLst>
                  <a:ext uri="{FF2B5EF4-FFF2-40B4-BE49-F238E27FC236}">
                    <a16:creationId xmlns:a16="http://schemas.microsoft.com/office/drawing/2014/main" id="{648B27A6-B848-E20B-2BE6-2B8BF1ABEFC7}"/>
                  </a:ext>
                </a:extLst>
              </p:cNvPr>
              <p:cNvSpPr/>
              <p:nvPr/>
            </p:nvSpPr>
            <p:spPr>
              <a:xfrm>
                <a:off x="4061087" y="1866763"/>
                <a:ext cx="66625" cy="137362"/>
              </a:xfrm>
              <a:custGeom>
                <a:avLst/>
                <a:gdLst>
                  <a:gd name="connsiteX0" fmla="*/ 24457 w 61789"/>
                  <a:gd name="connsiteY0" fmla="*/ -1151 h 127392"/>
                  <a:gd name="connsiteX1" fmla="*/ 61789 w 61789"/>
                  <a:gd name="connsiteY1" fmla="*/ -1151 h 127392"/>
                  <a:gd name="connsiteX2" fmla="*/ 60764 w 61789"/>
                  <a:gd name="connsiteY2" fmla="*/ 3419 h 127392"/>
                  <a:gd name="connsiteX3" fmla="*/ 55673 w 61789"/>
                  <a:gd name="connsiteY3" fmla="*/ 5104 h 127392"/>
                  <a:gd name="connsiteX4" fmla="*/ 52919 w 61789"/>
                  <a:gd name="connsiteY4" fmla="*/ 7902 h 127392"/>
                  <a:gd name="connsiteX5" fmla="*/ 50399 w 61789"/>
                  <a:gd name="connsiteY5" fmla="*/ 13732 h 127392"/>
                  <a:gd name="connsiteX6" fmla="*/ 47133 w 61789"/>
                  <a:gd name="connsiteY6" fmla="*/ 26659 h 127392"/>
                  <a:gd name="connsiteX7" fmla="*/ 31173 w 61789"/>
                  <a:gd name="connsiteY7" fmla="*/ 99083 h 127392"/>
                  <a:gd name="connsiteX8" fmla="*/ 29583 w 61789"/>
                  <a:gd name="connsiteY8" fmla="*/ 107806 h 127392"/>
                  <a:gd name="connsiteX9" fmla="*/ 29209 w 61789"/>
                  <a:gd name="connsiteY9" fmla="*/ 113644 h 127392"/>
                  <a:gd name="connsiteX10" fmla="*/ 31312 w 61789"/>
                  <a:gd name="connsiteY10" fmla="*/ 119569 h 127392"/>
                  <a:gd name="connsiteX11" fmla="*/ 38358 w 61789"/>
                  <a:gd name="connsiteY11" fmla="*/ 121672 h 127392"/>
                  <a:gd name="connsiteX12" fmla="*/ 37333 w 61789"/>
                  <a:gd name="connsiteY12" fmla="*/ 126242 h 127392"/>
                  <a:gd name="connsiteX13" fmla="*/ 0 w 61789"/>
                  <a:gd name="connsiteY13" fmla="*/ 126242 h 127392"/>
                  <a:gd name="connsiteX14" fmla="*/ 1025 w 61789"/>
                  <a:gd name="connsiteY14" fmla="*/ 121672 h 127392"/>
                  <a:gd name="connsiteX15" fmla="*/ 6342 w 61789"/>
                  <a:gd name="connsiteY15" fmla="*/ 119847 h 127392"/>
                  <a:gd name="connsiteX16" fmla="*/ 9331 w 61789"/>
                  <a:gd name="connsiteY16" fmla="*/ 116346 h 127392"/>
                  <a:gd name="connsiteX17" fmla="*/ 11572 w 61789"/>
                  <a:gd name="connsiteY17" fmla="*/ 110890 h 127392"/>
                  <a:gd name="connsiteX18" fmla="*/ 14648 w 61789"/>
                  <a:gd name="connsiteY18" fmla="*/ 98431 h 127392"/>
                  <a:gd name="connsiteX19" fmla="*/ 30512 w 61789"/>
                  <a:gd name="connsiteY19" fmla="*/ 26564 h 127392"/>
                  <a:gd name="connsiteX20" fmla="*/ 32563 w 61789"/>
                  <a:gd name="connsiteY20" fmla="*/ 11542 h 127392"/>
                  <a:gd name="connsiteX21" fmla="*/ 30373 w 61789"/>
                  <a:gd name="connsiteY21" fmla="*/ 5426 h 127392"/>
                  <a:gd name="connsiteX22" fmla="*/ 23423 w 61789"/>
                  <a:gd name="connsiteY22" fmla="*/ 3419 h 127392"/>
                  <a:gd name="connsiteX23" fmla="*/ 24457 w 61789"/>
                  <a:gd name="connsiteY23" fmla="*/ -1151 h 1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89" h="127392">
                    <a:moveTo>
                      <a:pt x="24457" y="-1151"/>
                    </a:moveTo>
                    <a:lnTo>
                      <a:pt x="61789" y="-1151"/>
                    </a:lnTo>
                    <a:lnTo>
                      <a:pt x="60764" y="3419"/>
                    </a:lnTo>
                    <a:cubicBezTo>
                      <a:pt x="58401" y="3914"/>
                      <a:pt x="56707" y="4479"/>
                      <a:pt x="55673" y="5104"/>
                    </a:cubicBezTo>
                    <a:cubicBezTo>
                      <a:pt x="54648" y="5721"/>
                      <a:pt x="53727" y="6660"/>
                      <a:pt x="52919" y="7902"/>
                    </a:cubicBezTo>
                    <a:cubicBezTo>
                      <a:pt x="52111" y="9144"/>
                      <a:pt x="51268" y="11091"/>
                      <a:pt x="50399" y="13732"/>
                    </a:cubicBezTo>
                    <a:cubicBezTo>
                      <a:pt x="49531" y="16382"/>
                      <a:pt x="48436" y="20682"/>
                      <a:pt x="47133" y="26659"/>
                    </a:cubicBezTo>
                    <a:lnTo>
                      <a:pt x="31173" y="99083"/>
                    </a:lnTo>
                    <a:cubicBezTo>
                      <a:pt x="30365" y="102749"/>
                      <a:pt x="29835" y="105660"/>
                      <a:pt x="29583" y="107806"/>
                    </a:cubicBezTo>
                    <a:cubicBezTo>
                      <a:pt x="29331" y="109952"/>
                      <a:pt x="29209" y="111898"/>
                      <a:pt x="29209" y="113644"/>
                    </a:cubicBezTo>
                    <a:cubicBezTo>
                      <a:pt x="29209" y="116442"/>
                      <a:pt x="29913" y="118414"/>
                      <a:pt x="31312" y="119569"/>
                    </a:cubicBezTo>
                    <a:cubicBezTo>
                      <a:pt x="32710" y="120716"/>
                      <a:pt x="35065" y="121420"/>
                      <a:pt x="38358" y="121672"/>
                    </a:cubicBezTo>
                    <a:lnTo>
                      <a:pt x="37333" y="126242"/>
                    </a:lnTo>
                    <a:lnTo>
                      <a:pt x="0" y="126242"/>
                    </a:lnTo>
                    <a:lnTo>
                      <a:pt x="1025" y="121672"/>
                    </a:lnTo>
                    <a:cubicBezTo>
                      <a:pt x="3388" y="121298"/>
                      <a:pt x="5161" y="120690"/>
                      <a:pt x="6342" y="119847"/>
                    </a:cubicBezTo>
                    <a:cubicBezTo>
                      <a:pt x="7524" y="119005"/>
                      <a:pt x="8523" y="117841"/>
                      <a:pt x="9331" y="116346"/>
                    </a:cubicBezTo>
                    <a:cubicBezTo>
                      <a:pt x="10139" y="114852"/>
                      <a:pt x="10886" y="113036"/>
                      <a:pt x="11572" y="110890"/>
                    </a:cubicBezTo>
                    <a:cubicBezTo>
                      <a:pt x="12259" y="108744"/>
                      <a:pt x="13284" y="104591"/>
                      <a:pt x="14648" y="98431"/>
                    </a:cubicBezTo>
                    <a:lnTo>
                      <a:pt x="30512" y="26564"/>
                    </a:lnTo>
                    <a:cubicBezTo>
                      <a:pt x="31885" y="20343"/>
                      <a:pt x="32563" y="15339"/>
                      <a:pt x="32563" y="11542"/>
                    </a:cubicBezTo>
                    <a:cubicBezTo>
                      <a:pt x="32563" y="8614"/>
                      <a:pt x="31833" y="6581"/>
                      <a:pt x="30373" y="5426"/>
                    </a:cubicBezTo>
                    <a:cubicBezTo>
                      <a:pt x="28914" y="4279"/>
                      <a:pt x="26594" y="3610"/>
                      <a:pt x="23423" y="3419"/>
                    </a:cubicBezTo>
                    <a:lnTo>
                      <a:pt x="24457" y="-1151"/>
                    </a:lnTo>
                    <a:close/>
                  </a:path>
                </a:pathLst>
              </a:custGeom>
              <a:solidFill>
                <a:srgbClr val="000000"/>
              </a:solidFill>
              <a:ln w="864"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E72815F9-DEDC-9C93-C3AB-A6E52D4A6A40}"/>
                  </a:ext>
                </a:extLst>
              </p:cNvPr>
              <p:cNvSpPr/>
              <p:nvPr/>
            </p:nvSpPr>
            <p:spPr>
              <a:xfrm>
                <a:off x="4212511" y="1917677"/>
                <a:ext cx="123976" cy="55149"/>
              </a:xfrm>
              <a:custGeom>
                <a:avLst/>
                <a:gdLst>
                  <a:gd name="connsiteX0" fmla="*/ 0 w 114977"/>
                  <a:gd name="connsiteY0" fmla="*/ 37580 h 51146"/>
                  <a:gd name="connsiteX1" fmla="*/ 114978 w 114977"/>
                  <a:gd name="connsiteY1" fmla="*/ 37580 h 51146"/>
                  <a:gd name="connsiteX2" fmla="*/ 114978 w 114977"/>
                  <a:gd name="connsiteY2" fmla="*/ 49996 h 51146"/>
                  <a:gd name="connsiteX3" fmla="*/ 0 w 114977"/>
                  <a:gd name="connsiteY3" fmla="*/ 49996 h 51146"/>
                  <a:gd name="connsiteX4" fmla="*/ 0 w 114977"/>
                  <a:gd name="connsiteY4" fmla="*/ 37580 h 51146"/>
                  <a:gd name="connsiteX5" fmla="*/ 0 w 114977"/>
                  <a:gd name="connsiteY5" fmla="*/ -1151 h 51146"/>
                  <a:gd name="connsiteX6" fmla="*/ 114978 w 114977"/>
                  <a:gd name="connsiteY6" fmla="*/ -1151 h 51146"/>
                  <a:gd name="connsiteX7" fmla="*/ 114978 w 114977"/>
                  <a:gd name="connsiteY7" fmla="*/ 11264 h 51146"/>
                  <a:gd name="connsiteX8" fmla="*/ 0 w 114977"/>
                  <a:gd name="connsiteY8" fmla="*/ 11264 h 51146"/>
                  <a:gd name="connsiteX9" fmla="*/ 0 w 114977"/>
                  <a:gd name="connsiteY9" fmla="*/ -1151 h 5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7" h="51146">
                    <a:moveTo>
                      <a:pt x="0" y="37580"/>
                    </a:moveTo>
                    <a:lnTo>
                      <a:pt x="114978" y="37580"/>
                    </a:lnTo>
                    <a:lnTo>
                      <a:pt x="114978" y="49996"/>
                    </a:lnTo>
                    <a:lnTo>
                      <a:pt x="0" y="49996"/>
                    </a:lnTo>
                    <a:lnTo>
                      <a:pt x="0" y="37580"/>
                    </a:lnTo>
                    <a:close/>
                    <a:moveTo>
                      <a:pt x="0" y="-1151"/>
                    </a:moveTo>
                    <a:lnTo>
                      <a:pt x="114978" y="-1151"/>
                    </a:lnTo>
                    <a:lnTo>
                      <a:pt x="114978" y="11264"/>
                    </a:lnTo>
                    <a:lnTo>
                      <a:pt x="0" y="11264"/>
                    </a:lnTo>
                    <a:lnTo>
                      <a:pt x="0" y="-1151"/>
                    </a:lnTo>
                    <a:close/>
                  </a:path>
                </a:pathLst>
              </a:custGeom>
              <a:solidFill>
                <a:srgbClr val="000000"/>
              </a:solidFill>
              <a:ln w="864" cap="flat">
                <a:noFill/>
                <a:prstDash val="solid"/>
                <a:miter/>
              </a:ln>
            </p:spPr>
            <p:txBody>
              <a:bodyPr rtlCol="0" anchor="ctr"/>
              <a:lstStyle/>
              <a:p>
                <a:endParaRPr lang="en-US" dirty="0"/>
              </a:p>
            </p:txBody>
          </p:sp>
        </p:grpSp>
        <p:sp>
          <p:nvSpPr>
            <p:cNvPr id="33" name="Freeform: Shape 32">
              <a:extLst>
                <a:ext uri="{FF2B5EF4-FFF2-40B4-BE49-F238E27FC236}">
                  <a16:creationId xmlns:a16="http://schemas.microsoft.com/office/drawing/2014/main" id="{AA5380C2-D17E-D58C-4F77-77AE8EB42E0B}"/>
                </a:ext>
              </a:extLst>
            </p:cNvPr>
            <p:cNvSpPr/>
            <p:nvPr/>
          </p:nvSpPr>
          <p:spPr>
            <a:xfrm>
              <a:off x="3825330" y="3369480"/>
              <a:ext cx="182562" cy="372371"/>
            </a:xfrm>
            <a:custGeom>
              <a:avLst/>
              <a:gdLst>
                <a:gd name="connsiteX0" fmla="*/ 76255 w 90260"/>
                <a:gd name="connsiteY0" fmla="*/ -1151 h 206914"/>
                <a:gd name="connsiteX1" fmla="*/ 83492 w 90260"/>
                <a:gd name="connsiteY1" fmla="*/ -265 h 206914"/>
                <a:gd name="connsiteX2" fmla="*/ 90260 w 90260"/>
                <a:gd name="connsiteY2" fmla="*/ 1933 h 206914"/>
                <a:gd name="connsiteX3" fmla="*/ 89139 w 90260"/>
                <a:gd name="connsiteY3" fmla="*/ 20039 h 206914"/>
                <a:gd name="connsiteX4" fmla="*/ 79522 w 90260"/>
                <a:gd name="connsiteY4" fmla="*/ 20039 h 206914"/>
                <a:gd name="connsiteX5" fmla="*/ 76533 w 90260"/>
                <a:gd name="connsiteY5" fmla="*/ 13271 h 206914"/>
                <a:gd name="connsiteX6" fmla="*/ 70556 w 90260"/>
                <a:gd name="connsiteY6" fmla="*/ 10613 h 206914"/>
                <a:gd name="connsiteX7" fmla="*/ 57445 w 90260"/>
                <a:gd name="connsiteY7" fmla="*/ 26798 h 206914"/>
                <a:gd name="connsiteX8" fmla="*/ 54318 w 90260"/>
                <a:gd name="connsiteY8" fmla="*/ 101046 h 206914"/>
                <a:gd name="connsiteX9" fmla="*/ 45499 w 90260"/>
                <a:gd name="connsiteY9" fmla="*/ 177484 h 206914"/>
                <a:gd name="connsiteX10" fmla="*/ 14370 w 90260"/>
                <a:gd name="connsiteY10" fmla="*/ 205764 h 206914"/>
                <a:gd name="connsiteX11" fmla="*/ 6533 w 90260"/>
                <a:gd name="connsiteY11" fmla="*/ 205016 h 206914"/>
                <a:gd name="connsiteX12" fmla="*/ 0 w 90260"/>
                <a:gd name="connsiteY12" fmla="*/ 202584 h 206914"/>
                <a:gd name="connsiteX13" fmla="*/ 1216 w 90260"/>
                <a:gd name="connsiteY13" fmla="*/ 184200 h 206914"/>
                <a:gd name="connsiteX14" fmla="*/ 9991 w 90260"/>
                <a:gd name="connsiteY14" fmla="*/ 184200 h 206914"/>
                <a:gd name="connsiteX15" fmla="*/ 13588 w 90260"/>
                <a:gd name="connsiteY15" fmla="*/ 191576 h 206914"/>
                <a:gd name="connsiteX16" fmla="*/ 20356 w 90260"/>
                <a:gd name="connsiteY16" fmla="*/ 194469 h 206914"/>
                <a:gd name="connsiteX17" fmla="*/ 32676 w 90260"/>
                <a:gd name="connsiteY17" fmla="*/ 174165 h 206914"/>
                <a:gd name="connsiteX18" fmla="*/ 35195 w 90260"/>
                <a:gd name="connsiteY18" fmla="*/ 114947 h 206914"/>
                <a:gd name="connsiteX19" fmla="*/ 44387 w 90260"/>
                <a:gd name="connsiteY19" fmla="*/ 26573 h 206914"/>
                <a:gd name="connsiteX20" fmla="*/ 76255 w 90260"/>
                <a:gd name="connsiteY20" fmla="*/ -1151 h 2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60" h="206914">
                  <a:moveTo>
                    <a:pt x="76255" y="-1151"/>
                  </a:moveTo>
                  <a:cubicBezTo>
                    <a:pt x="78436" y="-1151"/>
                    <a:pt x="80842" y="-856"/>
                    <a:pt x="83492" y="-265"/>
                  </a:cubicBezTo>
                  <a:cubicBezTo>
                    <a:pt x="86133" y="326"/>
                    <a:pt x="88392" y="1056"/>
                    <a:pt x="90260" y="1933"/>
                  </a:cubicBezTo>
                  <a:lnTo>
                    <a:pt x="89139" y="20039"/>
                  </a:lnTo>
                  <a:lnTo>
                    <a:pt x="79522" y="20039"/>
                  </a:lnTo>
                  <a:cubicBezTo>
                    <a:pt x="79026" y="17294"/>
                    <a:pt x="78027" y="15044"/>
                    <a:pt x="76533" y="13271"/>
                  </a:cubicBezTo>
                  <a:cubicBezTo>
                    <a:pt x="75039" y="11499"/>
                    <a:pt x="73049" y="10613"/>
                    <a:pt x="70556" y="10613"/>
                  </a:cubicBezTo>
                  <a:cubicBezTo>
                    <a:pt x="63901" y="10613"/>
                    <a:pt x="59530" y="16008"/>
                    <a:pt x="57445" y="26798"/>
                  </a:cubicBezTo>
                  <a:cubicBezTo>
                    <a:pt x="55360" y="37598"/>
                    <a:pt x="54318" y="62341"/>
                    <a:pt x="54318" y="101046"/>
                  </a:cubicBezTo>
                  <a:cubicBezTo>
                    <a:pt x="54318" y="133149"/>
                    <a:pt x="51381" y="158631"/>
                    <a:pt x="45499" y="177484"/>
                  </a:cubicBezTo>
                  <a:cubicBezTo>
                    <a:pt x="39617" y="196337"/>
                    <a:pt x="29244" y="205764"/>
                    <a:pt x="14370" y="205764"/>
                  </a:cubicBezTo>
                  <a:cubicBezTo>
                    <a:pt x="11381" y="205764"/>
                    <a:pt x="8775" y="205512"/>
                    <a:pt x="6533" y="205016"/>
                  </a:cubicBezTo>
                  <a:cubicBezTo>
                    <a:pt x="4292" y="204512"/>
                    <a:pt x="2111" y="203704"/>
                    <a:pt x="0" y="202584"/>
                  </a:cubicBezTo>
                  <a:lnTo>
                    <a:pt x="1216" y="184200"/>
                  </a:lnTo>
                  <a:lnTo>
                    <a:pt x="9991" y="184200"/>
                  </a:lnTo>
                  <a:cubicBezTo>
                    <a:pt x="10799" y="187188"/>
                    <a:pt x="11998" y="189647"/>
                    <a:pt x="13588" y="191576"/>
                  </a:cubicBezTo>
                  <a:cubicBezTo>
                    <a:pt x="15178" y="193505"/>
                    <a:pt x="17428" y="194469"/>
                    <a:pt x="20356" y="194469"/>
                  </a:cubicBezTo>
                  <a:cubicBezTo>
                    <a:pt x="26889" y="194469"/>
                    <a:pt x="30999" y="187701"/>
                    <a:pt x="32676" y="174165"/>
                  </a:cubicBezTo>
                  <a:cubicBezTo>
                    <a:pt x="34353" y="160638"/>
                    <a:pt x="35195" y="140899"/>
                    <a:pt x="35195" y="114947"/>
                  </a:cubicBezTo>
                  <a:cubicBezTo>
                    <a:pt x="35195" y="74505"/>
                    <a:pt x="38262" y="45052"/>
                    <a:pt x="44387" y="26573"/>
                  </a:cubicBezTo>
                  <a:cubicBezTo>
                    <a:pt x="50512" y="8093"/>
                    <a:pt x="61138" y="-1151"/>
                    <a:pt x="76255" y="-1151"/>
                  </a:cubicBezTo>
                  <a:close/>
                </a:path>
              </a:pathLst>
            </a:custGeom>
            <a:solidFill>
              <a:srgbClr val="000000"/>
            </a:solidFill>
            <a:ln w="864" cap="flat">
              <a:noFill/>
              <a:prstDash val="solid"/>
              <a:miter/>
            </a:ln>
          </p:spPr>
          <p:txBody>
            <a:bodyPr rtlCol="0" anchor="ctr"/>
            <a:lstStyle/>
            <a:p>
              <a:endParaRPr lang="en-US" dirty="0"/>
            </a:p>
          </p:txBody>
        </p:sp>
        <p:pic>
          <p:nvPicPr>
            <p:cNvPr id="44" name="Graphic 43">
              <a:extLst>
                <a:ext uri="{FF2B5EF4-FFF2-40B4-BE49-F238E27FC236}">
                  <a16:creationId xmlns:a16="http://schemas.microsoft.com/office/drawing/2014/main" id="{AFB9D84D-8C74-2862-256C-F06FC3428CD0}"/>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3914248" y="3592276"/>
              <a:ext cx="270924" cy="267054"/>
            </a:xfrm>
            <a:prstGeom prst="rect">
              <a:avLst/>
            </a:prstGeom>
          </p:spPr>
        </p:pic>
      </p:grpSp>
      <p:grpSp>
        <p:nvGrpSpPr>
          <p:cNvPr id="61" name="Group 60">
            <a:extLst>
              <a:ext uri="{FF2B5EF4-FFF2-40B4-BE49-F238E27FC236}">
                <a16:creationId xmlns:a16="http://schemas.microsoft.com/office/drawing/2014/main" id="{90075324-171F-DAA3-FF39-17A6DD9F4033}"/>
              </a:ext>
            </a:extLst>
          </p:cNvPr>
          <p:cNvGrpSpPr/>
          <p:nvPr/>
        </p:nvGrpSpPr>
        <p:grpSpPr>
          <a:xfrm>
            <a:off x="3071314" y="3952417"/>
            <a:ext cx="539364" cy="244924"/>
            <a:chOff x="4275886" y="3947860"/>
            <a:chExt cx="539364" cy="244924"/>
          </a:xfrm>
        </p:grpSpPr>
        <p:grpSp>
          <p:nvGrpSpPr>
            <p:cNvPr id="35" name="Graphic 6">
              <a:extLst>
                <a:ext uri="{FF2B5EF4-FFF2-40B4-BE49-F238E27FC236}">
                  <a16:creationId xmlns:a16="http://schemas.microsoft.com/office/drawing/2014/main" id="{368B33D7-CB39-10F6-5DA9-2DB1CCBED5D7}"/>
                </a:ext>
              </a:extLst>
            </p:cNvPr>
            <p:cNvGrpSpPr/>
            <p:nvPr/>
          </p:nvGrpSpPr>
          <p:grpSpPr>
            <a:xfrm>
              <a:off x="4520560" y="3966352"/>
              <a:ext cx="294690" cy="172346"/>
              <a:chOff x="2449828" y="3634854"/>
              <a:chExt cx="145697" cy="95767"/>
            </a:xfrm>
            <a:solidFill>
              <a:srgbClr val="000000"/>
            </a:solidFill>
          </p:grpSpPr>
          <p:sp>
            <p:nvSpPr>
              <p:cNvPr id="40" name="Freeform: Shape 39">
                <a:extLst>
                  <a:ext uri="{FF2B5EF4-FFF2-40B4-BE49-F238E27FC236}">
                    <a16:creationId xmlns:a16="http://schemas.microsoft.com/office/drawing/2014/main" id="{24D23169-5AE1-2EE1-CEF7-7442B09FE0F7}"/>
                  </a:ext>
                </a:extLst>
              </p:cNvPr>
              <p:cNvSpPr/>
              <p:nvPr/>
            </p:nvSpPr>
            <p:spPr>
              <a:xfrm>
                <a:off x="2449828" y="3634854"/>
                <a:ext cx="68027" cy="95767"/>
              </a:xfrm>
              <a:custGeom>
                <a:avLst/>
                <a:gdLst>
                  <a:gd name="connsiteX0" fmla="*/ 46438 w 68027"/>
                  <a:gd name="connsiteY0" fmla="*/ 25912 h 95767"/>
                  <a:gd name="connsiteX1" fmla="*/ 46438 w 68027"/>
                  <a:gd name="connsiteY1" fmla="*/ 20482 h 95767"/>
                  <a:gd name="connsiteX2" fmla="*/ 46577 w 68027"/>
                  <a:gd name="connsiteY2" fmla="*/ 15999 h 95767"/>
                  <a:gd name="connsiteX3" fmla="*/ 45221 w 68027"/>
                  <a:gd name="connsiteY3" fmla="*/ 8397 h 95767"/>
                  <a:gd name="connsiteX4" fmla="*/ 38297 w 68027"/>
                  <a:gd name="connsiteY4" fmla="*/ 6633 h 95767"/>
                  <a:gd name="connsiteX5" fmla="*/ 35856 w 68027"/>
                  <a:gd name="connsiteY5" fmla="*/ 6633 h 95767"/>
                  <a:gd name="connsiteX6" fmla="*/ 35856 w 68027"/>
                  <a:gd name="connsiteY6" fmla="*/ 3514 h 95767"/>
                  <a:gd name="connsiteX7" fmla="*/ 36125 w 68027"/>
                  <a:gd name="connsiteY7" fmla="*/ 386 h 95767"/>
                  <a:gd name="connsiteX8" fmla="*/ 37480 w 68027"/>
                  <a:gd name="connsiteY8" fmla="*/ 247 h 95767"/>
                  <a:gd name="connsiteX9" fmla="*/ 41416 w 68027"/>
                  <a:gd name="connsiteY9" fmla="*/ -22 h 95767"/>
                  <a:gd name="connsiteX10" fmla="*/ 46438 w 68027"/>
                  <a:gd name="connsiteY10" fmla="*/ -291 h 95767"/>
                  <a:gd name="connsiteX11" fmla="*/ 51459 w 68027"/>
                  <a:gd name="connsiteY11" fmla="*/ -561 h 95767"/>
                  <a:gd name="connsiteX12" fmla="*/ 55534 w 68027"/>
                  <a:gd name="connsiteY12" fmla="*/ -969 h 95767"/>
                  <a:gd name="connsiteX13" fmla="*/ 57028 w 68027"/>
                  <a:gd name="connsiteY13" fmla="*/ -1108 h 95767"/>
                  <a:gd name="connsiteX14" fmla="*/ 57437 w 68027"/>
                  <a:gd name="connsiteY14" fmla="*/ -1108 h 95767"/>
                  <a:gd name="connsiteX15" fmla="*/ 57437 w 68027"/>
                  <a:gd name="connsiteY15" fmla="*/ 40169 h 95767"/>
                  <a:gd name="connsiteX16" fmla="*/ 57576 w 68027"/>
                  <a:gd name="connsiteY16" fmla="*/ 82124 h 95767"/>
                  <a:gd name="connsiteX17" fmla="*/ 59478 w 68027"/>
                  <a:gd name="connsiteY17" fmla="*/ 85651 h 95767"/>
                  <a:gd name="connsiteX18" fmla="*/ 65586 w 68027"/>
                  <a:gd name="connsiteY18" fmla="*/ 86876 h 95767"/>
                  <a:gd name="connsiteX19" fmla="*/ 68027 w 68027"/>
                  <a:gd name="connsiteY19" fmla="*/ 86876 h 95767"/>
                  <a:gd name="connsiteX20" fmla="*/ 68027 w 68027"/>
                  <a:gd name="connsiteY20" fmla="*/ 93123 h 95767"/>
                  <a:gd name="connsiteX21" fmla="*/ 57706 w 68027"/>
                  <a:gd name="connsiteY21" fmla="*/ 93800 h 95767"/>
                  <a:gd name="connsiteX22" fmla="*/ 46976 w 68027"/>
                  <a:gd name="connsiteY22" fmla="*/ 94617 h 95767"/>
                  <a:gd name="connsiteX23" fmla="*/ 46029 w 68027"/>
                  <a:gd name="connsiteY23" fmla="*/ 94617 h 95767"/>
                  <a:gd name="connsiteX24" fmla="*/ 46029 w 68027"/>
                  <a:gd name="connsiteY24" fmla="*/ 87145 h 95767"/>
                  <a:gd name="connsiteX25" fmla="*/ 44943 w 68027"/>
                  <a:gd name="connsiteY25" fmla="*/ 88092 h 95767"/>
                  <a:gd name="connsiteX26" fmla="*/ 27289 w 68027"/>
                  <a:gd name="connsiteY26" fmla="*/ 94608 h 95767"/>
                  <a:gd name="connsiteX27" fmla="*/ 8419 w 68027"/>
                  <a:gd name="connsiteY27" fmla="*/ 86329 h 95767"/>
                  <a:gd name="connsiteX28" fmla="*/ 0 w 68027"/>
                  <a:gd name="connsiteY28" fmla="*/ 63922 h 95767"/>
                  <a:gd name="connsiteX29" fmla="*/ 8558 w 68027"/>
                  <a:gd name="connsiteY29" fmla="*/ 41785 h 95767"/>
                  <a:gd name="connsiteX30" fmla="*/ 28523 w 68027"/>
                  <a:gd name="connsiteY30" fmla="*/ 33097 h 95767"/>
                  <a:gd name="connsiteX31" fmla="*/ 46446 w 68027"/>
                  <a:gd name="connsiteY31" fmla="*/ 39752 h 95767"/>
                  <a:gd name="connsiteX32" fmla="*/ 46446 w 68027"/>
                  <a:gd name="connsiteY32" fmla="*/ 25912 h 95767"/>
                  <a:gd name="connsiteX33" fmla="*/ 46029 w 68027"/>
                  <a:gd name="connsiteY33" fmla="*/ 46685 h 95767"/>
                  <a:gd name="connsiteX34" fmla="*/ 30686 w 68027"/>
                  <a:gd name="connsiteY34" fmla="*/ 38127 h 95767"/>
                  <a:gd name="connsiteX35" fmla="*/ 18870 w 68027"/>
                  <a:gd name="connsiteY35" fmla="*/ 43019 h 95767"/>
                  <a:gd name="connsiteX36" fmla="*/ 14257 w 68027"/>
                  <a:gd name="connsiteY36" fmla="*/ 51707 h 95767"/>
                  <a:gd name="connsiteX37" fmla="*/ 13171 w 68027"/>
                  <a:gd name="connsiteY37" fmla="*/ 64469 h 95767"/>
                  <a:gd name="connsiteX38" fmla="*/ 14118 w 68027"/>
                  <a:gd name="connsiteY38" fmla="*/ 76824 h 95767"/>
                  <a:gd name="connsiteX39" fmla="*/ 18870 w 68027"/>
                  <a:gd name="connsiteY39" fmla="*/ 85104 h 95767"/>
                  <a:gd name="connsiteX40" fmla="*/ 29461 w 68027"/>
                  <a:gd name="connsiteY40" fmla="*/ 89587 h 95767"/>
                  <a:gd name="connsiteX41" fmla="*/ 46029 w 68027"/>
                  <a:gd name="connsiteY41" fmla="*/ 79135 h 95767"/>
                  <a:gd name="connsiteX42" fmla="*/ 46029 w 68027"/>
                  <a:gd name="connsiteY42" fmla="*/ 46685 h 9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027" h="95767">
                    <a:moveTo>
                      <a:pt x="46438" y="25912"/>
                    </a:moveTo>
                    <a:cubicBezTo>
                      <a:pt x="46438" y="24461"/>
                      <a:pt x="46438" y="22654"/>
                      <a:pt x="46438" y="20482"/>
                    </a:cubicBezTo>
                    <a:cubicBezTo>
                      <a:pt x="46438" y="18310"/>
                      <a:pt x="46481" y="16816"/>
                      <a:pt x="46577" y="15999"/>
                    </a:cubicBezTo>
                    <a:cubicBezTo>
                      <a:pt x="46577" y="11924"/>
                      <a:pt x="46125" y="9387"/>
                      <a:pt x="45221" y="8397"/>
                    </a:cubicBezTo>
                    <a:cubicBezTo>
                      <a:pt x="44318" y="7398"/>
                      <a:pt x="42007" y="6816"/>
                      <a:pt x="38297" y="6633"/>
                    </a:cubicBezTo>
                    <a:lnTo>
                      <a:pt x="35856" y="6633"/>
                    </a:lnTo>
                    <a:lnTo>
                      <a:pt x="35856" y="3514"/>
                    </a:lnTo>
                    <a:cubicBezTo>
                      <a:pt x="35856" y="1429"/>
                      <a:pt x="35942" y="386"/>
                      <a:pt x="36125" y="386"/>
                    </a:cubicBezTo>
                    <a:lnTo>
                      <a:pt x="37480" y="247"/>
                    </a:lnTo>
                    <a:cubicBezTo>
                      <a:pt x="38384" y="161"/>
                      <a:pt x="39696" y="65"/>
                      <a:pt x="41416" y="-22"/>
                    </a:cubicBezTo>
                    <a:cubicBezTo>
                      <a:pt x="43136" y="-109"/>
                      <a:pt x="44813" y="-204"/>
                      <a:pt x="46438" y="-291"/>
                    </a:cubicBezTo>
                    <a:cubicBezTo>
                      <a:pt x="47975" y="-378"/>
                      <a:pt x="49652" y="-474"/>
                      <a:pt x="51459" y="-561"/>
                    </a:cubicBezTo>
                    <a:cubicBezTo>
                      <a:pt x="53266" y="-647"/>
                      <a:pt x="54630" y="-786"/>
                      <a:pt x="55534" y="-969"/>
                    </a:cubicBezTo>
                    <a:cubicBezTo>
                      <a:pt x="56438" y="-1151"/>
                      <a:pt x="56941" y="-1195"/>
                      <a:pt x="57028" y="-1108"/>
                    </a:cubicBezTo>
                    <a:lnTo>
                      <a:pt x="57437" y="-1108"/>
                    </a:lnTo>
                    <a:lnTo>
                      <a:pt x="57437" y="40169"/>
                    </a:lnTo>
                    <a:cubicBezTo>
                      <a:pt x="57437" y="67867"/>
                      <a:pt x="57480" y="81854"/>
                      <a:pt x="57576" y="82124"/>
                    </a:cubicBezTo>
                    <a:cubicBezTo>
                      <a:pt x="57845" y="83931"/>
                      <a:pt x="58479" y="85112"/>
                      <a:pt x="59478" y="85651"/>
                    </a:cubicBezTo>
                    <a:cubicBezTo>
                      <a:pt x="60477" y="86198"/>
                      <a:pt x="62510" y="86598"/>
                      <a:pt x="65586" y="86876"/>
                    </a:cubicBezTo>
                    <a:lnTo>
                      <a:pt x="68027" y="86876"/>
                    </a:lnTo>
                    <a:lnTo>
                      <a:pt x="68027" y="93123"/>
                    </a:lnTo>
                    <a:cubicBezTo>
                      <a:pt x="67845" y="93123"/>
                      <a:pt x="64404" y="93349"/>
                      <a:pt x="57706" y="93800"/>
                    </a:cubicBezTo>
                    <a:cubicBezTo>
                      <a:pt x="51008" y="94252"/>
                      <a:pt x="47428" y="94521"/>
                      <a:pt x="46976" y="94617"/>
                    </a:cubicBezTo>
                    <a:lnTo>
                      <a:pt x="46029" y="94617"/>
                    </a:lnTo>
                    <a:lnTo>
                      <a:pt x="46029" y="87145"/>
                    </a:lnTo>
                    <a:lnTo>
                      <a:pt x="44943" y="88092"/>
                    </a:lnTo>
                    <a:cubicBezTo>
                      <a:pt x="39696" y="92436"/>
                      <a:pt x="33805" y="94608"/>
                      <a:pt x="27289" y="94608"/>
                    </a:cubicBezTo>
                    <a:cubicBezTo>
                      <a:pt x="20321" y="94608"/>
                      <a:pt x="14031" y="91846"/>
                      <a:pt x="8419" y="86329"/>
                    </a:cubicBezTo>
                    <a:cubicBezTo>
                      <a:pt x="2806" y="80812"/>
                      <a:pt x="0" y="73340"/>
                      <a:pt x="0" y="63922"/>
                    </a:cubicBezTo>
                    <a:cubicBezTo>
                      <a:pt x="0" y="54869"/>
                      <a:pt x="2850" y="47493"/>
                      <a:pt x="8558" y="41785"/>
                    </a:cubicBezTo>
                    <a:cubicBezTo>
                      <a:pt x="14257" y="36086"/>
                      <a:pt x="20912" y="33184"/>
                      <a:pt x="28523" y="33097"/>
                    </a:cubicBezTo>
                    <a:cubicBezTo>
                      <a:pt x="35308" y="33097"/>
                      <a:pt x="41286" y="35312"/>
                      <a:pt x="46446" y="39752"/>
                    </a:cubicBezTo>
                    <a:lnTo>
                      <a:pt x="46446" y="25912"/>
                    </a:lnTo>
                    <a:close/>
                    <a:moveTo>
                      <a:pt x="46029" y="46685"/>
                    </a:moveTo>
                    <a:cubicBezTo>
                      <a:pt x="41955" y="40986"/>
                      <a:pt x="36837" y="38127"/>
                      <a:pt x="30686" y="38127"/>
                    </a:cubicBezTo>
                    <a:cubicBezTo>
                      <a:pt x="26247" y="38127"/>
                      <a:pt x="22311" y="39761"/>
                      <a:pt x="18870" y="43019"/>
                    </a:cubicBezTo>
                    <a:cubicBezTo>
                      <a:pt x="16429" y="45556"/>
                      <a:pt x="14891" y="48449"/>
                      <a:pt x="14257" y="51707"/>
                    </a:cubicBezTo>
                    <a:cubicBezTo>
                      <a:pt x="13623" y="54965"/>
                      <a:pt x="13258" y="59222"/>
                      <a:pt x="13171" y="64469"/>
                    </a:cubicBezTo>
                    <a:cubicBezTo>
                      <a:pt x="13171" y="69535"/>
                      <a:pt x="13484" y="73661"/>
                      <a:pt x="14118" y="76824"/>
                    </a:cubicBezTo>
                    <a:cubicBezTo>
                      <a:pt x="14752" y="79995"/>
                      <a:pt x="16334" y="82749"/>
                      <a:pt x="18870" y="85104"/>
                    </a:cubicBezTo>
                    <a:cubicBezTo>
                      <a:pt x="21590" y="88092"/>
                      <a:pt x="25117" y="89587"/>
                      <a:pt x="29461" y="89587"/>
                    </a:cubicBezTo>
                    <a:cubicBezTo>
                      <a:pt x="35890" y="89587"/>
                      <a:pt x="41407" y="86103"/>
                      <a:pt x="46029" y="79135"/>
                    </a:cubicBezTo>
                    <a:lnTo>
                      <a:pt x="46029" y="46685"/>
                    </a:lnTo>
                    <a:close/>
                  </a:path>
                </a:pathLst>
              </a:custGeom>
              <a:solidFill>
                <a:srgbClr val="000000"/>
              </a:solidFill>
              <a:ln w="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7CA08CC-7BFE-DABB-C2ED-C700D7110621}"/>
                  </a:ext>
                </a:extLst>
              </p:cNvPr>
              <p:cNvSpPr/>
              <p:nvPr/>
            </p:nvSpPr>
            <p:spPr>
              <a:xfrm>
                <a:off x="2523554" y="3669102"/>
                <a:ext cx="71971" cy="61511"/>
              </a:xfrm>
              <a:custGeom>
                <a:avLst/>
                <a:gdLst>
                  <a:gd name="connsiteX0" fmla="*/ 0 w 71971"/>
                  <a:gd name="connsiteY0" fmla="*/ 19900 h 61511"/>
                  <a:gd name="connsiteX1" fmla="*/ 1225 w 71971"/>
                  <a:gd name="connsiteY1" fmla="*/ 15686 h 61511"/>
                  <a:gd name="connsiteX2" fmla="*/ 4622 w 71971"/>
                  <a:gd name="connsiteY2" fmla="*/ 8623 h 61511"/>
                  <a:gd name="connsiteX3" fmla="*/ 10599 w 71971"/>
                  <a:gd name="connsiteY3" fmla="*/ 1838 h 61511"/>
                  <a:gd name="connsiteX4" fmla="*/ 18610 w 71971"/>
                  <a:gd name="connsiteY4" fmla="*/ -1151 h 61511"/>
                  <a:gd name="connsiteX5" fmla="*/ 27975 w 71971"/>
                  <a:gd name="connsiteY5" fmla="*/ 2246 h 61511"/>
                  <a:gd name="connsiteX6" fmla="*/ 31094 w 71971"/>
                  <a:gd name="connsiteY6" fmla="*/ 10256 h 61511"/>
                  <a:gd name="connsiteX7" fmla="*/ 26481 w 71971"/>
                  <a:gd name="connsiteY7" fmla="*/ 25460 h 61511"/>
                  <a:gd name="connsiteX8" fmla="*/ 21868 w 71971"/>
                  <a:gd name="connsiteY8" fmla="*/ 44609 h 61511"/>
                  <a:gd name="connsiteX9" fmla="*/ 23770 w 71971"/>
                  <a:gd name="connsiteY9" fmla="*/ 52758 h 61511"/>
                  <a:gd name="connsiteX10" fmla="*/ 29470 w 71971"/>
                  <a:gd name="connsiteY10" fmla="*/ 55200 h 61511"/>
                  <a:gd name="connsiteX11" fmla="*/ 36664 w 71971"/>
                  <a:gd name="connsiteY11" fmla="*/ 52889 h 61511"/>
                  <a:gd name="connsiteX12" fmla="*/ 41685 w 71971"/>
                  <a:gd name="connsiteY12" fmla="*/ 48275 h 61511"/>
                  <a:gd name="connsiteX13" fmla="*/ 43180 w 71971"/>
                  <a:gd name="connsiteY13" fmla="*/ 45964 h 61511"/>
                  <a:gd name="connsiteX14" fmla="*/ 48340 w 71971"/>
                  <a:gd name="connsiteY14" fmla="*/ 25321 h 61511"/>
                  <a:gd name="connsiteX15" fmla="*/ 53232 w 71971"/>
                  <a:gd name="connsiteY15" fmla="*/ 6312 h 61511"/>
                  <a:gd name="connsiteX16" fmla="*/ 55134 w 71971"/>
                  <a:gd name="connsiteY16" fmla="*/ 2376 h 61511"/>
                  <a:gd name="connsiteX17" fmla="*/ 60026 w 71971"/>
                  <a:gd name="connsiteY17" fmla="*/ 343 h 61511"/>
                  <a:gd name="connsiteX18" fmla="*/ 63423 w 71971"/>
                  <a:gd name="connsiteY18" fmla="*/ 1699 h 61511"/>
                  <a:gd name="connsiteX19" fmla="*/ 64509 w 71971"/>
                  <a:gd name="connsiteY19" fmla="*/ 4279 h 61511"/>
                  <a:gd name="connsiteX20" fmla="*/ 54187 w 71971"/>
                  <a:gd name="connsiteY20" fmla="*/ 47459 h 61511"/>
                  <a:gd name="connsiteX21" fmla="*/ 54048 w 71971"/>
                  <a:gd name="connsiteY21" fmla="*/ 49631 h 61511"/>
                  <a:gd name="connsiteX22" fmla="*/ 54995 w 71971"/>
                  <a:gd name="connsiteY22" fmla="*/ 54114 h 61511"/>
                  <a:gd name="connsiteX23" fmla="*/ 57845 w 71971"/>
                  <a:gd name="connsiteY23" fmla="*/ 55339 h 61511"/>
                  <a:gd name="connsiteX24" fmla="*/ 62597 w 71971"/>
                  <a:gd name="connsiteY24" fmla="*/ 51125 h 61511"/>
                  <a:gd name="connsiteX25" fmla="*/ 66672 w 71971"/>
                  <a:gd name="connsiteY25" fmla="*/ 39179 h 61511"/>
                  <a:gd name="connsiteX26" fmla="*/ 69391 w 71971"/>
                  <a:gd name="connsiteY26" fmla="*/ 38093 h 61511"/>
                  <a:gd name="connsiteX27" fmla="*/ 71972 w 71971"/>
                  <a:gd name="connsiteY27" fmla="*/ 39318 h 61511"/>
                  <a:gd name="connsiteX28" fmla="*/ 71702 w 71971"/>
                  <a:gd name="connsiteY28" fmla="*/ 41221 h 61511"/>
                  <a:gd name="connsiteX29" fmla="*/ 70477 w 71971"/>
                  <a:gd name="connsiteY29" fmla="*/ 45565 h 61511"/>
                  <a:gd name="connsiteX30" fmla="*/ 68166 w 71971"/>
                  <a:gd name="connsiteY30" fmla="*/ 51403 h 61511"/>
                  <a:gd name="connsiteX31" fmla="*/ 64769 w 71971"/>
                  <a:gd name="connsiteY31" fmla="*/ 56564 h 61511"/>
                  <a:gd name="connsiteX32" fmla="*/ 59878 w 71971"/>
                  <a:gd name="connsiteY32" fmla="*/ 59961 h 61511"/>
                  <a:gd name="connsiteX33" fmla="*/ 56620 w 71971"/>
                  <a:gd name="connsiteY33" fmla="*/ 60230 h 61511"/>
                  <a:gd name="connsiteX34" fmla="*/ 44266 w 71971"/>
                  <a:gd name="connsiteY34" fmla="*/ 52628 h 61511"/>
                  <a:gd name="connsiteX35" fmla="*/ 42771 w 71971"/>
                  <a:gd name="connsiteY35" fmla="*/ 53983 h 61511"/>
                  <a:gd name="connsiteX36" fmla="*/ 40330 w 71971"/>
                  <a:gd name="connsiteY36" fmla="*/ 56016 h 61511"/>
                  <a:gd name="connsiteX37" fmla="*/ 37341 w 71971"/>
                  <a:gd name="connsiteY37" fmla="*/ 58049 h 61511"/>
                  <a:gd name="connsiteX38" fmla="*/ 33406 w 71971"/>
                  <a:gd name="connsiteY38" fmla="*/ 59683 h 61511"/>
                  <a:gd name="connsiteX39" fmla="*/ 28792 w 71971"/>
                  <a:gd name="connsiteY39" fmla="*/ 60360 h 61511"/>
                  <a:gd name="connsiteX40" fmla="*/ 18201 w 71971"/>
                  <a:gd name="connsiteY40" fmla="*/ 57919 h 61511"/>
                  <a:gd name="connsiteX41" fmla="*/ 11138 w 71971"/>
                  <a:gd name="connsiteY41" fmla="*/ 43523 h 61511"/>
                  <a:gd name="connsiteX42" fmla="*/ 15890 w 71971"/>
                  <a:gd name="connsiteY42" fmla="*/ 23288 h 61511"/>
                  <a:gd name="connsiteX43" fmla="*/ 20643 w 71971"/>
                  <a:gd name="connsiteY43" fmla="*/ 7398 h 61511"/>
                  <a:gd name="connsiteX44" fmla="*/ 20643 w 71971"/>
                  <a:gd name="connsiteY44" fmla="*/ 7129 h 61511"/>
                  <a:gd name="connsiteX45" fmla="*/ 20643 w 71971"/>
                  <a:gd name="connsiteY45" fmla="*/ 5495 h 61511"/>
                  <a:gd name="connsiteX46" fmla="*/ 20095 w 71971"/>
                  <a:gd name="connsiteY46" fmla="*/ 4548 h 61511"/>
                  <a:gd name="connsiteX47" fmla="*/ 18601 w 71971"/>
                  <a:gd name="connsiteY47" fmla="*/ 4001 h 61511"/>
                  <a:gd name="connsiteX48" fmla="*/ 18054 w 71971"/>
                  <a:gd name="connsiteY48" fmla="*/ 4001 h 61511"/>
                  <a:gd name="connsiteX49" fmla="*/ 12354 w 71971"/>
                  <a:gd name="connsiteY49" fmla="*/ 6581 h 61511"/>
                  <a:gd name="connsiteX50" fmla="*/ 8280 w 71971"/>
                  <a:gd name="connsiteY50" fmla="*/ 12150 h 61511"/>
                  <a:gd name="connsiteX51" fmla="*/ 5969 w 71971"/>
                  <a:gd name="connsiteY51" fmla="*/ 17850 h 61511"/>
                  <a:gd name="connsiteX52" fmla="*/ 4883 w 71971"/>
                  <a:gd name="connsiteY52" fmla="*/ 20838 h 61511"/>
                  <a:gd name="connsiteX53" fmla="*/ 2711 w 71971"/>
                  <a:gd name="connsiteY53" fmla="*/ 21108 h 61511"/>
                  <a:gd name="connsiteX54" fmla="*/ 808 w 71971"/>
                  <a:gd name="connsiteY54" fmla="*/ 21108 h 61511"/>
                  <a:gd name="connsiteX55" fmla="*/ 0 w 71971"/>
                  <a:gd name="connsiteY55" fmla="*/ 19900 h 6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971" h="61511">
                    <a:moveTo>
                      <a:pt x="0" y="19900"/>
                    </a:moveTo>
                    <a:cubicBezTo>
                      <a:pt x="0" y="19179"/>
                      <a:pt x="408" y="17772"/>
                      <a:pt x="1225" y="15686"/>
                    </a:cubicBezTo>
                    <a:cubicBezTo>
                      <a:pt x="2042" y="13601"/>
                      <a:pt x="3171" y="11247"/>
                      <a:pt x="4622" y="8623"/>
                    </a:cubicBezTo>
                    <a:cubicBezTo>
                      <a:pt x="6073" y="5999"/>
                      <a:pt x="8063" y="3732"/>
                      <a:pt x="10599" y="1838"/>
                    </a:cubicBezTo>
                    <a:cubicBezTo>
                      <a:pt x="13136" y="-65"/>
                      <a:pt x="15804" y="-1055"/>
                      <a:pt x="18610" y="-1151"/>
                    </a:cubicBezTo>
                    <a:cubicBezTo>
                      <a:pt x="22771" y="-1151"/>
                      <a:pt x="25899" y="-22"/>
                      <a:pt x="27975" y="2246"/>
                    </a:cubicBezTo>
                    <a:cubicBezTo>
                      <a:pt x="30061" y="4505"/>
                      <a:pt x="31094" y="7181"/>
                      <a:pt x="31094" y="10256"/>
                    </a:cubicBezTo>
                    <a:cubicBezTo>
                      <a:pt x="31094" y="11890"/>
                      <a:pt x="29557" y="16955"/>
                      <a:pt x="26481" y="25460"/>
                    </a:cubicBezTo>
                    <a:cubicBezTo>
                      <a:pt x="23406" y="33966"/>
                      <a:pt x="21868" y="40352"/>
                      <a:pt x="21868" y="44609"/>
                    </a:cubicBezTo>
                    <a:cubicBezTo>
                      <a:pt x="21868" y="48501"/>
                      <a:pt x="22502" y="51221"/>
                      <a:pt x="23770" y="52758"/>
                    </a:cubicBezTo>
                    <a:cubicBezTo>
                      <a:pt x="25039" y="54296"/>
                      <a:pt x="26942" y="55113"/>
                      <a:pt x="29470" y="55200"/>
                    </a:cubicBezTo>
                    <a:cubicBezTo>
                      <a:pt x="32007" y="55287"/>
                      <a:pt x="34405" y="54522"/>
                      <a:pt x="36664" y="52889"/>
                    </a:cubicBezTo>
                    <a:cubicBezTo>
                      <a:pt x="38922" y="51255"/>
                      <a:pt x="40599" y="49717"/>
                      <a:pt x="41685" y="48275"/>
                    </a:cubicBezTo>
                    <a:lnTo>
                      <a:pt x="43180" y="45964"/>
                    </a:lnTo>
                    <a:cubicBezTo>
                      <a:pt x="43362" y="45599"/>
                      <a:pt x="45082" y="38718"/>
                      <a:pt x="48340" y="25321"/>
                    </a:cubicBezTo>
                    <a:cubicBezTo>
                      <a:pt x="51060" y="14461"/>
                      <a:pt x="52684" y="8119"/>
                      <a:pt x="53232" y="6312"/>
                    </a:cubicBezTo>
                    <a:cubicBezTo>
                      <a:pt x="53779" y="4505"/>
                      <a:pt x="54405" y="3193"/>
                      <a:pt x="55134" y="2376"/>
                    </a:cubicBezTo>
                    <a:cubicBezTo>
                      <a:pt x="56672" y="1021"/>
                      <a:pt x="58305" y="343"/>
                      <a:pt x="60026" y="343"/>
                    </a:cubicBezTo>
                    <a:cubicBezTo>
                      <a:pt x="61563" y="343"/>
                      <a:pt x="62693" y="795"/>
                      <a:pt x="63423" y="1699"/>
                    </a:cubicBezTo>
                    <a:cubicBezTo>
                      <a:pt x="64144" y="2602"/>
                      <a:pt x="64509" y="3462"/>
                      <a:pt x="64509" y="4279"/>
                    </a:cubicBezTo>
                    <a:lnTo>
                      <a:pt x="54187" y="47459"/>
                    </a:lnTo>
                    <a:cubicBezTo>
                      <a:pt x="54100" y="47910"/>
                      <a:pt x="54048" y="48631"/>
                      <a:pt x="54048" y="49631"/>
                    </a:cubicBezTo>
                    <a:cubicBezTo>
                      <a:pt x="54048" y="51889"/>
                      <a:pt x="54361" y="53384"/>
                      <a:pt x="54995" y="54114"/>
                    </a:cubicBezTo>
                    <a:cubicBezTo>
                      <a:pt x="55630" y="54835"/>
                      <a:pt x="56577" y="55243"/>
                      <a:pt x="57845" y="55339"/>
                    </a:cubicBezTo>
                    <a:cubicBezTo>
                      <a:pt x="59835" y="55069"/>
                      <a:pt x="61424" y="53662"/>
                      <a:pt x="62597" y="51125"/>
                    </a:cubicBezTo>
                    <a:cubicBezTo>
                      <a:pt x="63770" y="48588"/>
                      <a:pt x="65134" y="44609"/>
                      <a:pt x="66672" y="39179"/>
                    </a:cubicBezTo>
                    <a:cubicBezTo>
                      <a:pt x="66854" y="38458"/>
                      <a:pt x="67758" y="38093"/>
                      <a:pt x="69391" y="38093"/>
                    </a:cubicBezTo>
                    <a:cubicBezTo>
                      <a:pt x="71112" y="38093"/>
                      <a:pt x="71972" y="38501"/>
                      <a:pt x="71972" y="39318"/>
                    </a:cubicBezTo>
                    <a:cubicBezTo>
                      <a:pt x="71885" y="39770"/>
                      <a:pt x="71789" y="40404"/>
                      <a:pt x="71702" y="41221"/>
                    </a:cubicBezTo>
                    <a:cubicBezTo>
                      <a:pt x="71616" y="42037"/>
                      <a:pt x="71207" y="43479"/>
                      <a:pt x="70477" y="45565"/>
                    </a:cubicBezTo>
                    <a:cubicBezTo>
                      <a:pt x="69756" y="47650"/>
                      <a:pt x="68983" y="49596"/>
                      <a:pt x="68166" y="51403"/>
                    </a:cubicBezTo>
                    <a:cubicBezTo>
                      <a:pt x="67350" y="53210"/>
                      <a:pt x="66220" y="54930"/>
                      <a:pt x="64769" y="56564"/>
                    </a:cubicBezTo>
                    <a:cubicBezTo>
                      <a:pt x="63318" y="58197"/>
                      <a:pt x="61694" y="59326"/>
                      <a:pt x="59878" y="59961"/>
                    </a:cubicBezTo>
                    <a:cubicBezTo>
                      <a:pt x="59157" y="60143"/>
                      <a:pt x="58071" y="60230"/>
                      <a:pt x="56620" y="60230"/>
                    </a:cubicBezTo>
                    <a:cubicBezTo>
                      <a:pt x="50643" y="60230"/>
                      <a:pt x="46524" y="57693"/>
                      <a:pt x="44266" y="52628"/>
                    </a:cubicBezTo>
                    <a:cubicBezTo>
                      <a:pt x="44083" y="52715"/>
                      <a:pt x="43588" y="53175"/>
                      <a:pt x="42771" y="53983"/>
                    </a:cubicBezTo>
                    <a:cubicBezTo>
                      <a:pt x="41955" y="54791"/>
                      <a:pt x="41138" y="55478"/>
                      <a:pt x="40330" y="56016"/>
                    </a:cubicBezTo>
                    <a:cubicBezTo>
                      <a:pt x="39513" y="56564"/>
                      <a:pt x="38523" y="57241"/>
                      <a:pt x="37341" y="58049"/>
                    </a:cubicBezTo>
                    <a:cubicBezTo>
                      <a:pt x="36168" y="58866"/>
                      <a:pt x="34848" y="59405"/>
                      <a:pt x="33406" y="59683"/>
                    </a:cubicBezTo>
                    <a:cubicBezTo>
                      <a:pt x="31955" y="59952"/>
                      <a:pt x="30417" y="60178"/>
                      <a:pt x="28792" y="60360"/>
                    </a:cubicBezTo>
                    <a:cubicBezTo>
                      <a:pt x="24813" y="60360"/>
                      <a:pt x="21277" y="59544"/>
                      <a:pt x="18201" y="57919"/>
                    </a:cubicBezTo>
                    <a:cubicBezTo>
                      <a:pt x="13493" y="55113"/>
                      <a:pt x="11138" y="50317"/>
                      <a:pt x="11138" y="43523"/>
                    </a:cubicBezTo>
                    <a:cubicBezTo>
                      <a:pt x="11138" y="38362"/>
                      <a:pt x="12719" y="31620"/>
                      <a:pt x="15890" y="23288"/>
                    </a:cubicBezTo>
                    <a:cubicBezTo>
                      <a:pt x="19062" y="14957"/>
                      <a:pt x="20643" y="9666"/>
                      <a:pt x="20643" y="7398"/>
                    </a:cubicBezTo>
                    <a:cubicBezTo>
                      <a:pt x="20643" y="7311"/>
                      <a:pt x="20643" y="7216"/>
                      <a:pt x="20643" y="7129"/>
                    </a:cubicBezTo>
                    <a:cubicBezTo>
                      <a:pt x="20643" y="6312"/>
                      <a:pt x="20643" y="5773"/>
                      <a:pt x="20643" y="5495"/>
                    </a:cubicBezTo>
                    <a:cubicBezTo>
                      <a:pt x="20643" y="5217"/>
                      <a:pt x="20460" y="4905"/>
                      <a:pt x="20095" y="4548"/>
                    </a:cubicBezTo>
                    <a:cubicBezTo>
                      <a:pt x="19731" y="4183"/>
                      <a:pt x="19235" y="4001"/>
                      <a:pt x="18601" y="4001"/>
                    </a:cubicBezTo>
                    <a:lnTo>
                      <a:pt x="18054" y="4001"/>
                    </a:lnTo>
                    <a:cubicBezTo>
                      <a:pt x="15969" y="4001"/>
                      <a:pt x="14075" y="4861"/>
                      <a:pt x="12354" y="6581"/>
                    </a:cubicBezTo>
                    <a:cubicBezTo>
                      <a:pt x="10634" y="8302"/>
                      <a:pt x="9279" y="10161"/>
                      <a:pt x="8280" y="12150"/>
                    </a:cubicBezTo>
                    <a:cubicBezTo>
                      <a:pt x="7281" y="14140"/>
                      <a:pt x="6516" y="16043"/>
                      <a:pt x="5969" y="17850"/>
                    </a:cubicBezTo>
                    <a:cubicBezTo>
                      <a:pt x="5421" y="19657"/>
                      <a:pt x="5065" y="20656"/>
                      <a:pt x="4883" y="20838"/>
                    </a:cubicBezTo>
                    <a:cubicBezTo>
                      <a:pt x="4700" y="21021"/>
                      <a:pt x="3979" y="21108"/>
                      <a:pt x="2711" y="21108"/>
                    </a:cubicBezTo>
                    <a:lnTo>
                      <a:pt x="808" y="21108"/>
                    </a:lnTo>
                    <a:cubicBezTo>
                      <a:pt x="269" y="20587"/>
                      <a:pt x="0" y="20178"/>
                      <a:pt x="0" y="19900"/>
                    </a:cubicBezTo>
                    <a:close/>
                  </a:path>
                </a:pathLst>
              </a:custGeom>
              <a:solidFill>
                <a:srgbClr val="000000"/>
              </a:solidFill>
              <a:ln w="864" cap="flat">
                <a:noFill/>
                <a:prstDash val="solid"/>
                <a:miter/>
              </a:ln>
            </p:spPr>
            <p:txBody>
              <a:bodyPr rtlCol="0" anchor="ctr"/>
              <a:lstStyle/>
              <a:p>
                <a:endParaRPr lang="en-US"/>
              </a:p>
            </p:txBody>
          </p:sp>
        </p:grpSp>
        <p:pic>
          <p:nvPicPr>
            <p:cNvPr id="45" name="Graphic 44">
              <a:extLst>
                <a:ext uri="{FF2B5EF4-FFF2-40B4-BE49-F238E27FC236}">
                  <a16:creationId xmlns:a16="http://schemas.microsoft.com/office/drawing/2014/main" id="{94766A51-2F03-F326-F640-4F77F3758FC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289125" y="3947860"/>
              <a:ext cx="187082" cy="244924"/>
            </a:xfrm>
            <a:prstGeom prst="rect">
              <a:avLst/>
            </a:prstGeom>
          </p:spPr>
        </p:pic>
        <p:grpSp>
          <p:nvGrpSpPr>
            <p:cNvPr id="46" name="Group 45">
              <a:extLst>
                <a:ext uri="{FF2B5EF4-FFF2-40B4-BE49-F238E27FC236}">
                  <a16:creationId xmlns:a16="http://schemas.microsoft.com/office/drawing/2014/main" id="{33B2CFD9-693C-966E-8755-37AA6C37E396}"/>
                </a:ext>
              </a:extLst>
            </p:cNvPr>
            <p:cNvGrpSpPr/>
            <p:nvPr/>
          </p:nvGrpSpPr>
          <p:grpSpPr>
            <a:xfrm>
              <a:off x="4275886" y="3966352"/>
              <a:ext cx="193410" cy="113582"/>
              <a:chOff x="4259937" y="4032791"/>
              <a:chExt cx="342095" cy="200899"/>
            </a:xfrm>
          </p:grpSpPr>
          <p:sp>
            <p:nvSpPr>
              <p:cNvPr id="47" name="Oval 46">
                <a:extLst>
                  <a:ext uri="{FF2B5EF4-FFF2-40B4-BE49-F238E27FC236}">
                    <a16:creationId xmlns:a16="http://schemas.microsoft.com/office/drawing/2014/main" id="{FF96D150-DCB0-C91B-5EBB-8A9DDD0A2D90}"/>
                  </a:ext>
                </a:extLst>
              </p:cNvPr>
              <p:cNvSpPr/>
              <p:nvPr/>
            </p:nvSpPr>
            <p:spPr>
              <a:xfrm>
                <a:off x="4259937" y="4165413"/>
                <a:ext cx="68277" cy="68277"/>
              </a:xfrm>
              <a:prstGeom prst="ellipse">
                <a:avLst/>
              </a:pr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6596B22-F9D5-2E04-38C2-2A81946E91DE}"/>
                  </a:ext>
                </a:extLst>
              </p:cNvPr>
              <p:cNvSpPr/>
              <p:nvPr/>
            </p:nvSpPr>
            <p:spPr>
              <a:xfrm>
                <a:off x="4533755" y="4032791"/>
                <a:ext cx="68277" cy="68277"/>
              </a:xfrm>
              <a:prstGeom prst="ellipse">
                <a:avLst/>
              </a:pr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87B0D467-5B07-ECC5-DE12-C5979F9C540A}"/>
                  </a:ext>
                </a:extLst>
              </p:cNvPr>
              <p:cNvCxnSpPr>
                <a:cxnSpLocks/>
                <a:endCxn id="48" idx="2"/>
              </p:cNvCxnSpPr>
              <p:nvPr/>
            </p:nvCxnSpPr>
            <p:spPr>
              <a:xfrm flipV="1">
                <a:off x="4323960" y="4066930"/>
                <a:ext cx="209795" cy="109970"/>
              </a:xfrm>
              <a:prstGeom prst="straightConnector1">
                <a:avLst/>
              </a:prstGeom>
              <a:ln w="28575">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0" name="Rectangle 49">
            <a:extLst>
              <a:ext uri="{FF2B5EF4-FFF2-40B4-BE49-F238E27FC236}">
                <a16:creationId xmlns:a16="http://schemas.microsoft.com/office/drawing/2014/main" id="{C31FC1CC-6063-F8C7-5296-60B03B67D859}"/>
              </a:ext>
            </a:extLst>
          </p:cNvPr>
          <p:cNvSpPr/>
          <p:nvPr/>
        </p:nvSpPr>
        <p:spPr>
          <a:xfrm>
            <a:off x="3008392" y="901988"/>
            <a:ext cx="4504928" cy="2262146"/>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40B6A1D7-D49F-FD3E-B54C-8C1EFA778C4F}"/>
              </a:ext>
            </a:extLst>
          </p:cNvPr>
          <p:cNvCxnSpPr>
            <a:cxnSpLocks/>
          </p:cNvCxnSpPr>
          <p:nvPr/>
        </p:nvCxnSpPr>
        <p:spPr>
          <a:xfrm>
            <a:off x="5176723" y="962578"/>
            <a:ext cx="0" cy="2108364"/>
          </a:xfrm>
          <a:prstGeom prst="line">
            <a:avLst/>
          </a:prstGeom>
          <a:ln w="19050">
            <a:solidFill>
              <a:srgbClr val="212121"/>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DB21648-B129-8213-7319-172AACE0F988}"/>
              </a:ext>
            </a:extLst>
          </p:cNvPr>
          <p:cNvSpPr txBox="1"/>
          <p:nvPr/>
        </p:nvSpPr>
        <p:spPr>
          <a:xfrm>
            <a:off x="993789" y="4194138"/>
            <a:ext cx="1835968" cy="523220"/>
          </a:xfrm>
          <a:prstGeom prst="rect">
            <a:avLst/>
          </a:prstGeom>
          <a:noFill/>
        </p:spPr>
        <p:txBody>
          <a:bodyPr wrap="square" rtlCol="0">
            <a:spAutoFit/>
          </a:bodyPr>
          <a:lstStyle/>
          <a:p>
            <a:r>
              <a:rPr lang="en-US" dirty="0">
                <a:solidFill>
                  <a:srgbClr val="00B050"/>
                </a:solidFill>
                <a:latin typeface="Ink Free" panose="03080402000500000000" pitchFamily="66" charset="0"/>
              </a:rPr>
              <a:t>High quality</a:t>
            </a:r>
          </a:p>
          <a:p>
            <a:r>
              <a:rPr lang="en-US" dirty="0">
                <a:solidFill>
                  <a:srgbClr val="00B050"/>
                </a:solidFill>
                <a:latin typeface="Ink Free" panose="03080402000500000000" pitchFamily="66" charset="0"/>
              </a:rPr>
              <a:t>With </a:t>
            </a:r>
            <a:r>
              <a:rPr lang="en-US" b="1" dirty="0">
                <a:solidFill>
                  <a:srgbClr val="00B050"/>
                </a:solidFill>
                <a:latin typeface="Ink Free" panose="03080402000500000000" pitchFamily="66" charset="0"/>
              </a:rPr>
              <a:t>4</a:t>
            </a:r>
            <a:r>
              <a:rPr lang="en-US" dirty="0">
                <a:solidFill>
                  <a:srgbClr val="00B050"/>
                </a:solidFill>
                <a:latin typeface="Ink Free" panose="03080402000500000000" pitchFamily="66" charset="0"/>
              </a:rPr>
              <a:t>-line queries</a:t>
            </a:r>
          </a:p>
        </p:txBody>
      </p:sp>
      <p:pic>
        <p:nvPicPr>
          <p:cNvPr id="57" name="Graphic 56">
            <a:extLst>
              <a:ext uri="{FF2B5EF4-FFF2-40B4-BE49-F238E27FC236}">
                <a16:creationId xmlns:a16="http://schemas.microsoft.com/office/drawing/2014/main" id="{D46B8483-F28E-DE89-92BE-CFF7213959A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10800000" flipH="1">
            <a:off x="2043348" y="4311723"/>
            <a:ext cx="799648" cy="190500"/>
          </a:xfrm>
          <a:prstGeom prst="rect">
            <a:avLst/>
          </a:prstGeom>
        </p:spPr>
      </p:pic>
      <p:sp>
        <p:nvSpPr>
          <p:cNvPr id="60" name="TextBox 59">
            <a:extLst>
              <a:ext uri="{FF2B5EF4-FFF2-40B4-BE49-F238E27FC236}">
                <a16:creationId xmlns:a16="http://schemas.microsoft.com/office/drawing/2014/main" id="{39CAD3B2-C40B-6093-8777-2CF60CA2FC90}"/>
              </a:ext>
            </a:extLst>
          </p:cNvPr>
          <p:cNvSpPr txBox="1"/>
          <p:nvPr/>
        </p:nvSpPr>
        <p:spPr>
          <a:xfrm>
            <a:off x="3593738" y="3218149"/>
            <a:ext cx="3116738" cy="307777"/>
          </a:xfrm>
          <a:prstGeom prst="rect">
            <a:avLst/>
          </a:prstGeom>
          <a:noFill/>
        </p:spPr>
        <p:txBody>
          <a:bodyPr wrap="square" rtlCol="0">
            <a:spAutoFit/>
          </a:bodyPr>
          <a:lstStyle/>
          <a:p>
            <a:r>
              <a:rPr lang="en-US" dirty="0"/>
              <a:t>Sheared Polygonal Texture Filtering</a:t>
            </a:r>
          </a:p>
        </p:txBody>
      </p:sp>
      <p:sp>
        <p:nvSpPr>
          <p:cNvPr id="63" name="TextBox 62">
            <a:extLst>
              <a:ext uri="{FF2B5EF4-FFF2-40B4-BE49-F238E27FC236}">
                <a16:creationId xmlns:a16="http://schemas.microsoft.com/office/drawing/2014/main" id="{39353E2E-7CA4-369D-04EB-9A92C9843317}"/>
              </a:ext>
            </a:extLst>
          </p:cNvPr>
          <p:cNvSpPr txBox="1"/>
          <p:nvPr/>
        </p:nvSpPr>
        <p:spPr>
          <a:xfrm>
            <a:off x="3257225" y="4322071"/>
            <a:ext cx="2711436" cy="523220"/>
          </a:xfrm>
          <a:prstGeom prst="rect">
            <a:avLst/>
          </a:prstGeom>
          <a:noFill/>
        </p:spPr>
        <p:txBody>
          <a:bodyPr wrap="square" rtlCol="0">
            <a:spAutoFit/>
          </a:bodyPr>
          <a:lstStyle/>
          <a:p>
            <a:r>
              <a:rPr lang="en-US" dirty="0">
                <a:solidFill>
                  <a:srgbClr val="FF0000"/>
                </a:solidFill>
                <a:latin typeface="Ink Free" panose="03080402000500000000" pitchFamily="66" charset="0"/>
              </a:rPr>
              <a:t>How to prefilter</a:t>
            </a:r>
          </a:p>
          <a:p>
            <a:r>
              <a:rPr lang="en-US" dirty="0">
                <a:solidFill>
                  <a:srgbClr val="FF0000"/>
                </a:solidFill>
                <a:latin typeface="Ink Free" panose="03080402000500000000" pitchFamily="66" charset="0"/>
              </a:rPr>
              <a:t>an arbitrary line segment? </a:t>
            </a:r>
          </a:p>
        </p:txBody>
      </p:sp>
    </p:spTree>
    <p:extLst>
      <p:ext uri="{BB962C8B-B14F-4D97-AF65-F5344CB8AC3E}">
        <p14:creationId xmlns:p14="http://schemas.microsoft.com/office/powerpoint/2010/main" val="3410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0" presetClass="entr" presetSubtype="0"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fade">
                                      <p:cBhvr>
                                        <p:cTn id="7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3" grpId="0"/>
      <p:bldP spid="14" grpId="0" animBg="1"/>
      <p:bldP spid="50" grpId="0" animBg="1"/>
      <p:bldP spid="55" grpId="0"/>
      <p:bldP spid="60"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8013-9109-B355-FFF4-E255BFE50FA5}"/>
              </a:ext>
            </a:extLst>
          </p:cNvPr>
          <p:cNvSpPr>
            <a:spLocks noGrp="1"/>
          </p:cNvSpPr>
          <p:nvPr>
            <p:ph type="title"/>
          </p:nvPr>
        </p:nvSpPr>
        <p:spPr/>
        <p:txBody>
          <a:bodyPr>
            <a:normAutofit fontScale="90000"/>
          </a:bodyPr>
          <a:lstStyle/>
          <a:p>
            <a:r>
              <a:rPr lang="en-US" dirty="0"/>
              <a:t>SSAT</a:t>
            </a:r>
          </a:p>
        </p:txBody>
      </p:sp>
      <p:pic>
        <p:nvPicPr>
          <p:cNvPr id="15" name="Graphic 14">
            <a:extLst>
              <a:ext uri="{FF2B5EF4-FFF2-40B4-BE49-F238E27FC236}">
                <a16:creationId xmlns:a16="http://schemas.microsoft.com/office/drawing/2014/main" id="{DFC4032A-1A7B-2403-DD6A-FB9A691B1F3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61151" y="993596"/>
            <a:ext cx="2135011" cy="1695449"/>
          </a:xfrm>
          <a:prstGeom prst="rect">
            <a:avLst/>
          </a:prstGeom>
        </p:spPr>
      </p:pic>
      <p:sp>
        <p:nvSpPr>
          <p:cNvPr id="17" name="Rectangle 16">
            <a:extLst>
              <a:ext uri="{FF2B5EF4-FFF2-40B4-BE49-F238E27FC236}">
                <a16:creationId xmlns:a16="http://schemas.microsoft.com/office/drawing/2014/main" id="{B1B6CD99-396D-3F65-E051-3CD2720B1C85}"/>
              </a:ext>
            </a:extLst>
          </p:cNvPr>
          <p:cNvSpPr/>
          <p:nvPr/>
        </p:nvSpPr>
        <p:spPr>
          <a:xfrm>
            <a:off x="5152569" y="1564360"/>
            <a:ext cx="983343" cy="659423"/>
          </a:xfrm>
          <a:prstGeom prst="rect">
            <a:avLst/>
          </a:prstGeom>
          <a:solidFill>
            <a:srgbClr val="FFC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5508DB-7027-C2E1-DA8C-35CF3FB3E7CA}"/>
              </a:ext>
            </a:extLst>
          </p:cNvPr>
          <p:cNvGrpSpPr/>
          <p:nvPr/>
        </p:nvGrpSpPr>
        <p:grpSpPr>
          <a:xfrm>
            <a:off x="5093343" y="1527107"/>
            <a:ext cx="1079302" cy="755383"/>
            <a:chOff x="1061246" y="1399085"/>
            <a:chExt cx="1079302" cy="755383"/>
          </a:xfrm>
        </p:grpSpPr>
        <p:sp>
          <p:nvSpPr>
            <p:cNvPr id="20" name="Oval 19">
              <a:extLst>
                <a:ext uri="{FF2B5EF4-FFF2-40B4-BE49-F238E27FC236}">
                  <a16:creationId xmlns:a16="http://schemas.microsoft.com/office/drawing/2014/main" id="{66E2B4EF-78D4-0622-AC89-12EAE9BB049A}"/>
                </a:ext>
              </a:extLst>
            </p:cNvPr>
            <p:cNvSpPr/>
            <p:nvPr/>
          </p:nvSpPr>
          <p:spPr>
            <a:xfrm>
              <a:off x="2044589"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C6A863-5F53-8F44-5B84-294E3C54CBFF}"/>
                </a:ext>
              </a:extLst>
            </p:cNvPr>
            <p:cNvSpPr/>
            <p:nvPr/>
          </p:nvSpPr>
          <p:spPr>
            <a:xfrm>
              <a:off x="1061246" y="2058509"/>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16419323-D0C1-CC7E-6F0E-3F320142E036}"/>
              </a:ext>
            </a:extLst>
          </p:cNvPr>
          <p:cNvSpPr txBox="1"/>
          <p:nvPr/>
        </p:nvSpPr>
        <p:spPr>
          <a:xfrm>
            <a:off x="5041683"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FF0000"/>
                </a:solidFill>
                <a:latin typeface="Ink Free" panose="03080402000500000000" pitchFamily="66" charset="0"/>
              </a:rPr>
              <a:t>n^4</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1</a:t>
            </a:r>
            <a:r>
              <a:rPr lang="en-US" dirty="0">
                <a:solidFill>
                  <a:schemeClr val="tx1"/>
                </a:solidFill>
                <a:latin typeface="Ink Free" panose="03080402000500000000" pitchFamily="66" charset="0"/>
              </a:rPr>
              <a:t>) </a:t>
            </a:r>
          </a:p>
        </p:txBody>
      </p:sp>
      <p:pic>
        <p:nvPicPr>
          <p:cNvPr id="24" name="Picture 23" descr="A white arrow pointing to the right&#10;&#10;Description automatically generated">
            <a:extLst>
              <a:ext uri="{FF2B5EF4-FFF2-40B4-BE49-F238E27FC236}">
                <a16:creationId xmlns:a16="http://schemas.microsoft.com/office/drawing/2014/main" id="{26A00782-3C57-25AD-5C03-8DF9F4198A70}"/>
              </a:ext>
            </a:extLst>
          </p:cNvPr>
          <p:cNvPicPr>
            <a:picLocks noChangeAspect="1"/>
          </p:cNvPicPr>
          <p:nvPr/>
        </p:nvPicPr>
        <p:blipFill>
          <a:blip r:embed="rId5"/>
          <a:stretch>
            <a:fillRect/>
          </a:stretch>
        </p:blipFill>
        <p:spPr>
          <a:xfrm rot="10800000">
            <a:off x="6703885" y="1788257"/>
            <a:ext cx="399042" cy="248865"/>
          </a:xfrm>
          <a:prstGeom prst="rect">
            <a:avLst/>
          </a:prstGeom>
        </p:spPr>
      </p:pic>
      <p:pic>
        <p:nvPicPr>
          <p:cNvPr id="25" name="Graphic 24">
            <a:extLst>
              <a:ext uri="{FF2B5EF4-FFF2-40B4-BE49-F238E27FC236}">
                <a16:creationId xmlns:a16="http://schemas.microsoft.com/office/drawing/2014/main" id="{D0C5DF06-C6CA-E64C-D5D7-0E01A2F071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8657" y="993596"/>
            <a:ext cx="2135011" cy="1695449"/>
          </a:xfrm>
          <a:prstGeom prst="rect">
            <a:avLst/>
          </a:prstGeom>
        </p:spPr>
      </p:pic>
      <p:sp>
        <p:nvSpPr>
          <p:cNvPr id="35" name="TextBox 34">
            <a:extLst>
              <a:ext uri="{FF2B5EF4-FFF2-40B4-BE49-F238E27FC236}">
                <a16:creationId xmlns:a16="http://schemas.microsoft.com/office/drawing/2014/main" id="{9BBFBC48-E74D-3AAD-3EFB-82AB92A5F1D2}"/>
              </a:ext>
            </a:extLst>
          </p:cNvPr>
          <p:cNvSpPr txBox="1"/>
          <p:nvPr/>
        </p:nvSpPr>
        <p:spPr>
          <a:xfrm>
            <a:off x="7455276" y="897229"/>
            <a:ext cx="1307603" cy="307777"/>
          </a:xfrm>
          <a:prstGeom prst="rect">
            <a:avLst/>
          </a:prstGeom>
          <a:noFill/>
        </p:spPr>
        <p:txBody>
          <a:bodyPr wrap="square" rtlCol="0">
            <a:spAutoFit/>
          </a:bodyPr>
          <a:lstStyle/>
          <a:p>
            <a:r>
              <a:rPr lang="en-US" dirty="0">
                <a:solidFill>
                  <a:schemeClr val="tx1"/>
                </a:solidFill>
                <a:latin typeface="Ink Free" panose="03080402000500000000" pitchFamily="66" charset="0"/>
              </a:rPr>
              <a:t>O(</a:t>
            </a:r>
            <a:r>
              <a:rPr lang="en-US" dirty="0">
                <a:solidFill>
                  <a:srgbClr val="00B050"/>
                </a:solidFill>
                <a:latin typeface="Ink Free" panose="03080402000500000000" pitchFamily="66" charset="0"/>
              </a:rPr>
              <a:t>n^2</a:t>
            </a:r>
            <a:r>
              <a:rPr lang="en-US" dirty="0">
                <a:solidFill>
                  <a:schemeClr val="tx1"/>
                </a:solidFill>
                <a:latin typeface="Ink Free" panose="03080402000500000000" pitchFamily="66" charset="0"/>
              </a:rPr>
              <a:t>) +O(</a:t>
            </a:r>
            <a:r>
              <a:rPr lang="en-US" dirty="0">
                <a:solidFill>
                  <a:srgbClr val="00B050"/>
                </a:solidFill>
                <a:latin typeface="Ink Free" panose="03080402000500000000" pitchFamily="66" charset="0"/>
              </a:rPr>
              <a:t>4</a:t>
            </a:r>
            <a:r>
              <a:rPr lang="en-US" dirty="0">
                <a:solidFill>
                  <a:schemeClr val="tx1"/>
                </a:solidFill>
                <a:latin typeface="Ink Free" panose="03080402000500000000" pitchFamily="66" charset="0"/>
              </a:rPr>
              <a:t>) </a:t>
            </a:r>
          </a:p>
        </p:txBody>
      </p:sp>
      <p:grpSp>
        <p:nvGrpSpPr>
          <p:cNvPr id="49" name="Group 48">
            <a:extLst>
              <a:ext uri="{FF2B5EF4-FFF2-40B4-BE49-F238E27FC236}">
                <a16:creationId xmlns:a16="http://schemas.microsoft.com/office/drawing/2014/main" id="{4037F309-44F6-EFF6-748D-E368EE7B70D5}"/>
              </a:ext>
            </a:extLst>
          </p:cNvPr>
          <p:cNvGrpSpPr/>
          <p:nvPr/>
        </p:nvGrpSpPr>
        <p:grpSpPr>
          <a:xfrm>
            <a:off x="7208561" y="1516380"/>
            <a:ext cx="1360057" cy="1058875"/>
            <a:chOff x="3592974" y="1399085"/>
            <a:chExt cx="1360057" cy="1058875"/>
          </a:xfrm>
        </p:grpSpPr>
        <p:sp>
          <p:nvSpPr>
            <p:cNvPr id="46" name="Rectangle 45">
              <a:extLst>
                <a:ext uri="{FF2B5EF4-FFF2-40B4-BE49-F238E27FC236}">
                  <a16:creationId xmlns:a16="http://schemas.microsoft.com/office/drawing/2014/main" id="{6A8F532F-24F0-0EDC-E284-E09631841598}"/>
                </a:ext>
              </a:extLst>
            </p:cNvPr>
            <p:cNvSpPr/>
            <p:nvPr/>
          </p:nvSpPr>
          <p:spPr>
            <a:xfrm>
              <a:off x="3592974" y="1447065"/>
              <a:ext cx="1307604" cy="1010895"/>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053DF1AE-BE7A-9938-2349-3AA86290E5B8}"/>
                </a:ext>
              </a:extLst>
            </p:cNvPr>
            <p:cNvSpPr/>
            <p:nvPr/>
          </p:nvSpPr>
          <p:spPr>
            <a:xfrm>
              <a:off x="4857072" y="1399085"/>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Follow outline">
              <a:extLst>
                <a:ext uri="{FF2B5EF4-FFF2-40B4-BE49-F238E27FC236}">
                  <a16:creationId xmlns:a16="http://schemas.microsoft.com/office/drawing/2014/main" id="{F02BC348-BB8E-575A-9D0A-7754738EB3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5714" y="1457491"/>
              <a:ext cx="325050" cy="325050"/>
            </a:xfrm>
            <a:prstGeom prst="rect">
              <a:avLst/>
            </a:prstGeom>
          </p:spPr>
        </p:pic>
      </p:grpSp>
      <p:grpSp>
        <p:nvGrpSpPr>
          <p:cNvPr id="59" name="Group 58">
            <a:extLst>
              <a:ext uri="{FF2B5EF4-FFF2-40B4-BE49-F238E27FC236}">
                <a16:creationId xmlns:a16="http://schemas.microsoft.com/office/drawing/2014/main" id="{7974BFD3-D4C6-A54C-D78D-CA2205E1ADAD}"/>
              </a:ext>
            </a:extLst>
          </p:cNvPr>
          <p:cNvGrpSpPr/>
          <p:nvPr/>
        </p:nvGrpSpPr>
        <p:grpSpPr>
          <a:xfrm>
            <a:off x="7203676" y="1548123"/>
            <a:ext cx="372625" cy="1019687"/>
            <a:chOff x="3588089" y="1430828"/>
            <a:chExt cx="372625" cy="1019687"/>
          </a:xfrm>
        </p:grpSpPr>
        <p:sp>
          <p:nvSpPr>
            <p:cNvPr id="27" name="Rectangle 26">
              <a:extLst>
                <a:ext uri="{FF2B5EF4-FFF2-40B4-BE49-F238E27FC236}">
                  <a16:creationId xmlns:a16="http://schemas.microsoft.com/office/drawing/2014/main" id="{A47692BC-AA3A-285E-5C56-003E090026B8}"/>
                </a:ext>
              </a:extLst>
            </p:cNvPr>
            <p:cNvSpPr/>
            <p:nvPr/>
          </p:nvSpPr>
          <p:spPr>
            <a:xfrm>
              <a:off x="3588089" y="1439620"/>
              <a:ext cx="346399" cy="1010895"/>
            </a:xfrm>
            <a:prstGeom prst="rect">
              <a:avLst/>
            </a:prstGeom>
            <a:solidFill>
              <a:srgbClr val="FF000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7B32AD4-2BB2-70EA-6B99-0E72707F23AF}"/>
                </a:ext>
              </a:extLst>
            </p:cNvPr>
            <p:cNvSpPr/>
            <p:nvPr/>
          </p:nvSpPr>
          <p:spPr>
            <a:xfrm>
              <a:off x="3864755" y="143082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descr="Badge Unfollow outline">
              <a:extLst>
                <a:ext uri="{FF2B5EF4-FFF2-40B4-BE49-F238E27FC236}">
                  <a16:creationId xmlns:a16="http://schemas.microsoft.com/office/drawing/2014/main" id="{3722623E-38B9-C05B-C45F-71AD20F2A3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3397" y="1470345"/>
              <a:ext cx="325050" cy="325050"/>
            </a:xfrm>
            <a:prstGeom prst="rect">
              <a:avLst/>
            </a:prstGeom>
          </p:spPr>
        </p:pic>
      </p:grpSp>
      <p:grpSp>
        <p:nvGrpSpPr>
          <p:cNvPr id="61" name="Group 60">
            <a:extLst>
              <a:ext uri="{FF2B5EF4-FFF2-40B4-BE49-F238E27FC236}">
                <a16:creationId xmlns:a16="http://schemas.microsoft.com/office/drawing/2014/main" id="{021878A6-B923-CDE1-8C65-646FD4AD145D}"/>
              </a:ext>
            </a:extLst>
          </p:cNvPr>
          <p:cNvGrpSpPr/>
          <p:nvPr/>
        </p:nvGrpSpPr>
        <p:grpSpPr>
          <a:xfrm>
            <a:off x="7218984" y="2183103"/>
            <a:ext cx="1345160" cy="384708"/>
            <a:chOff x="3603397" y="2065808"/>
            <a:chExt cx="1345160" cy="384708"/>
          </a:xfrm>
        </p:grpSpPr>
        <p:sp>
          <p:nvSpPr>
            <p:cNvPr id="53" name="Rectangle 52">
              <a:extLst>
                <a:ext uri="{FF2B5EF4-FFF2-40B4-BE49-F238E27FC236}">
                  <a16:creationId xmlns:a16="http://schemas.microsoft.com/office/drawing/2014/main" id="{5B976B37-32E1-37F8-CF9B-B9C90F8E4390}"/>
                </a:ext>
              </a:extLst>
            </p:cNvPr>
            <p:cNvSpPr/>
            <p:nvPr/>
          </p:nvSpPr>
          <p:spPr>
            <a:xfrm>
              <a:off x="3603397" y="2110098"/>
              <a:ext cx="1307603" cy="340418"/>
            </a:xfrm>
            <a:prstGeom prst="rect">
              <a:avLst/>
            </a:prstGeom>
            <a:solidFill>
              <a:srgbClr val="FF0000">
                <a:alpha val="69804"/>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57523C6-16AA-9410-8737-E478882AB39C}"/>
                </a:ext>
              </a:extLst>
            </p:cNvPr>
            <p:cNvSpPr/>
            <p:nvPr/>
          </p:nvSpPr>
          <p:spPr>
            <a:xfrm>
              <a:off x="4852598" y="2065808"/>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Graphic 59" descr="Badge Unfollow outline">
              <a:extLst>
                <a:ext uri="{FF2B5EF4-FFF2-40B4-BE49-F238E27FC236}">
                  <a16:creationId xmlns:a16="http://schemas.microsoft.com/office/drawing/2014/main" id="{4A460EF8-2BF4-80E8-FA3C-17351DD926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0" y="2115532"/>
              <a:ext cx="325050" cy="325050"/>
            </a:xfrm>
            <a:prstGeom prst="rect">
              <a:avLst/>
            </a:prstGeom>
          </p:spPr>
        </p:pic>
      </p:grpSp>
      <p:grpSp>
        <p:nvGrpSpPr>
          <p:cNvPr id="63" name="Group 62">
            <a:extLst>
              <a:ext uri="{FF2B5EF4-FFF2-40B4-BE49-F238E27FC236}">
                <a16:creationId xmlns:a16="http://schemas.microsoft.com/office/drawing/2014/main" id="{C84897CE-5C3C-344E-BE9C-6D735EEE2935}"/>
              </a:ext>
            </a:extLst>
          </p:cNvPr>
          <p:cNvGrpSpPr/>
          <p:nvPr/>
        </p:nvGrpSpPr>
        <p:grpSpPr>
          <a:xfrm>
            <a:off x="7205438" y="2186531"/>
            <a:ext cx="355848" cy="388039"/>
            <a:chOff x="3589851" y="2095612"/>
            <a:chExt cx="355848" cy="388039"/>
          </a:xfrm>
        </p:grpSpPr>
        <p:sp>
          <p:nvSpPr>
            <p:cNvPr id="51" name="Rectangle 50">
              <a:extLst>
                <a:ext uri="{FF2B5EF4-FFF2-40B4-BE49-F238E27FC236}">
                  <a16:creationId xmlns:a16="http://schemas.microsoft.com/office/drawing/2014/main" id="{7B1E7224-C7F3-8373-1781-D48476D65569}"/>
                </a:ext>
              </a:extLst>
            </p:cNvPr>
            <p:cNvSpPr/>
            <p:nvPr/>
          </p:nvSpPr>
          <p:spPr>
            <a:xfrm>
              <a:off x="3589851" y="2143593"/>
              <a:ext cx="325051" cy="319778"/>
            </a:xfrm>
            <a:prstGeom prst="rect">
              <a:avLst/>
            </a:prstGeom>
            <a:solidFill>
              <a:srgbClr val="00B0F0">
                <a:alpha val="69804"/>
              </a:srgbClr>
            </a:solidFill>
            <a:ln w="28575">
              <a:solidFill>
                <a:srgbClr val="212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Badge Follow outline">
              <a:extLst>
                <a:ext uri="{FF2B5EF4-FFF2-40B4-BE49-F238E27FC236}">
                  <a16:creationId xmlns:a16="http://schemas.microsoft.com/office/drawing/2014/main" id="{1215A0A5-6DB0-CAB0-8D8F-B368E7325E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2974" y="2158601"/>
              <a:ext cx="325050" cy="325050"/>
            </a:xfrm>
            <a:prstGeom prst="rect">
              <a:avLst/>
            </a:prstGeom>
          </p:spPr>
        </p:pic>
        <p:sp>
          <p:nvSpPr>
            <p:cNvPr id="33" name="Oval 32">
              <a:extLst>
                <a:ext uri="{FF2B5EF4-FFF2-40B4-BE49-F238E27FC236}">
                  <a16:creationId xmlns:a16="http://schemas.microsoft.com/office/drawing/2014/main" id="{85EF57B8-F4F2-4387-0CE9-E84CD23A1453}"/>
                </a:ext>
              </a:extLst>
            </p:cNvPr>
            <p:cNvSpPr/>
            <p:nvPr/>
          </p:nvSpPr>
          <p:spPr>
            <a:xfrm>
              <a:off x="3849740" y="2095612"/>
              <a:ext cx="95959" cy="959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TextBox 69">
            <a:extLst>
              <a:ext uri="{FF2B5EF4-FFF2-40B4-BE49-F238E27FC236}">
                <a16:creationId xmlns:a16="http://schemas.microsoft.com/office/drawing/2014/main" id="{8B187416-CD91-55FD-F2F2-712633C3FD49}"/>
              </a:ext>
            </a:extLst>
          </p:cNvPr>
          <p:cNvSpPr txBox="1"/>
          <p:nvPr/>
        </p:nvSpPr>
        <p:spPr>
          <a:xfrm>
            <a:off x="5656437" y="2841651"/>
            <a:ext cx="2493938" cy="307777"/>
          </a:xfrm>
          <a:prstGeom prst="rect">
            <a:avLst/>
          </a:prstGeom>
          <a:noFill/>
        </p:spPr>
        <p:txBody>
          <a:bodyPr wrap="square" rtlCol="0">
            <a:spAutoFit/>
          </a:bodyPr>
          <a:lstStyle/>
          <a:p>
            <a:r>
              <a:rPr lang="en-US" dirty="0"/>
              <a:t>Summed Area Table (SAT)</a:t>
            </a:r>
          </a:p>
        </p:txBody>
      </p:sp>
    </p:spTree>
    <p:extLst>
      <p:ext uri="{BB962C8B-B14F-4D97-AF65-F5344CB8AC3E}">
        <p14:creationId xmlns:p14="http://schemas.microsoft.com/office/powerpoint/2010/main" val="353746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5" grpId="0"/>
    </p:bldLst>
  </p:timing>
</p:sld>
</file>

<file path=ppt/theme/theme1.xml><?xml version="1.0" encoding="utf-8"?>
<a:theme xmlns:a="http://schemas.openxmlformats.org/drawingml/2006/main" name="GI 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emplate/>
  <TotalTime>5115</TotalTime>
  <Words>1837</Words>
  <Application>Microsoft Office PowerPoint</Application>
  <PresentationFormat>On-screen Show (16:9)</PresentationFormat>
  <Paragraphs>225</Paragraphs>
  <Slides>22</Slides>
  <Notes>22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Amazon Ember</vt:lpstr>
      <vt:lpstr>Google Sans</vt:lpstr>
      <vt:lpstr>Helvetica Neue Light</vt:lpstr>
      <vt:lpstr>NimbusRomNo9L-Regu</vt:lpstr>
      <vt:lpstr>NimbusSanL-Bold</vt:lpstr>
      <vt:lpstr>ui-sans-serif</vt:lpstr>
      <vt:lpstr>Aptos</vt:lpstr>
      <vt:lpstr>arial</vt:lpstr>
      <vt:lpstr>arial</vt:lpstr>
      <vt:lpstr>Cambria Math</vt:lpstr>
      <vt:lpstr>Ink Free</vt:lpstr>
      <vt:lpstr>GI 2022</vt:lpstr>
      <vt:lpstr>Sheared Polygonal Texture Filtering</vt:lpstr>
      <vt:lpstr>Texture</vt:lpstr>
      <vt:lpstr>Texture</vt:lpstr>
      <vt:lpstr>Texture Filtering</vt:lpstr>
      <vt:lpstr>Texture Filtering</vt:lpstr>
      <vt:lpstr>Texture Filtering</vt:lpstr>
      <vt:lpstr>SPTF</vt:lpstr>
      <vt:lpstr>SPTF</vt:lpstr>
      <vt:lpstr>SSAT</vt:lpstr>
      <vt:lpstr>SSAT</vt:lpstr>
      <vt:lpstr>SSAT</vt:lpstr>
      <vt:lpstr>Texture mapping</vt:lpstr>
      <vt:lpstr>Results &amp; Applications</vt:lpstr>
      <vt:lpstr>Checkerboard</vt:lpstr>
      <vt:lpstr>Anisotropic Filter</vt:lpstr>
      <vt:lpstr>Sponza</vt:lpstr>
      <vt:lpstr>Applications---Normal Mapping</vt:lpstr>
      <vt:lpstr>Applications---Soft shadows</vt:lpstr>
      <vt:lpstr>Applications---Soft shadows</vt:lpstr>
      <vt:lpstr>Real-time Glints Rendering</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Sheared Polygonal Texture Filtering</dc:title>
  <dc:creator>Peter Lu</dc:creator>
  <cp:lastModifiedBy>Peter Lu</cp:lastModifiedBy>
  <cp:revision>637</cp:revision>
  <dcterms:modified xsi:type="dcterms:W3CDTF">2024-11-12T11:04:58Z</dcterms:modified>
</cp:coreProperties>
</file>