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43"/>
  </p:notesMasterIdLst>
  <p:handoutMasterIdLst>
    <p:handoutMasterId r:id="rId44"/>
  </p:handoutMasterIdLst>
  <p:sldIdLst>
    <p:sldId id="297" r:id="rId2"/>
    <p:sldId id="263" r:id="rId3"/>
    <p:sldId id="304" r:id="rId4"/>
    <p:sldId id="305" r:id="rId5"/>
    <p:sldId id="268" r:id="rId6"/>
    <p:sldId id="301" r:id="rId7"/>
    <p:sldId id="299" r:id="rId8"/>
    <p:sldId id="258" r:id="rId9"/>
    <p:sldId id="264" r:id="rId10"/>
    <p:sldId id="271" r:id="rId11"/>
    <p:sldId id="306" r:id="rId12"/>
    <p:sldId id="284" r:id="rId13"/>
    <p:sldId id="307" r:id="rId14"/>
    <p:sldId id="266" r:id="rId15"/>
    <p:sldId id="302" r:id="rId16"/>
    <p:sldId id="293" r:id="rId17"/>
    <p:sldId id="294" r:id="rId18"/>
    <p:sldId id="303" r:id="rId19"/>
    <p:sldId id="292" r:id="rId20"/>
    <p:sldId id="308" r:id="rId21"/>
    <p:sldId id="288" r:id="rId22"/>
    <p:sldId id="274" r:id="rId23"/>
    <p:sldId id="309" r:id="rId24"/>
    <p:sldId id="310" r:id="rId25"/>
    <p:sldId id="311" r:id="rId26"/>
    <p:sldId id="313" r:id="rId27"/>
    <p:sldId id="260" r:id="rId28"/>
    <p:sldId id="275" r:id="rId29"/>
    <p:sldId id="272" r:id="rId30"/>
    <p:sldId id="298" r:id="rId31"/>
    <p:sldId id="261" r:id="rId32"/>
    <p:sldId id="277" r:id="rId33"/>
    <p:sldId id="278" r:id="rId34"/>
    <p:sldId id="285" r:id="rId35"/>
    <p:sldId id="280" r:id="rId36"/>
    <p:sldId id="314" r:id="rId37"/>
    <p:sldId id="279" r:id="rId38"/>
    <p:sldId id="281" r:id="rId39"/>
    <p:sldId id="296" r:id="rId40"/>
    <p:sldId id="259" r:id="rId41"/>
    <p:sldId id="2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C8E3A"/>
    <a:srgbClr val="00A096"/>
    <a:srgbClr val="3D86FF"/>
    <a:srgbClr val="7ABC00"/>
    <a:srgbClr val="FF3300"/>
    <a:srgbClr val="55F5FF"/>
    <a:srgbClr val="FF5050"/>
    <a:srgbClr val="FF6600"/>
    <a:srgbClr val="0DFF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6" autoAdjust="0"/>
    <p:restoredTop sz="78814" autoAdjust="0"/>
  </p:normalViewPr>
  <p:slideViewPr>
    <p:cSldViewPr snapToGrid="0">
      <p:cViewPr varScale="1">
        <p:scale>
          <a:sx n="70" d="100"/>
          <a:sy n="70" d="100"/>
        </p:scale>
        <p:origin x="1262" y="48"/>
      </p:cViewPr>
      <p:guideLst/>
    </p:cSldViewPr>
  </p:slideViewPr>
  <p:notesTextViewPr>
    <p:cViewPr>
      <p:scale>
        <a:sx n="125" d="100"/>
        <a:sy n="125" d="100"/>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D:\Leonardo%20Scandolo\Projects\DisparityEditing\git\article\images\timings\StereoEditTimin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'Matching point amount'!$B$5</c:f>
              <c:strCache>
                <c:ptCount val="1"/>
                <c:pt idx="0">
                  <c:v>1920x1080</c:v>
                </c:pt>
              </c:strCache>
            </c:strRef>
          </c:tx>
          <c:cat>
            <c:numRef>
              <c:f>'Matching point amount'!$C$4:$H$4</c:f>
              <c:numCache>
                <c:formatCode>General</c:formatCode>
                <c:ptCount val="6"/>
                <c:pt idx="0">
                  <c:v>0</c:v>
                </c:pt>
                <c:pt idx="1">
                  <c:v>1</c:v>
                </c:pt>
                <c:pt idx="2">
                  <c:v>2</c:v>
                </c:pt>
                <c:pt idx="3">
                  <c:v>3</c:v>
                </c:pt>
                <c:pt idx="4">
                  <c:v>4</c:v>
                </c:pt>
                <c:pt idx="5">
                  <c:v>5</c:v>
                </c:pt>
              </c:numCache>
            </c:numRef>
          </c:cat>
          <c:val>
            <c:numRef>
              <c:f>'Matching point amount'!$C$5:$H$5</c:f>
              <c:numCache>
                <c:formatCode>General</c:formatCode>
                <c:ptCount val="6"/>
                <c:pt idx="0">
                  <c:v>10.5</c:v>
                </c:pt>
                <c:pt idx="1">
                  <c:v>13.5</c:v>
                </c:pt>
                <c:pt idx="2">
                  <c:v>15.7</c:v>
                </c:pt>
                <c:pt idx="3">
                  <c:v>17.8</c:v>
                </c:pt>
                <c:pt idx="4">
                  <c:v>19.8</c:v>
                </c:pt>
                <c:pt idx="5">
                  <c:v>24.1</c:v>
                </c:pt>
              </c:numCache>
            </c:numRef>
          </c:val>
          <c:smooth val="0"/>
          <c:extLst xmlns:c16r2="http://schemas.microsoft.com/office/drawing/2015/06/chart">
            <c:ext xmlns:c16="http://schemas.microsoft.com/office/drawing/2014/chart" uri="{C3380CC4-5D6E-409C-BE32-E72D297353CC}">
              <c16:uniqueId val="{00000000-3027-4514-9EE9-4A6E86413ED1}"/>
            </c:ext>
          </c:extLst>
        </c:ser>
        <c:ser>
          <c:idx val="1"/>
          <c:order val="1"/>
          <c:tx>
            <c:strRef>
              <c:f>'Matching point amount'!$B$6</c:f>
              <c:strCache>
                <c:ptCount val="1"/>
                <c:pt idx="0">
                  <c:v>960x540</c:v>
                </c:pt>
              </c:strCache>
            </c:strRef>
          </c:tx>
          <c:cat>
            <c:numRef>
              <c:f>'Matching point amount'!$C$4:$H$4</c:f>
              <c:numCache>
                <c:formatCode>General</c:formatCode>
                <c:ptCount val="6"/>
                <c:pt idx="0">
                  <c:v>0</c:v>
                </c:pt>
                <c:pt idx="1">
                  <c:v>1</c:v>
                </c:pt>
                <c:pt idx="2">
                  <c:v>2</c:v>
                </c:pt>
                <c:pt idx="3">
                  <c:v>3</c:v>
                </c:pt>
                <c:pt idx="4">
                  <c:v>4</c:v>
                </c:pt>
                <c:pt idx="5">
                  <c:v>5</c:v>
                </c:pt>
              </c:numCache>
            </c:numRef>
          </c:cat>
          <c:val>
            <c:numRef>
              <c:f>'Matching point amount'!$C$6:$H$6</c:f>
              <c:numCache>
                <c:formatCode>General</c:formatCode>
                <c:ptCount val="6"/>
                <c:pt idx="0">
                  <c:v>3.3</c:v>
                </c:pt>
                <c:pt idx="1">
                  <c:v>4</c:v>
                </c:pt>
                <c:pt idx="2">
                  <c:v>4.45</c:v>
                </c:pt>
                <c:pt idx="3">
                  <c:v>4.95</c:v>
                </c:pt>
                <c:pt idx="4">
                  <c:v>5.5</c:v>
                </c:pt>
                <c:pt idx="5">
                  <c:v>6.3</c:v>
                </c:pt>
              </c:numCache>
            </c:numRef>
          </c:val>
          <c:smooth val="0"/>
          <c:extLst xmlns:c16r2="http://schemas.microsoft.com/office/drawing/2015/06/chart">
            <c:ext xmlns:c16="http://schemas.microsoft.com/office/drawing/2014/chart" uri="{C3380CC4-5D6E-409C-BE32-E72D297353CC}">
              <c16:uniqueId val="{00000001-3027-4514-9EE9-4A6E86413ED1}"/>
            </c:ext>
          </c:extLst>
        </c:ser>
        <c:ser>
          <c:idx val="2"/>
          <c:order val="2"/>
          <c:tx>
            <c:strRef>
              <c:f>'Matching point amount'!$B$7</c:f>
              <c:strCache>
                <c:ptCount val="1"/>
                <c:pt idx="0">
                  <c:v>480x270</c:v>
                </c:pt>
              </c:strCache>
            </c:strRef>
          </c:tx>
          <c:cat>
            <c:numRef>
              <c:f>'Matching point amount'!$C$4:$H$4</c:f>
              <c:numCache>
                <c:formatCode>General</c:formatCode>
                <c:ptCount val="6"/>
                <c:pt idx="0">
                  <c:v>0</c:v>
                </c:pt>
                <c:pt idx="1">
                  <c:v>1</c:v>
                </c:pt>
                <c:pt idx="2">
                  <c:v>2</c:v>
                </c:pt>
                <c:pt idx="3">
                  <c:v>3</c:v>
                </c:pt>
                <c:pt idx="4">
                  <c:v>4</c:v>
                </c:pt>
                <c:pt idx="5">
                  <c:v>5</c:v>
                </c:pt>
              </c:numCache>
            </c:numRef>
          </c:cat>
          <c:val>
            <c:numRef>
              <c:f>'Matching point amount'!$C$7:$H$7</c:f>
              <c:numCache>
                <c:formatCode>General</c:formatCode>
                <c:ptCount val="6"/>
                <c:pt idx="0">
                  <c:v>1.4</c:v>
                </c:pt>
                <c:pt idx="1">
                  <c:v>1.5</c:v>
                </c:pt>
                <c:pt idx="2">
                  <c:v>1.75</c:v>
                </c:pt>
                <c:pt idx="3">
                  <c:v>1.8</c:v>
                </c:pt>
                <c:pt idx="4">
                  <c:v>2</c:v>
                </c:pt>
                <c:pt idx="5">
                  <c:v>2.4</c:v>
                </c:pt>
              </c:numCache>
            </c:numRef>
          </c:val>
          <c:smooth val="0"/>
          <c:extLst xmlns:c16r2="http://schemas.microsoft.com/office/drawing/2015/06/chart">
            <c:ext xmlns:c16="http://schemas.microsoft.com/office/drawing/2014/chart" uri="{C3380CC4-5D6E-409C-BE32-E72D297353CC}">
              <c16:uniqueId val="{00000002-3027-4514-9EE9-4A6E86413ED1}"/>
            </c:ext>
          </c:extLst>
        </c:ser>
        <c:ser>
          <c:idx val="3"/>
          <c:order val="3"/>
          <c:tx>
            <c:strRef>
              <c:f>'Matching point amount'!$B$8</c:f>
              <c:strCache>
                <c:ptCount val="1"/>
                <c:pt idx="0">
                  <c:v>240x135</c:v>
                </c:pt>
              </c:strCache>
            </c:strRef>
          </c:tx>
          <c:spPr>
            <a:ln>
              <a:solidFill>
                <a:schemeClr val="accent2">
                  <a:lumMod val="75000"/>
                </a:schemeClr>
              </a:solidFill>
            </a:ln>
          </c:spPr>
          <c:marker>
            <c:spPr>
              <a:ln>
                <a:solidFill>
                  <a:schemeClr val="accent2">
                    <a:lumMod val="75000"/>
                  </a:schemeClr>
                </a:solidFill>
              </a:ln>
            </c:spPr>
          </c:marker>
          <c:cat>
            <c:numRef>
              <c:f>'Matching point amount'!$C$4:$H$4</c:f>
              <c:numCache>
                <c:formatCode>General</c:formatCode>
                <c:ptCount val="6"/>
                <c:pt idx="0">
                  <c:v>0</c:v>
                </c:pt>
                <c:pt idx="1">
                  <c:v>1</c:v>
                </c:pt>
                <c:pt idx="2">
                  <c:v>2</c:v>
                </c:pt>
                <c:pt idx="3">
                  <c:v>3</c:v>
                </c:pt>
                <c:pt idx="4">
                  <c:v>4</c:v>
                </c:pt>
                <c:pt idx="5">
                  <c:v>5</c:v>
                </c:pt>
              </c:numCache>
            </c:numRef>
          </c:cat>
          <c:val>
            <c:numRef>
              <c:f>'Matching point amount'!$C$8:$H$8</c:f>
              <c:numCache>
                <c:formatCode>General</c:formatCode>
                <c:ptCount val="6"/>
                <c:pt idx="0">
                  <c:v>0.74</c:v>
                </c:pt>
                <c:pt idx="1">
                  <c:v>0.79</c:v>
                </c:pt>
                <c:pt idx="2">
                  <c:v>0.84</c:v>
                </c:pt>
                <c:pt idx="3">
                  <c:v>0.87</c:v>
                </c:pt>
                <c:pt idx="4">
                  <c:v>0.94</c:v>
                </c:pt>
                <c:pt idx="5">
                  <c:v>1</c:v>
                </c:pt>
              </c:numCache>
            </c:numRef>
          </c:val>
          <c:smooth val="0"/>
          <c:extLst xmlns:c16r2="http://schemas.microsoft.com/office/drawing/2015/06/chart">
            <c:ext xmlns:c16="http://schemas.microsoft.com/office/drawing/2014/chart" uri="{C3380CC4-5D6E-409C-BE32-E72D297353CC}">
              <c16:uniqueId val="{00000003-3027-4514-9EE9-4A6E86413ED1}"/>
            </c:ext>
          </c:extLst>
        </c:ser>
        <c:dLbls>
          <c:showLegendKey val="0"/>
          <c:showVal val="0"/>
          <c:showCatName val="0"/>
          <c:showSerName val="0"/>
          <c:showPercent val="0"/>
          <c:showBubbleSize val="0"/>
        </c:dLbls>
        <c:marker val="1"/>
        <c:smooth val="0"/>
        <c:axId val="-3159200"/>
        <c:axId val="-3158112"/>
      </c:lineChart>
      <c:catAx>
        <c:axId val="-3159200"/>
        <c:scaling>
          <c:orientation val="minMax"/>
        </c:scaling>
        <c:delete val="0"/>
        <c:axPos val="b"/>
        <c:title>
          <c:tx>
            <c:rich>
              <a:bodyPr/>
              <a:lstStyle/>
              <a:p>
                <a:pPr>
                  <a:defRPr sz="1000">
                    <a:latin typeface="Arial" panose="020B0604020202020204" pitchFamily="34" charset="0"/>
                    <a:cs typeface="Arial" panose="020B0604020202020204" pitchFamily="34" charset="0"/>
                  </a:defRPr>
                </a:pPr>
                <a:r>
                  <a:rPr lang="en-US" sz="1000" b="0" dirty="0" smtClean="0">
                    <a:latin typeface="Arial" panose="020B0604020202020204" pitchFamily="34" charset="0"/>
                    <a:cs typeface="Arial" panose="020B0604020202020204" pitchFamily="34" charset="0"/>
                  </a:rPr>
                  <a:t># Matching points in walking scene</a:t>
                </a:r>
                <a:endParaRPr lang="en-US" sz="1000" b="0" dirty="0">
                  <a:latin typeface="Arial" panose="020B0604020202020204" pitchFamily="34" charset="0"/>
                  <a:cs typeface="Arial" panose="020B0604020202020204" pitchFamily="34" charset="0"/>
                </a:endParaRPr>
              </a:p>
            </c:rich>
          </c:tx>
          <c:layout>
            <c:manualLayout>
              <c:xMode val="edge"/>
              <c:yMode val="edge"/>
              <c:x val="0.326494094488189"/>
              <c:y val="0.9143772845944983"/>
            </c:manualLayout>
          </c:layout>
          <c:overlay val="0"/>
        </c:title>
        <c:numFmt formatCode="General" sourceLinked="1"/>
        <c:majorTickMark val="out"/>
        <c:minorTickMark val="none"/>
        <c:tickLblPos val="nextTo"/>
        <c:crossAx val="-3158112"/>
        <c:crosses val="autoZero"/>
        <c:auto val="1"/>
        <c:lblAlgn val="ctr"/>
        <c:lblOffset val="100"/>
        <c:noMultiLvlLbl val="0"/>
      </c:catAx>
      <c:valAx>
        <c:axId val="-3158112"/>
        <c:scaling>
          <c:orientation val="minMax"/>
        </c:scaling>
        <c:delete val="0"/>
        <c:axPos val="l"/>
        <c:majorGridlines/>
        <c:numFmt formatCode="General" sourceLinked="1"/>
        <c:majorTickMark val="out"/>
        <c:minorTickMark val="none"/>
        <c:tickLblPos val="nextTo"/>
        <c:crossAx val="-3159200"/>
        <c:crosses val="autoZero"/>
        <c:crossBetween val="between"/>
      </c:valAx>
    </c:plotArea>
    <c:legend>
      <c:legendPos val="l"/>
      <c:layout>
        <c:manualLayout>
          <c:xMode val="edge"/>
          <c:yMode val="edge"/>
          <c:x val="0.1"/>
          <c:y val="4.0898950131233597E-2"/>
          <c:w val="0.20802777777777778"/>
          <c:h val="0.33486876640419949"/>
        </c:manualLayout>
      </c:layout>
      <c:overlay val="1"/>
      <c:spPr>
        <a:solidFill>
          <a:schemeClr val="bg1"/>
        </a:solidFill>
        <a:ln w="6350">
          <a:solidFill>
            <a:schemeClr val="tx1"/>
          </a:solidFill>
        </a:ln>
        <a:effectLst>
          <a:outerShdw blurRad="63500" sx="102000" sy="102000" algn="ctr" rotWithShape="0">
            <a:prstClr val="black">
              <a:alpha val="40000"/>
            </a:prstClr>
          </a:outerShdw>
        </a:effectLst>
      </c:sp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AC1D03-87EA-4536-B0B9-412FDA6BCFC8}" type="datetimeFigureOut">
              <a:rPr lang="en-US" smtClean="0"/>
              <a:t>2019-05-05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A32EDB-FF39-4D79-B906-7726E35E4031}" type="slidenum">
              <a:rPr lang="en-US" smtClean="0"/>
              <a:t>‹#›</a:t>
            </a:fld>
            <a:endParaRPr lang="en-US"/>
          </a:p>
        </p:txBody>
      </p:sp>
    </p:spTree>
    <p:extLst>
      <p:ext uri="{BB962C8B-B14F-4D97-AF65-F5344CB8AC3E}">
        <p14:creationId xmlns:p14="http://schemas.microsoft.com/office/powerpoint/2010/main" val="1423515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3B68B-4C76-4A0A-B2F0-13F9C4539DB9}" type="datetimeFigureOut">
              <a:rPr lang="en-US" smtClean="0"/>
              <a:t>2019-05-05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3F4CC-A178-455A-A4C3-8B7CF4D2C5AB}" type="slidenum">
              <a:rPr lang="en-US" smtClean="0"/>
              <a:t>‹#›</a:t>
            </a:fld>
            <a:endParaRPr lang="en-US"/>
          </a:p>
        </p:txBody>
      </p:sp>
    </p:spTree>
    <p:extLst>
      <p:ext uri="{BB962C8B-B14F-4D97-AF65-F5344CB8AC3E}">
        <p14:creationId xmlns:p14="http://schemas.microsoft.com/office/powerpoint/2010/main" val="123523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a:t>
            </a:fld>
            <a:endParaRPr lang="en-US"/>
          </a:p>
        </p:txBody>
      </p:sp>
    </p:spTree>
    <p:extLst>
      <p:ext uri="{BB962C8B-B14F-4D97-AF65-F5344CB8AC3E}">
        <p14:creationId xmlns:p14="http://schemas.microsoft.com/office/powerpoint/2010/main" val="660681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explained by simply changing</a:t>
            </a:r>
            <a:r>
              <a:rPr lang="en-US" baseline="0" dirty="0" smtClean="0"/>
              <a:t> a few disparity properties of some object the result will not look convincing, and a lot of manual work has to go into harmonizing all the disparity values in a scene in order for it to look good.</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10</a:t>
            </a:fld>
            <a:endParaRPr lang="en-US"/>
          </a:p>
        </p:txBody>
      </p:sp>
    </p:spTree>
    <p:extLst>
      <p:ext uri="{BB962C8B-B14F-4D97-AF65-F5344CB8AC3E}">
        <p14:creationId xmlns:p14="http://schemas.microsoft.com/office/powerpoint/2010/main" val="86472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work we strive to assist the artist to obtain a consistent result that still reflects the artistic intent, and only requires to modify a few high level disparity properties of object.</a:t>
            </a:r>
          </a:p>
        </p:txBody>
      </p:sp>
      <p:sp>
        <p:nvSpPr>
          <p:cNvPr id="4" name="Slide Number Placeholder 3"/>
          <p:cNvSpPr>
            <a:spLocks noGrp="1"/>
          </p:cNvSpPr>
          <p:nvPr>
            <p:ph type="sldNum" sz="quarter" idx="10"/>
          </p:nvPr>
        </p:nvSpPr>
        <p:spPr/>
        <p:txBody>
          <a:bodyPr/>
          <a:lstStyle/>
          <a:p>
            <a:fld id="{4AD3F4CC-A178-455A-A4C3-8B7CF4D2C5AB}" type="slidenum">
              <a:rPr lang="en-US" smtClean="0"/>
              <a:t>11</a:t>
            </a:fld>
            <a:endParaRPr lang="en-US"/>
          </a:p>
        </p:txBody>
      </p:sp>
    </p:spTree>
    <p:extLst>
      <p:ext uri="{BB962C8B-B14F-4D97-AF65-F5344CB8AC3E}">
        <p14:creationId xmlns:p14="http://schemas.microsoft.com/office/powerpoint/2010/main" val="269943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typical disparity editions do we want to support.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14</a:t>
            </a:fld>
            <a:endParaRPr lang="en-US"/>
          </a:p>
        </p:txBody>
      </p:sp>
    </p:spTree>
    <p:extLst>
      <p:ext uri="{BB962C8B-B14F-4D97-AF65-F5344CB8AC3E}">
        <p14:creationId xmlns:p14="http://schemas.microsoft.com/office/powerpoint/2010/main" val="2012132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you can see that the two</a:t>
            </a:r>
            <a:r>
              <a:rPr lang="en-US" baseline="0" dirty="0" smtClean="0"/>
              <a:t> first spheres are rounder in the right image, even though the rest of the scene remains the same.</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15</a:t>
            </a:fld>
            <a:endParaRPr lang="en-US"/>
          </a:p>
        </p:txBody>
      </p:sp>
    </p:spTree>
    <p:extLst>
      <p:ext uri="{BB962C8B-B14F-4D97-AF65-F5344CB8AC3E}">
        <p14:creationId xmlns:p14="http://schemas.microsoft.com/office/powerpoint/2010/main" val="147460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is</a:t>
            </a:r>
            <a:r>
              <a:rPr lang="en-US" baseline="0" dirty="0" smtClean="0"/>
              <a:t> adding an offset to an object in depth, meaning to push it backwards or forwards in depth.</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16</a:t>
            </a:fld>
            <a:endParaRPr lang="en-US"/>
          </a:p>
        </p:txBody>
      </p:sp>
    </p:spTree>
    <p:extLst>
      <p:ext uri="{BB962C8B-B14F-4D97-AF65-F5344CB8AC3E}">
        <p14:creationId xmlns:p14="http://schemas.microsoft.com/office/powerpoint/2010/main" val="39542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we may want to achieve a similar</a:t>
            </a:r>
            <a:r>
              <a:rPr lang="en-US" baseline="0" dirty="0" smtClean="0"/>
              <a:t> effect by matching the disparity of two points.</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17</a:t>
            </a:fld>
            <a:endParaRPr lang="en-US"/>
          </a:p>
        </p:txBody>
      </p:sp>
    </p:spTree>
    <p:extLst>
      <p:ext uri="{BB962C8B-B14F-4D97-AF65-F5344CB8AC3E}">
        <p14:creationId xmlns:p14="http://schemas.microsoft.com/office/powerpoint/2010/main" val="13918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pushed the second sphere back in depth.</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18</a:t>
            </a:fld>
            <a:endParaRPr lang="en-US"/>
          </a:p>
        </p:txBody>
      </p:sp>
    </p:spTree>
    <p:extLst>
      <p:ext uri="{BB962C8B-B14F-4D97-AF65-F5344CB8AC3E}">
        <p14:creationId xmlns:p14="http://schemas.microsoft.com/office/powerpoint/2010/main" val="2080581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similar edition</a:t>
            </a:r>
            <a:r>
              <a:rPr lang="en-US" baseline="0" dirty="0" smtClean="0"/>
              <a:t> command is to maintain the disparity difference at the interface of two objects, so that when an object’s disparity is modified, the rest move with it.</a:t>
            </a:r>
          </a:p>
          <a:p>
            <a:r>
              <a:rPr lang="en-US" baseline="0" dirty="0" smtClean="0"/>
              <a:t>In this example we move a wall closer to the camera, and we want the torch to move with it.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19</a:t>
            </a:fld>
            <a:endParaRPr lang="en-US"/>
          </a:p>
        </p:txBody>
      </p:sp>
    </p:spTree>
    <p:extLst>
      <p:ext uri="{BB962C8B-B14F-4D97-AF65-F5344CB8AC3E}">
        <p14:creationId xmlns:p14="http://schemas.microsoft.com/office/powerpoint/2010/main" val="2494459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formalize what I just explained,</a:t>
            </a:r>
            <a:r>
              <a:rPr lang="en-US" baseline="0" dirty="0" smtClean="0"/>
              <a:t> we will start with a function on a grid, the original disparity map.</a:t>
            </a:r>
          </a:p>
          <a:p>
            <a:r>
              <a:rPr lang="en-US" baseline="0" dirty="0" smtClean="0"/>
              <a:t>Our goal is to obtain another grid of the same size that follows the artist edits but does not contain disparity errors.</a:t>
            </a:r>
          </a:p>
          <a:p>
            <a:r>
              <a:rPr lang="en-US" baseline="0" dirty="0" smtClean="0"/>
              <a:t>We will do this by formalizing what we mean by artist edits and disparity errors as constraints, and minimizing an energy function to follow those constraints.</a:t>
            </a:r>
          </a:p>
          <a:p>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21</a:t>
            </a:fld>
            <a:endParaRPr lang="en-US"/>
          </a:p>
        </p:txBody>
      </p:sp>
    </p:spTree>
    <p:extLst>
      <p:ext uri="{BB962C8B-B14F-4D97-AF65-F5344CB8AC3E}">
        <p14:creationId xmlns:p14="http://schemas.microsoft.com/office/powerpoint/2010/main" val="1846648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Formalizing</a:t>
            </a:r>
            <a:r>
              <a:rPr lang="en-US" baseline="0" dirty="0" smtClean="0"/>
              <a:t> the artist edits is done in some cases via defining a goal gradient.</a:t>
            </a:r>
          </a:p>
          <a:p>
            <a:r>
              <a:rPr lang="en-US" baseline="0" dirty="0" smtClean="0"/>
              <a:t>For example, increasing roundness of an object can be formalized as increasing the gradient of the pixels associated with that object.</a:t>
            </a:r>
          </a:p>
          <a:p>
            <a:r>
              <a:rPr lang="en-US" baseline="0" dirty="0" smtClean="0"/>
              <a:t>Likewise, retaining the interface between two objects amounts to retaining the gradient of the pixels in the interface between the object.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22</a:t>
            </a:fld>
            <a:endParaRPr lang="en-US"/>
          </a:p>
        </p:txBody>
      </p:sp>
    </p:spTree>
    <p:extLst>
      <p:ext uri="{BB962C8B-B14F-4D97-AF65-F5344CB8AC3E}">
        <p14:creationId xmlns:p14="http://schemas.microsoft.com/office/powerpoint/2010/main" val="1887247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err="1" smtClean="0"/>
              <a:t>Vergeance</a:t>
            </a:r>
            <a:r>
              <a:rPr lang="en-US" i="0" baseline="0" dirty="0" smtClean="0"/>
              <a:t> in eyes determines how far away we perceive an object, and disparity refers to the difference in these angles.</a:t>
            </a:r>
          </a:p>
          <a:p>
            <a:r>
              <a:rPr lang="en-US" i="0" baseline="0" dirty="0" smtClean="0"/>
              <a:t>On screen this translates to an actual pixel distance between an object shown for left and right eyes.</a:t>
            </a:r>
          </a:p>
          <a:p>
            <a:r>
              <a:rPr lang="en-US" i="0" baseline="0" dirty="0" smtClean="0"/>
              <a:t>You can see the difference for example when viewing red-cyan anaglyph stereo images without glasses.</a:t>
            </a:r>
            <a:endParaRPr lang="en-US" i="1" dirty="0"/>
          </a:p>
        </p:txBody>
      </p:sp>
      <p:sp>
        <p:nvSpPr>
          <p:cNvPr id="4" name="Slide Number Placeholder 3"/>
          <p:cNvSpPr>
            <a:spLocks noGrp="1"/>
          </p:cNvSpPr>
          <p:nvPr>
            <p:ph type="sldNum" sz="quarter" idx="10"/>
          </p:nvPr>
        </p:nvSpPr>
        <p:spPr/>
        <p:txBody>
          <a:bodyPr/>
          <a:lstStyle/>
          <a:p>
            <a:fld id="{4AD3F4CC-A178-455A-A4C3-8B7CF4D2C5AB}" type="slidenum">
              <a:rPr lang="en-US" smtClean="0"/>
              <a:t>2</a:t>
            </a:fld>
            <a:endParaRPr lang="en-US"/>
          </a:p>
        </p:txBody>
      </p:sp>
    </p:spTree>
    <p:extLst>
      <p:ext uri="{BB962C8B-B14F-4D97-AF65-F5344CB8AC3E}">
        <p14:creationId xmlns:p14="http://schemas.microsoft.com/office/powerpoint/2010/main" val="46228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Formalizing</a:t>
            </a:r>
            <a:r>
              <a:rPr lang="en-US" baseline="0" dirty="0" smtClean="0"/>
              <a:t> the artist edits is done in some cases via defining a goal gradient.</a:t>
            </a:r>
          </a:p>
          <a:p>
            <a:r>
              <a:rPr lang="en-US" baseline="0" dirty="0" smtClean="0"/>
              <a:t>For example, increasing roundness of an object can be formalized as increasing the gradient of the pixels associated with that object.</a:t>
            </a:r>
          </a:p>
          <a:p>
            <a:r>
              <a:rPr lang="en-US" baseline="0" dirty="0" smtClean="0"/>
              <a:t>Likewise, retaining the interface between two objects amounts to retaining the gradient of the pixels in the interface between the object.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23</a:t>
            </a:fld>
            <a:endParaRPr lang="en-US"/>
          </a:p>
        </p:txBody>
      </p:sp>
    </p:spTree>
    <p:extLst>
      <p:ext uri="{BB962C8B-B14F-4D97-AF65-F5344CB8AC3E}">
        <p14:creationId xmlns:p14="http://schemas.microsoft.com/office/powerpoint/2010/main" val="2127103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Formalizing</a:t>
            </a:r>
            <a:r>
              <a:rPr lang="en-US" baseline="0" dirty="0" smtClean="0"/>
              <a:t> the artist edits is done in some cases via defining a goal gradient.</a:t>
            </a:r>
          </a:p>
          <a:p>
            <a:r>
              <a:rPr lang="en-US" baseline="0" dirty="0" smtClean="0"/>
              <a:t>For example, increasing roundness of an object can be formalized as increasing the gradient of the pixels associated with that object.</a:t>
            </a:r>
          </a:p>
          <a:p>
            <a:r>
              <a:rPr lang="en-US" baseline="0" dirty="0" smtClean="0"/>
              <a:t>Likewise, retaining the interface between two objects amounts to retaining the gradient of the pixels in the interface between the object.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24</a:t>
            </a:fld>
            <a:endParaRPr lang="en-US"/>
          </a:p>
        </p:txBody>
      </p:sp>
    </p:spTree>
    <p:extLst>
      <p:ext uri="{BB962C8B-B14F-4D97-AF65-F5344CB8AC3E}">
        <p14:creationId xmlns:p14="http://schemas.microsoft.com/office/powerpoint/2010/main" val="1914895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Formalizing</a:t>
            </a:r>
            <a:r>
              <a:rPr lang="en-US" baseline="0" dirty="0" smtClean="0"/>
              <a:t> the artist edits is done in some cases via defining a goal gradient.</a:t>
            </a:r>
          </a:p>
          <a:p>
            <a:r>
              <a:rPr lang="en-US" baseline="0" dirty="0" smtClean="0"/>
              <a:t>For example, increasing roundness of an object can be formalized as increasing the gradient of the pixels associated with that object.</a:t>
            </a:r>
          </a:p>
          <a:p>
            <a:r>
              <a:rPr lang="en-US" baseline="0" dirty="0" smtClean="0"/>
              <a:t>Likewise, retaining the interface between two objects amounts to retaining the gradient of the pixels in the interface between the object.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25</a:t>
            </a:fld>
            <a:endParaRPr lang="en-US"/>
          </a:p>
        </p:txBody>
      </p:sp>
    </p:spTree>
    <p:extLst>
      <p:ext uri="{BB962C8B-B14F-4D97-AF65-F5344CB8AC3E}">
        <p14:creationId xmlns:p14="http://schemas.microsoft.com/office/powerpoint/2010/main" val="2430010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try out our system, and see what we get if we increase the roundness of the lion head by 2 and solve the system, </a:t>
            </a:r>
            <a:r>
              <a:rPr lang="en-US" baseline="0" dirty="0" err="1" smtClean="0"/>
              <a:t>aaaand</a:t>
            </a:r>
            <a:r>
              <a:rPr lang="en-US" baseline="0" dirty="0" smtClean="0"/>
              <a:t>, nothing changed, we still get the same inconsistent image as before.</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26</a:t>
            </a:fld>
            <a:endParaRPr lang="en-US"/>
          </a:p>
        </p:txBody>
      </p:sp>
    </p:spTree>
    <p:extLst>
      <p:ext uri="{BB962C8B-B14F-4D97-AF65-F5344CB8AC3E}">
        <p14:creationId xmlns:p14="http://schemas.microsoft.com/office/powerpoint/2010/main" val="266053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need some more magic.</a:t>
            </a:r>
          </a:p>
          <a:p>
            <a:r>
              <a:rPr lang="en-US" baseline="0" dirty="0" smtClean="0"/>
              <a:t>Fortunately, there’s a elegant solution to impose these consistency constrains as linear constrains in our system well.</a:t>
            </a:r>
          </a:p>
          <a:p>
            <a:r>
              <a:rPr lang="en-US" baseline="0" dirty="0" smtClean="0"/>
              <a:t>If we take the disparity map where we blindly apply the artist edits, and compare its </a:t>
            </a:r>
            <a:r>
              <a:rPr lang="en-US" baseline="0" dirty="0" smtClean="0"/>
              <a:t>gradient </a:t>
            </a:r>
            <a:r>
              <a:rPr lang="en-US" baseline="0" dirty="0" smtClean="0"/>
              <a:t>to the original gradient, depth inversions occur where the gradient changes its sign.</a:t>
            </a:r>
          </a:p>
          <a:p>
            <a:r>
              <a:rPr lang="en-US" baseline="0" dirty="0" smtClean="0"/>
              <a:t>We can detect those pixels and impose the original gradient to maintain the relative disparity.</a:t>
            </a:r>
            <a:endParaRPr lang="en-US" baseline="0" dirty="0" smtClean="0"/>
          </a:p>
        </p:txBody>
      </p:sp>
      <p:sp>
        <p:nvSpPr>
          <p:cNvPr id="4" name="Slide Number Placeholder 3"/>
          <p:cNvSpPr>
            <a:spLocks noGrp="1"/>
          </p:cNvSpPr>
          <p:nvPr>
            <p:ph type="sldNum" sz="quarter" idx="10"/>
          </p:nvPr>
        </p:nvSpPr>
        <p:spPr/>
        <p:txBody>
          <a:bodyPr/>
          <a:lstStyle/>
          <a:p>
            <a:fld id="{4AD3F4CC-A178-455A-A4C3-8B7CF4D2C5AB}" type="slidenum">
              <a:rPr lang="en-US" smtClean="0"/>
              <a:t>27</a:t>
            </a:fld>
            <a:endParaRPr lang="en-US"/>
          </a:p>
        </p:txBody>
      </p:sp>
    </p:spTree>
    <p:extLst>
      <p:ext uri="{BB962C8B-B14F-4D97-AF65-F5344CB8AC3E}">
        <p14:creationId xmlns:p14="http://schemas.microsoft.com/office/powerpoint/2010/main" val="3683079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perform</a:t>
            </a:r>
            <a:r>
              <a:rPr lang="en-US" baseline="0" dirty="0" smtClean="0"/>
              <a:t> a multi-scale optimization procedure </a:t>
            </a:r>
            <a:r>
              <a:rPr lang="en-US" baseline="0" dirty="0" smtClean="0"/>
              <a:t>us </a:t>
            </a:r>
            <a:r>
              <a:rPr lang="en-US" baseline="0" dirty="0" err="1" smtClean="0"/>
              <a:t>ng</a:t>
            </a:r>
            <a:r>
              <a:rPr lang="en-US" baseline="0" dirty="0" smtClean="0"/>
              <a:t> </a:t>
            </a:r>
            <a:r>
              <a:rPr lang="en-US" baseline="0" dirty="0" smtClean="0"/>
              <a:t>the gradient as one of the constraints: a modified Poisson solver.</a:t>
            </a:r>
          </a:p>
        </p:txBody>
      </p:sp>
      <p:sp>
        <p:nvSpPr>
          <p:cNvPr id="4" name="Slide Number Placeholder 3"/>
          <p:cNvSpPr>
            <a:spLocks noGrp="1"/>
          </p:cNvSpPr>
          <p:nvPr>
            <p:ph type="sldNum" sz="quarter" idx="10"/>
          </p:nvPr>
        </p:nvSpPr>
        <p:spPr/>
        <p:txBody>
          <a:bodyPr/>
          <a:lstStyle/>
          <a:p>
            <a:fld id="{4AD3F4CC-A178-455A-A4C3-8B7CF4D2C5AB}" type="slidenum">
              <a:rPr lang="en-US" smtClean="0"/>
              <a:t>28</a:t>
            </a:fld>
            <a:endParaRPr lang="en-US"/>
          </a:p>
        </p:txBody>
      </p:sp>
    </p:spTree>
    <p:extLst>
      <p:ext uri="{BB962C8B-B14F-4D97-AF65-F5344CB8AC3E}">
        <p14:creationId xmlns:p14="http://schemas.microsoft.com/office/powerpoint/2010/main" val="3257388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we obtain the final disparity values, we need to create the two stereo images.</a:t>
            </a:r>
          </a:p>
          <a:p>
            <a:r>
              <a:rPr lang="en-US" baseline="0" dirty="0" smtClean="0"/>
              <a:t>If we start from a single image with no further information, this can only be done via an image warping procedure.</a:t>
            </a:r>
          </a:p>
          <a:p>
            <a:r>
              <a:rPr lang="en-US" baseline="0" dirty="0" smtClean="0"/>
              <a:t>This method is well studied and works well, but it has the drawback that when an object is shifted horizontally to create the stereo effect, the background is </a:t>
            </a:r>
            <a:r>
              <a:rPr lang="en-US" baseline="0" dirty="0" err="1" smtClean="0"/>
              <a:t>disoccluded</a:t>
            </a:r>
            <a:r>
              <a:rPr lang="en-US" baseline="0" dirty="0" smtClean="0"/>
              <a:t>. Without background information we can only use heuristics to imagine what was behind the objects.</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29</a:t>
            </a:fld>
            <a:endParaRPr lang="en-US"/>
          </a:p>
        </p:txBody>
      </p:sp>
    </p:spTree>
    <p:extLst>
      <p:ext uri="{BB962C8B-B14F-4D97-AF65-F5344CB8AC3E}">
        <p14:creationId xmlns:p14="http://schemas.microsoft.com/office/powerpoint/2010/main" val="3871361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have the full 3D information, then we can do much better.</a:t>
            </a:r>
          </a:p>
          <a:p>
            <a:r>
              <a:rPr lang="en-US" baseline="0" dirty="0" smtClean="0"/>
              <a:t>Given a disparity map, we can render the stereo images such that the background will simply be rendered into them.</a:t>
            </a:r>
          </a:p>
          <a:p>
            <a:r>
              <a:rPr lang="en-US" dirty="0" smtClean="0"/>
              <a:t>This can be done by sampling the disparity for each vertex of the scene from the disparity map, and then when rendering, shifting</a:t>
            </a:r>
            <a:r>
              <a:rPr lang="en-US" baseline="0" dirty="0" smtClean="0"/>
              <a:t> the vertices horizontally to left or right according to that disparity.</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30</a:t>
            </a:fld>
            <a:endParaRPr lang="en-US"/>
          </a:p>
        </p:txBody>
      </p:sp>
    </p:spTree>
    <p:extLst>
      <p:ext uri="{BB962C8B-B14F-4D97-AF65-F5344CB8AC3E}">
        <p14:creationId xmlns:p14="http://schemas.microsoft.com/office/powerpoint/2010/main" val="3836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 is not without drawbacks.</a:t>
            </a:r>
          </a:p>
          <a:p>
            <a:r>
              <a:rPr lang="en-US" dirty="0" smtClean="0"/>
              <a:t>The most important problem</a:t>
            </a:r>
            <a:r>
              <a:rPr lang="en-US" baseline="0" dirty="0" smtClean="0"/>
              <a:t> is that if the disparity is only sampled at vertices, the disparity of every pixel is a linear combination of the disparity at the vertices. This means we approximate the goal disparity map with a piecewise linear function.</a:t>
            </a:r>
          </a:p>
          <a:p>
            <a:r>
              <a:rPr lang="en-US" baseline="0" dirty="0" smtClean="0"/>
              <a:t>If the triangles are too large, then the disparity is approximated poorly.</a:t>
            </a:r>
          </a:p>
          <a:p>
            <a:r>
              <a:rPr lang="en-US" baseline="0" dirty="0" smtClean="0"/>
              <a:t>Therefore we use adaptive tessellation to maintain the size of the triangles small.</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31</a:t>
            </a:fld>
            <a:endParaRPr lang="en-US"/>
          </a:p>
        </p:txBody>
      </p:sp>
    </p:spTree>
    <p:extLst>
      <p:ext uri="{BB962C8B-B14F-4D97-AF65-F5344CB8AC3E}">
        <p14:creationId xmlns:p14="http://schemas.microsoft.com/office/powerpoint/2010/main" val="3603710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issue is</a:t>
            </a:r>
            <a:r>
              <a:rPr lang="en-US" baseline="0" dirty="0" smtClean="0"/>
              <a:t> that some vertices may not be visible in the disparity map. </a:t>
            </a:r>
          </a:p>
          <a:p>
            <a:r>
              <a:rPr lang="en-US" baseline="0" dirty="0" smtClean="0"/>
              <a:t>In that case we can sample nearby the projection point to find samples corresponding to the same object to use.</a:t>
            </a:r>
          </a:p>
          <a:p>
            <a:r>
              <a:rPr lang="en-US" baseline="0" dirty="0" smtClean="0"/>
              <a:t>In the case we cannot find any sample, we can still fall back to the original disparity values.</a:t>
            </a:r>
          </a:p>
          <a:p>
            <a:r>
              <a:rPr lang="en-US" baseline="0" dirty="0" smtClean="0"/>
              <a:t>Since triangles are small, the absence of nearby samples means the object is most likely not visible at all and therefore not a problem.</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32</a:t>
            </a:fld>
            <a:endParaRPr lang="en-US"/>
          </a:p>
        </p:txBody>
      </p:sp>
    </p:spTree>
    <p:extLst>
      <p:ext uri="{BB962C8B-B14F-4D97-AF65-F5344CB8AC3E}">
        <p14:creationId xmlns:p14="http://schemas.microsoft.com/office/powerpoint/2010/main" val="47483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depth cues can be represented</a:t>
            </a:r>
            <a:r>
              <a:rPr lang="en-US" baseline="0" dirty="0" smtClean="0"/>
              <a:t> on a stereo screen, but not all.</a:t>
            </a:r>
          </a:p>
          <a:p>
            <a:r>
              <a:rPr lang="en-US" baseline="0" dirty="0" smtClean="0"/>
              <a:t>In particular, accommodation is fixed at the screen distance, and contradicts the binocular disparity.</a:t>
            </a:r>
          </a:p>
          <a:p>
            <a:r>
              <a:rPr lang="en-US" baseline="0" dirty="0" smtClean="0"/>
              <a:t>This clash leads to viewer discomfort.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a:t>
            </a:fld>
            <a:endParaRPr lang="en-US"/>
          </a:p>
        </p:txBody>
      </p:sp>
    </p:spTree>
    <p:extLst>
      <p:ext uri="{BB962C8B-B14F-4D97-AF65-F5344CB8AC3E}">
        <p14:creationId xmlns:p14="http://schemas.microsoft.com/office/powerpoint/2010/main" val="519211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a:t>
            </a:r>
            <a:r>
              <a:rPr lang="en-US" baseline="0" dirty="0" smtClean="0"/>
              <a:t> the benefits of our approach is that we have effectively decoupled the resolution of the disparity map from the resolution of the final stereo images. This is because we sample the disparity map to obtain the vertex disparities, and the sampling does not depend on the resolution.</a:t>
            </a:r>
          </a:p>
          <a:p>
            <a:r>
              <a:rPr lang="en-US" baseline="0" dirty="0" smtClean="0"/>
              <a:t>This means we can perform the optimization at a much smaller resolution than the stereo image resolution, and therefore target very large image resolutions, while maintaining real-time or interactive performance.</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33</a:t>
            </a:fld>
            <a:endParaRPr lang="en-US"/>
          </a:p>
        </p:txBody>
      </p:sp>
    </p:spTree>
    <p:extLst>
      <p:ext uri="{BB962C8B-B14F-4D97-AF65-F5344CB8AC3E}">
        <p14:creationId xmlns:p14="http://schemas.microsoft.com/office/powerpoint/2010/main" val="1307960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video of the tool being used.</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35</a:t>
            </a:fld>
            <a:endParaRPr lang="en-US"/>
          </a:p>
        </p:txBody>
      </p:sp>
    </p:spTree>
    <p:extLst>
      <p:ext uri="{BB962C8B-B14F-4D97-AF65-F5344CB8AC3E}">
        <p14:creationId xmlns:p14="http://schemas.microsoft.com/office/powerpoint/2010/main" val="1426081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video of the tool being used.</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36</a:t>
            </a:fld>
            <a:endParaRPr lang="en-US"/>
          </a:p>
        </p:txBody>
      </p:sp>
    </p:spTree>
    <p:extLst>
      <p:ext uri="{BB962C8B-B14F-4D97-AF65-F5344CB8AC3E}">
        <p14:creationId xmlns:p14="http://schemas.microsoft.com/office/powerpoint/2010/main" val="416090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 have not put much work</a:t>
            </a:r>
            <a:r>
              <a:rPr lang="en-US" baseline="0" dirty="0" smtClean="0"/>
              <a:t> in optimizing our code, we achieve real-time edition rates even for full-HD resolution. </a:t>
            </a:r>
          </a:p>
          <a:p>
            <a:r>
              <a:rPr lang="en-US" baseline="0" dirty="0" smtClean="0"/>
              <a:t>The addition of some constraints mean a more complex energy function, and therefore the optimization time will increase slightly.</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37</a:t>
            </a:fld>
            <a:endParaRPr lang="en-US"/>
          </a:p>
        </p:txBody>
      </p:sp>
    </p:spTree>
    <p:extLst>
      <p:ext uri="{BB962C8B-B14F-4D97-AF65-F5344CB8AC3E}">
        <p14:creationId xmlns:p14="http://schemas.microsoft.com/office/powerpoint/2010/main" val="1624362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a:t>
            </a:r>
            <a:r>
              <a:rPr lang="en-US" baseline="0" dirty="0" smtClean="0"/>
              <a:t> I will summarize.</a:t>
            </a:r>
          </a:p>
          <a:p>
            <a:r>
              <a:rPr lang="en-US" baseline="0" dirty="0" smtClean="0"/>
              <a:t>We presented a new interactive and intuitive disparity editing framework.</a:t>
            </a:r>
          </a:p>
          <a:p>
            <a:r>
              <a:rPr lang="en-US" baseline="0" dirty="0" smtClean="0"/>
              <a:t>We work directly on disparity, without modifying geometry, to maintain the look of the original content.</a:t>
            </a:r>
          </a:p>
          <a:p>
            <a:r>
              <a:rPr lang="en-US" baseline="0" dirty="0" smtClean="0"/>
              <a:t>And lastly, the way it was presented, further tools can be easily incorporated into the framework, by simply incorporating them as further constraints to the optimization procedure.</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38</a:t>
            </a:fld>
            <a:endParaRPr lang="en-US"/>
          </a:p>
        </p:txBody>
      </p:sp>
    </p:spTree>
    <p:extLst>
      <p:ext uri="{BB962C8B-B14F-4D97-AF65-F5344CB8AC3E}">
        <p14:creationId xmlns:p14="http://schemas.microsoft.com/office/powerpoint/2010/main" val="2941988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39</a:t>
            </a:fld>
            <a:endParaRPr lang="en-US"/>
          </a:p>
        </p:txBody>
      </p:sp>
    </p:spTree>
    <p:extLst>
      <p:ext uri="{BB962C8B-B14F-4D97-AF65-F5344CB8AC3E}">
        <p14:creationId xmlns:p14="http://schemas.microsoft.com/office/powerpoint/2010/main" val="429673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do this, we will put together a pipeline that takes the original scene and its disparity, along with artist edits. </a:t>
            </a:r>
          </a:p>
          <a:p>
            <a:r>
              <a:rPr lang="en-US" baseline="0" dirty="0" smtClean="0"/>
              <a:t>Using that, we can create an initial disparity estimate of the final scene in order to find possible disparity errors.</a:t>
            </a:r>
          </a:p>
          <a:p>
            <a:r>
              <a:rPr lang="en-US" baseline="0" dirty="0" smtClean="0"/>
              <a:t>We then use all this information in an optimization process to obtain a disparity values that respect the artist edits but avoids errors.</a:t>
            </a:r>
          </a:p>
          <a:p>
            <a:r>
              <a:rPr lang="en-US" baseline="0" dirty="0" smtClean="0"/>
              <a:t>Finally, I will also explain how to go from the optimized disparity to the stereo image.</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40</a:t>
            </a:fld>
            <a:endParaRPr lang="en-US"/>
          </a:p>
        </p:txBody>
      </p:sp>
    </p:spTree>
    <p:extLst>
      <p:ext uri="{BB962C8B-B14F-4D97-AF65-F5344CB8AC3E}">
        <p14:creationId xmlns:p14="http://schemas.microsoft.com/office/powerpoint/2010/main" val="2723053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interesting example where monocular cues still give a perception of depth, but allows us to modify the disparity values </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41</a:t>
            </a:fld>
            <a:endParaRPr lang="en-US"/>
          </a:p>
        </p:txBody>
      </p:sp>
    </p:spTree>
    <p:extLst>
      <p:ext uri="{BB962C8B-B14F-4D97-AF65-F5344CB8AC3E}">
        <p14:creationId xmlns:p14="http://schemas.microsoft.com/office/powerpoint/2010/main" val="738347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example is creating something very far away, it would require binocular disparity to be an exact value, which is different for different viewers at different viewing positions.</a:t>
            </a:r>
          </a:p>
          <a:p>
            <a:r>
              <a:rPr lang="en-US" baseline="0" dirty="0" smtClean="0"/>
              <a:t>This is another reason to restrict the disparity range and tweak disparity to ensure that it produces a good stereo effect for the given range of disparity values.</a:t>
            </a:r>
          </a:p>
          <a:p>
            <a:r>
              <a:rPr lang="en-US" baseline="0" dirty="0" smtClean="0"/>
              <a:t>So there are artistic decisions involved into how to distribute the available disparity range.</a:t>
            </a:r>
          </a:p>
        </p:txBody>
      </p:sp>
      <p:sp>
        <p:nvSpPr>
          <p:cNvPr id="4" name="Slide Number Placeholder 3"/>
          <p:cNvSpPr>
            <a:spLocks noGrp="1"/>
          </p:cNvSpPr>
          <p:nvPr>
            <p:ph type="sldNum" sz="quarter" idx="10"/>
          </p:nvPr>
        </p:nvSpPr>
        <p:spPr/>
        <p:txBody>
          <a:bodyPr/>
          <a:lstStyle/>
          <a:p>
            <a:fld id="{4AD3F4CC-A178-455A-A4C3-8B7CF4D2C5AB}" type="slidenum">
              <a:rPr lang="en-US" smtClean="0"/>
              <a:t>4</a:t>
            </a:fld>
            <a:endParaRPr lang="en-US"/>
          </a:p>
        </p:txBody>
      </p:sp>
    </p:spTree>
    <p:extLst>
      <p:ext uri="{BB962C8B-B14F-4D97-AF65-F5344CB8AC3E}">
        <p14:creationId xmlns:p14="http://schemas.microsoft.com/office/powerpoint/2010/main" val="258132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 this edition work is</a:t>
            </a:r>
            <a:r>
              <a:rPr lang="en-US" baseline="0" dirty="0" smtClean="0"/>
              <a:t> done manually, through 3D edition software, some of which is </a:t>
            </a:r>
            <a:r>
              <a:rPr lang="en-US" baseline="0" dirty="0" smtClean="0"/>
              <a:t>specialized by expert </a:t>
            </a:r>
            <a:r>
              <a:rPr lang="en-US" baseline="0" dirty="0" err="1" smtClean="0"/>
              <a:t>stereographers</a:t>
            </a:r>
            <a:r>
              <a:rPr lang="en-US" baseline="0" dirty="0" smtClean="0"/>
              <a:t>.</a:t>
            </a:r>
            <a:endParaRPr lang="en-US" baseline="0" dirty="0" smtClean="0"/>
          </a:p>
          <a:p>
            <a:r>
              <a:rPr lang="en-US" dirty="0" smtClean="0"/>
              <a:t>Edits can also be defined globally,</a:t>
            </a:r>
            <a:r>
              <a:rPr lang="en-US" baseline="0" dirty="0" smtClean="0"/>
              <a:t> by changing the relationship between disparity and depth to be non-linear.</a:t>
            </a:r>
          </a:p>
          <a:p>
            <a:r>
              <a:rPr lang="en-US" baseline="0" dirty="0" smtClean="0"/>
              <a:t>There are many works that take this approach and obtain different mappings based on the underlying model and goals.</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5</a:t>
            </a:fld>
            <a:endParaRPr lang="en-US"/>
          </a:p>
        </p:txBody>
      </p:sp>
    </p:spTree>
    <p:extLst>
      <p:ext uri="{BB962C8B-B14F-4D97-AF65-F5344CB8AC3E}">
        <p14:creationId xmlns:p14="http://schemas.microsoft.com/office/powerpoint/2010/main" val="309069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a:t>
            </a:r>
            <a:r>
              <a:rPr lang="en-US" baseline="0" dirty="0" smtClean="0"/>
              <a:t> work has identified that global schemes are insufficient and analyze the scene in order to determine where disparity can aid to the perception of depth differences. </a:t>
            </a:r>
            <a:endParaRPr lang="en-US" baseline="0" dirty="0" smtClean="0"/>
          </a:p>
          <a:p>
            <a:r>
              <a:rPr lang="en-US" baseline="0" dirty="0" smtClean="0"/>
              <a:t>Such local control of disparity is also typically used by </a:t>
            </a:r>
            <a:r>
              <a:rPr lang="en-US" baseline="0" dirty="0" err="1" smtClean="0"/>
              <a:t>stereographers</a:t>
            </a:r>
            <a:r>
              <a:rPr lang="en-US" baseline="0" dirty="0" smtClean="0"/>
              <a:t>, except that their approach is to put disparity where they determine to be important for a given intent.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example important objects or characters may be given a larger range of disparities in order to better show their full shape, and flatten the background which is of less importance.</a:t>
            </a:r>
          </a:p>
          <a:p>
            <a:endParaRPr lang="en-US" baseline="0" dirty="0" smtClean="0"/>
          </a:p>
        </p:txBody>
      </p:sp>
      <p:sp>
        <p:nvSpPr>
          <p:cNvPr id="4" name="Slide Number Placeholder 3"/>
          <p:cNvSpPr>
            <a:spLocks noGrp="1"/>
          </p:cNvSpPr>
          <p:nvPr>
            <p:ph type="sldNum" sz="quarter" idx="10"/>
          </p:nvPr>
        </p:nvSpPr>
        <p:spPr/>
        <p:txBody>
          <a:bodyPr/>
          <a:lstStyle/>
          <a:p>
            <a:fld id="{4AD3F4CC-A178-455A-A4C3-8B7CF4D2C5AB}" type="slidenum">
              <a:rPr lang="en-US" smtClean="0"/>
              <a:t>6</a:t>
            </a:fld>
            <a:endParaRPr lang="en-US"/>
          </a:p>
        </p:txBody>
      </p:sp>
    </p:spTree>
    <p:extLst>
      <p:ext uri="{BB962C8B-B14F-4D97-AF65-F5344CB8AC3E}">
        <p14:creationId xmlns:p14="http://schemas.microsoft.com/office/powerpoint/2010/main" val="35915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our case we want to enable artists to influence the distribution of disparity in the scene.</a:t>
            </a:r>
          </a:p>
          <a:p>
            <a:r>
              <a:rPr lang="en-US" baseline="0" dirty="0" smtClean="0"/>
              <a:t>In practice this is very common, but had to be done manually for artistic purposes, which is very tedious. </a:t>
            </a:r>
          </a:p>
          <a:p>
            <a:r>
              <a:rPr lang="en-US" baseline="0" dirty="0" smtClean="0"/>
              <a:t>This is where we want to assist the artist.</a:t>
            </a:r>
          </a:p>
          <a:p>
            <a:endParaRPr lang="en-US" baseline="0" dirty="0" smtClean="0"/>
          </a:p>
          <a:p>
            <a:r>
              <a:rPr lang="en-US" baseline="0" dirty="0" smtClean="0"/>
              <a:t>In </a:t>
            </a:r>
            <a:r>
              <a:rPr lang="en-US" baseline="0" dirty="0" smtClean="0"/>
              <a:t>the example image from the movie UP, disparity editing was used to flatten the character of Carl to convey sadness, while the young more dynamic character was made rounder in depth to make it stand out.</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7</a:t>
            </a:fld>
            <a:endParaRPr lang="en-US"/>
          </a:p>
        </p:txBody>
      </p:sp>
    </p:spTree>
    <p:extLst>
      <p:ext uri="{BB962C8B-B14F-4D97-AF65-F5344CB8AC3E}">
        <p14:creationId xmlns:p14="http://schemas.microsoft.com/office/powerpoint/2010/main" val="1727289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Modifying</a:t>
            </a:r>
            <a:r>
              <a:rPr lang="en-US" baseline="0" dirty="0" smtClean="0"/>
              <a:t> disparity may seem a simple thing to do, but it’s not, because the moment it is modified, it can start introducing inconsistencies with the rest of the scene. </a:t>
            </a:r>
          </a:p>
          <a:p>
            <a:r>
              <a:rPr lang="en-US" baseline="0" dirty="0" smtClean="0"/>
              <a:t>In this example we have an image of a lion head statue which looks very flat and we would like to make it stand out more, and also move the back wall further back.</a:t>
            </a:r>
          </a:p>
          <a:p>
            <a:r>
              <a:rPr lang="en-US" baseline="0" dirty="0" smtClean="0"/>
              <a:t>IF we simply modify the roundness of the object, as in the right image, you can see that now it looks like the statue is going through the wall. Also the back wall seems disconnected from the rest of the scene.</a:t>
            </a:r>
          </a:p>
          <a:p>
            <a:r>
              <a:rPr lang="en-US" baseline="0" dirty="0" smtClean="0"/>
              <a:t>This is what we are going to work 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Please notice that this modification works only on the disparity values and not on the geometry, since the lion still occludes the back wall.</a:t>
            </a:r>
          </a:p>
          <a:p>
            <a:endParaRPr lang="en-US" dirty="0" smtClean="0"/>
          </a:p>
        </p:txBody>
      </p:sp>
      <p:sp>
        <p:nvSpPr>
          <p:cNvPr id="4" name="Slide Number Placeholder 3"/>
          <p:cNvSpPr>
            <a:spLocks noGrp="1"/>
          </p:cNvSpPr>
          <p:nvPr>
            <p:ph type="sldNum" sz="quarter" idx="10"/>
          </p:nvPr>
        </p:nvSpPr>
        <p:spPr/>
        <p:txBody>
          <a:bodyPr/>
          <a:lstStyle/>
          <a:p>
            <a:fld id="{4AD3F4CC-A178-455A-A4C3-8B7CF4D2C5AB}" type="slidenum">
              <a:rPr lang="en-US" smtClean="0"/>
              <a:t>8</a:t>
            </a:fld>
            <a:endParaRPr lang="en-US"/>
          </a:p>
        </p:txBody>
      </p:sp>
    </p:spTree>
    <p:extLst>
      <p:ext uri="{BB962C8B-B14F-4D97-AF65-F5344CB8AC3E}">
        <p14:creationId xmlns:p14="http://schemas.microsoft.com/office/powerpoint/2010/main" val="32252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how exactly do we modify the disparity of a 3D scene.</a:t>
            </a:r>
          </a:p>
          <a:p>
            <a:r>
              <a:rPr lang="en-US" baseline="0" dirty="0" smtClean="0"/>
              <a:t>In </a:t>
            </a:r>
            <a:r>
              <a:rPr lang="en-US" baseline="0" dirty="0" smtClean="0"/>
              <a:t>this work we will make heavy use of a disparity map, which is an image computed from the middle-view from the left and right eyes (or cameras) where we compute a disparity value for each pixel</a:t>
            </a:r>
            <a:r>
              <a:rPr lang="en-US" baseline="0" dirty="0" smtClean="0"/>
              <a:t>.</a:t>
            </a:r>
          </a:p>
          <a:p>
            <a:r>
              <a:rPr lang="en-US" baseline="0" dirty="0" smtClean="0"/>
              <a:t>This disparity map then is used in order to create a final stereo image pair.</a:t>
            </a:r>
            <a:endParaRPr lang="en-US" dirty="0"/>
          </a:p>
        </p:txBody>
      </p:sp>
      <p:sp>
        <p:nvSpPr>
          <p:cNvPr id="4" name="Slide Number Placeholder 3"/>
          <p:cNvSpPr>
            <a:spLocks noGrp="1"/>
          </p:cNvSpPr>
          <p:nvPr>
            <p:ph type="sldNum" sz="quarter" idx="10"/>
          </p:nvPr>
        </p:nvSpPr>
        <p:spPr/>
        <p:txBody>
          <a:bodyPr/>
          <a:lstStyle/>
          <a:p>
            <a:fld id="{4AD3F4CC-A178-455A-A4C3-8B7CF4D2C5AB}" type="slidenum">
              <a:rPr lang="en-US" smtClean="0"/>
              <a:t>9</a:t>
            </a:fld>
            <a:endParaRPr lang="en-US"/>
          </a:p>
        </p:txBody>
      </p:sp>
    </p:spTree>
    <p:extLst>
      <p:ext uri="{BB962C8B-B14F-4D97-AF65-F5344CB8AC3E}">
        <p14:creationId xmlns:p14="http://schemas.microsoft.com/office/powerpoint/2010/main" val="4095496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09624" y="821267"/>
            <a:ext cx="10806642" cy="2082270"/>
          </a:xfrm>
        </p:spPr>
        <p:txBody>
          <a:bodyPr anchor="ctr">
            <a:normAutofit/>
          </a:bodyPr>
          <a:lstStyle>
            <a:lvl1pPr algn="l">
              <a:defRPr sz="5400" b="1" i="1">
                <a:solidFill>
                  <a:schemeClr val="tx1"/>
                </a:solidFill>
              </a:defRPr>
            </a:lvl1pPr>
          </a:lstStyle>
          <a:p>
            <a:r>
              <a:rPr lang="en-US" smtClean="0"/>
              <a:t>Click to edit Master title style</a:t>
            </a:r>
            <a:endParaRPr lang="it-IT" dirty="0"/>
          </a:p>
        </p:txBody>
      </p:sp>
      <p:sp>
        <p:nvSpPr>
          <p:cNvPr id="3" name="Sottotitolo 2"/>
          <p:cNvSpPr>
            <a:spLocks noGrp="1"/>
          </p:cNvSpPr>
          <p:nvPr>
            <p:ph type="subTitle" idx="1"/>
          </p:nvPr>
        </p:nvSpPr>
        <p:spPr>
          <a:xfrm>
            <a:off x="809625" y="3030106"/>
            <a:ext cx="10806642" cy="832566"/>
          </a:xfrm>
        </p:spPr>
        <p:txBody>
          <a:bodyPr anchor="ctr">
            <a:normAutofit/>
          </a:bodyPr>
          <a:lstStyle>
            <a:lvl1pPr marL="0" indent="0" algn="l">
              <a:buFont typeface="Wingdings" panose="05000000000000000000" pitchFamily="2" charset="2"/>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dirty="0"/>
          </a:p>
        </p:txBody>
      </p:sp>
      <p:grpSp>
        <p:nvGrpSpPr>
          <p:cNvPr id="45" name="Gruppo 44"/>
          <p:cNvGrpSpPr/>
          <p:nvPr/>
        </p:nvGrpSpPr>
        <p:grpSpPr>
          <a:xfrm>
            <a:off x="10298397" y="4547129"/>
            <a:ext cx="1800726" cy="2126733"/>
            <a:chOff x="11125199" y="5592763"/>
            <a:chExt cx="905377" cy="1069288"/>
          </a:xfrm>
        </p:grpSpPr>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458" y="5670264"/>
              <a:ext cx="648118" cy="991787"/>
            </a:xfrm>
            <a:prstGeom prst="rect">
              <a:avLst/>
            </a:prstGeom>
          </p:spPr>
        </p:pic>
        <p:sp>
          <p:nvSpPr>
            <p:cNvPr id="19" name="Triangolo isoscele 18"/>
            <p:cNvSpPr/>
            <p:nvPr userDrawn="1"/>
          </p:nvSpPr>
          <p:spPr>
            <a:xfrm rot="5400000">
              <a:off x="11215743" y="5502219"/>
              <a:ext cx="338554" cy="519642"/>
            </a:xfrm>
            <a:prstGeom prst="triangle">
              <a:avLst/>
            </a:prstGeom>
            <a:gradFill flip="none" rotWithShape="1">
              <a:gsLst>
                <a:gs pos="0">
                  <a:schemeClr val="accent2"/>
                </a:gs>
                <a:gs pos="56000">
                  <a:schemeClr val="accent2">
                    <a:tint val="44500"/>
                    <a:satMod val="160000"/>
                  </a:schemeClr>
                </a:gs>
                <a:gs pos="83000">
                  <a:schemeClr val="accent2">
                    <a:tint val="23500"/>
                    <a:satMod val="160000"/>
                    <a:alpha val="0"/>
                  </a:schemeClr>
                </a:gs>
              </a:gsLst>
              <a:lin ang="5400000" scaled="0"/>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pic>
        <p:nvPicPr>
          <p:cNvPr id="18" name="Immagin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19" y="5630598"/>
            <a:ext cx="3579238" cy="867450"/>
          </a:xfrm>
          <a:prstGeom prst="rect">
            <a:avLst/>
          </a:prstGeom>
        </p:spPr>
      </p:pic>
      <p:grpSp>
        <p:nvGrpSpPr>
          <p:cNvPr id="41" name="Gruppo 40"/>
          <p:cNvGrpSpPr/>
          <p:nvPr/>
        </p:nvGrpSpPr>
        <p:grpSpPr>
          <a:xfrm>
            <a:off x="-8470" y="-12291"/>
            <a:ext cx="12200472" cy="6895547"/>
            <a:chOff x="-8470" y="-12291"/>
            <a:chExt cx="12200472" cy="6895547"/>
          </a:xfrm>
        </p:grpSpPr>
        <p:sp>
          <p:nvSpPr>
            <p:cNvPr id="38" name="Triangolo isoscele 37"/>
            <p:cNvSpPr/>
            <p:nvPr userDrawn="1"/>
          </p:nvSpPr>
          <p:spPr>
            <a:xfrm rot="5400000">
              <a:off x="4390033" y="2103897"/>
              <a:ext cx="372400" cy="9169406"/>
            </a:xfrm>
            <a:prstGeom prst="triangle">
              <a:avLst>
                <a:gd name="adj" fmla="val 98838"/>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37" name="Triangolo isoscele 36"/>
            <p:cNvSpPr/>
            <p:nvPr userDrawn="1"/>
          </p:nvSpPr>
          <p:spPr>
            <a:xfrm rot="5400000">
              <a:off x="-1976896" y="4470327"/>
              <a:ext cx="4381355" cy="444503"/>
            </a:xfrm>
            <a:prstGeom prst="triangle">
              <a:avLst>
                <a:gd name="adj" fmla="val 100000"/>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36" name="Triangolo isoscele 35"/>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28" name="Triangolo isoscele 27"/>
            <p:cNvSpPr/>
            <p:nvPr userDrawn="1"/>
          </p:nvSpPr>
          <p:spPr>
            <a:xfrm rot="5400000">
              <a:off x="4079339" y="-4091629"/>
              <a:ext cx="1002259" cy="9160935"/>
            </a:xfrm>
            <a:prstGeom prst="triangle">
              <a:avLst>
                <a:gd name="adj" fmla="val 924"/>
              </a:avLst>
            </a:prstGeom>
            <a:solidFill>
              <a:schemeClr val="accent6">
                <a:alpha val="41961"/>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a:endParaRPr lang="it-IT"/>
            </a:p>
          </p:txBody>
        </p:sp>
        <p:sp>
          <p:nvSpPr>
            <p:cNvPr id="31" name="Triangolo isoscele 30"/>
            <p:cNvSpPr/>
            <p:nvPr userDrawn="1"/>
          </p:nvSpPr>
          <p:spPr>
            <a:xfrm rot="16200000">
              <a:off x="10653184" y="963084"/>
              <a:ext cx="2501900" cy="575733"/>
            </a:xfrm>
            <a:prstGeom prst="triangle">
              <a:avLst>
                <a:gd name="adj" fmla="val 1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32" name="Triangolo isoscele 31"/>
            <p:cNvSpPr/>
            <p:nvPr userDrawn="1"/>
          </p:nvSpPr>
          <p:spPr>
            <a:xfrm rot="16200000">
              <a:off x="10467438" y="-903295"/>
              <a:ext cx="824458" cy="2624666"/>
            </a:xfrm>
            <a:prstGeom prst="triangle">
              <a:avLst>
                <a:gd name="adj" fmla="val 100000"/>
              </a:avLst>
            </a:prstGeom>
            <a:solidFill>
              <a:schemeClr val="accent2">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26" name="Triangolo isoscele 25"/>
            <p:cNvSpPr/>
            <p:nvPr userDrawn="1"/>
          </p:nvSpPr>
          <p:spPr>
            <a:xfrm rot="5400000">
              <a:off x="2224092" y="-2224093"/>
              <a:ext cx="597947" cy="5046133"/>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29" name="Triangolo isoscele 28"/>
            <p:cNvSpPr/>
            <p:nvPr userDrawn="1"/>
          </p:nvSpPr>
          <p:spPr>
            <a:xfrm rot="10800000">
              <a:off x="-8467" y="-11657"/>
              <a:ext cx="444500" cy="1473200"/>
            </a:xfrm>
            <a:prstGeom prst="triangle">
              <a:avLst>
                <a:gd name="adj" fmla="val 100000"/>
              </a:avLst>
            </a:prstGeom>
            <a:solidFill>
              <a:schemeClr val="accent5">
                <a:alpha val="18039"/>
              </a:scheme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a:endParaRPr lang="it-IT"/>
            </a:p>
          </p:txBody>
        </p:sp>
      </p:grpSp>
      <p:sp>
        <p:nvSpPr>
          <p:cNvPr id="43" name="CasellaDiTesto 42"/>
          <p:cNvSpPr txBox="1"/>
          <p:nvPr/>
        </p:nvSpPr>
        <p:spPr>
          <a:xfrm>
            <a:off x="4060025" y="6155391"/>
            <a:ext cx="6724653" cy="338554"/>
          </a:xfrm>
          <a:prstGeom prst="rect">
            <a:avLst/>
          </a:prstGeom>
          <a:gradFill flip="none" rotWithShape="1">
            <a:gsLst>
              <a:gs pos="50000">
                <a:schemeClr val="accent2"/>
              </a:gs>
              <a:gs pos="0">
                <a:schemeClr val="accent2">
                  <a:alpha val="0"/>
                </a:schemeClr>
              </a:gs>
              <a:gs pos="100000">
                <a:schemeClr val="accent2">
                  <a:alpha val="0"/>
                </a:schemeClr>
              </a:gs>
            </a:gsLst>
            <a:lin ang="10800000" scaled="0"/>
            <a:tileRect/>
          </a:gradFill>
          <a:ln>
            <a:noFill/>
          </a:ln>
        </p:spPr>
        <p:txBody>
          <a:bodyPr wrap="square" rtlCol="0">
            <a:spAutoFit/>
          </a:bodyPr>
          <a:lstStyle/>
          <a:p>
            <a:r>
              <a:rPr lang="it-IT" sz="1600" i="1" dirty="0" smtClean="0"/>
              <a:t>The 40°</a:t>
            </a:r>
            <a:r>
              <a:rPr lang="it-IT" sz="1600" i="1" baseline="0" dirty="0" smtClean="0"/>
              <a:t> </a:t>
            </a:r>
            <a:r>
              <a:rPr lang="it-IT" sz="1600" i="1" baseline="0" dirty="0" err="1" smtClean="0"/>
              <a:t>Annual</a:t>
            </a:r>
            <a:r>
              <a:rPr lang="it-IT" sz="1600" i="1" baseline="0" dirty="0" smtClean="0"/>
              <a:t> Conference of the </a:t>
            </a:r>
            <a:r>
              <a:rPr lang="it-IT" sz="1600" i="1" baseline="0" dirty="0" err="1" smtClean="0"/>
              <a:t>European</a:t>
            </a:r>
            <a:r>
              <a:rPr lang="it-IT" sz="1600" i="1" baseline="0" dirty="0" smtClean="0"/>
              <a:t> </a:t>
            </a:r>
            <a:r>
              <a:rPr lang="it-IT" sz="1600" i="1" baseline="0" dirty="0" err="1" smtClean="0"/>
              <a:t>Association</a:t>
            </a:r>
            <a:r>
              <a:rPr lang="it-IT" sz="1600" i="1" baseline="0" dirty="0" smtClean="0"/>
              <a:t> for Computer Graphics</a:t>
            </a:r>
            <a:endParaRPr lang="it-IT" sz="1600" i="1" dirty="0"/>
          </a:p>
        </p:txBody>
      </p:sp>
    </p:spTree>
    <p:extLst>
      <p:ext uri="{BB962C8B-B14F-4D97-AF65-F5344CB8AC3E}">
        <p14:creationId xmlns:p14="http://schemas.microsoft.com/office/powerpoint/2010/main" val="784023037"/>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15" name="Gruppo 14"/>
          <p:cNvGrpSpPr/>
          <p:nvPr/>
        </p:nvGrpSpPr>
        <p:grpSpPr>
          <a:xfrm>
            <a:off x="-8470" y="-11657"/>
            <a:ext cx="12200472" cy="6894913"/>
            <a:chOff x="-8470" y="-11657"/>
            <a:chExt cx="12200472" cy="6894913"/>
          </a:xfrm>
        </p:grpSpPr>
        <p:sp>
          <p:nvSpPr>
            <p:cNvPr id="17" name="Triangolo isoscele 16"/>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isoscele 17"/>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riangolo isoscele 19"/>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riangolo isoscele 20"/>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riangolo isoscele 21"/>
            <p:cNvSpPr/>
            <p:nvPr userDrawn="1"/>
          </p:nvSpPr>
          <p:spPr>
            <a:xfrm rot="5400000">
              <a:off x="2224092" y="-2224093"/>
              <a:ext cx="597947" cy="5046133"/>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riangolo isoscele 22"/>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sp>
        <p:nvSpPr>
          <p:cNvPr id="2" name="Titolo 1"/>
          <p:cNvSpPr>
            <a:spLocks noGrp="1"/>
          </p:cNvSpPr>
          <p:nvPr>
            <p:ph type="title"/>
          </p:nvPr>
        </p:nvSpPr>
        <p:spPr/>
        <p:txBody>
          <a:bodyPr/>
          <a:lstStyle/>
          <a:p>
            <a:r>
              <a:rPr lang="en-US" dirty="0" smtClean="0"/>
              <a:t>Click to edit Master title style</a:t>
            </a:r>
            <a:endParaRPr lang="it-IT" dirty="0"/>
          </a:p>
        </p:txBody>
      </p:sp>
      <p:sp>
        <p:nvSpPr>
          <p:cNvPr id="3" name="Segnaposto contenuto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Segnaposto data 3"/>
          <p:cNvSpPr>
            <a:spLocks noGrp="1"/>
          </p:cNvSpPr>
          <p:nvPr>
            <p:ph type="dt" sz="half" idx="10"/>
          </p:nvPr>
        </p:nvSpPr>
        <p:spPr/>
        <p:txBody>
          <a:bodyPr/>
          <a:lstStyle/>
          <a:p>
            <a:fld id="{392337B8-1CF3-4AFD-B458-DE82C09DAB76}" type="datetimeFigureOut">
              <a:rPr lang="it-IT" smtClean="0"/>
              <a:t>05/05/2019</a:t>
            </a:fld>
            <a:endParaRPr lang="it-IT"/>
          </a:p>
        </p:txBody>
      </p:sp>
      <p:sp>
        <p:nvSpPr>
          <p:cNvPr id="5" name="Segnaposto piè di pagina 4"/>
          <p:cNvSpPr>
            <a:spLocks noGrp="1"/>
          </p:cNvSpPr>
          <p:nvPr>
            <p:ph type="ftr" sz="quarter" idx="11"/>
          </p:nvPr>
        </p:nvSpPr>
        <p:spPr>
          <a:xfrm>
            <a:off x="436033" y="6518131"/>
            <a:ext cx="4114800" cy="365125"/>
          </a:xfrm>
        </p:spPr>
        <p:txBody>
          <a:bodyPr/>
          <a:lstStyle/>
          <a:p>
            <a:r>
              <a:rPr lang="en-US" smtClean="0"/>
              <a:t>Gradient-Guided Local Disparity Editing</a:t>
            </a:r>
            <a:endParaRPr lang="en-US" dirty="0"/>
          </a:p>
        </p:txBody>
      </p:sp>
      <p:sp>
        <p:nvSpPr>
          <p:cNvPr id="6" name="Segnaposto numero diapositiva 5"/>
          <p:cNvSpPr>
            <a:spLocks noGrp="1"/>
          </p:cNvSpPr>
          <p:nvPr>
            <p:ph type="sldNum" sz="quarter" idx="12"/>
          </p:nvPr>
        </p:nvSpPr>
        <p:spPr>
          <a:xfrm>
            <a:off x="7976288" y="6518130"/>
            <a:ext cx="2743200" cy="365125"/>
          </a:xfrm>
        </p:spPr>
        <p:txBody>
          <a:bodyPr/>
          <a:lstStyle/>
          <a:p>
            <a:fld id="{686A0971-E82B-458B-9FB6-3C7365857292}" type="slidenum">
              <a:rPr lang="en-US" smtClean="0"/>
              <a:pPr/>
              <a:t>‹#›</a:t>
            </a:fld>
            <a:endParaRPr lang="en-US"/>
          </a:p>
        </p:txBody>
      </p:sp>
      <p:pic>
        <p:nvPicPr>
          <p:cNvPr id="24" name="Immagin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169420"/>
            <a:ext cx="906778" cy="566736"/>
          </a:xfrm>
          <a:prstGeom prst="rect">
            <a:avLst/>
          </a:prstGeom>
        </p:spPr>
      </p:pic>
    </p:spTree>
    <p:extLst>
      <p:ext uri="{BB962C8B-B14F-4D97-AF65-F5344CB8AC3E}">
        <p14:creationId xmlns:p14="http://schemas.microsoft.com/office/powerpoint/2010/main" val="538153132"/>
      </p:ext>
    </p:extLst>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t-IT" dirty="0"/>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Segnaposto data 3"/>
          <p:cNvSpPr>
            <a:spLocks noGrp="1"/>
          </p:cNvSpPr>
          <p:nvPr>
            <p:ph type="dt" sz="half" idx="10"/>
          </p:nvPr>
        </p:nvSpPr>
        <p:spPr/>
        <p:txBody>
          <a:bodyPr/>
          <a:lstStyle/>
          <a:p>
            <a:fld id="{392337B8-1CF3-4AFD-B458-DE82C09DAB76}" type="datetimeFigureOut">
              <a:rPr lang="it-IT" smtClean="0"/>
              <a:t>05/05/2019</a:t>
            </a:fld>
            <a:endParaRPr lang="it-IT" dirty="0"/>
          </a:p>
        </p:txBody>
      </p:sp>
      <p:sp>
        <p:nvSpPr>
          <p:cNvPr id="5" name="Segnaposto piè di pagina 4"/>
          <p:cNvSpPr>
            <a:spLocks noGrp="1"/>
          </p:cNvSpPr>
          <p:nvPr>
            <p:ph type="ftr" sz="quarter" idx="11"/>
          </p:nvPr>
        </p:nvSpPr>
        <p:spPr/>
        <p:txBody>
          <a:bodyPr/>
          <a:lstStyle/>
          <a:p>
            <a:r>
              <a:rPr lang="en-US" smtClean="0"/>
              <a:t>Gradient-Guided Local Disparity Editing</a:t>
            </a:r>
            <a:endParaRPr lang="en-US" dirty="0"/>
          </a:p>
        </p:txBody>
      </p:sp>
      <p:sp>
        <p:nvSpPr>
          <p:cNvPr id="6" name="Segnaposto numero diapositiva 5"/>
          <p:cNvSpPr>
            <a:spLocks noGrp="1"/>
          </p:cNvSpPr>
          <p:nvPr>
            <p:ph type="sldNum" sz="quarter" idx="12"/>
          </p:nvPr>
        </p:nvSpPr>
        <p:spPr/>
        <p:txBody>
          <a:bodyPr/>
          <a:lstStyle/>
          <a:p>
            <a:fld id="{686A0971-E82B-458B-9FB6-3C7365857292}" type="slidenum">
              <a:rPr lang="en-US" smtClean="0"/>
              <a:pPr/>
              <a:t>‹#›</a:t>
            </a:fld>
            <a:endParaRPr lang="en-US"/>
          </a:p>
        </p:txBody>
      </p:sp>
      <p:grpSp>
        <p:nvGrpSpPr>
          <p:cNvPr id="7" name="Gruppo 6"/>
          <p:cNvGrpSpPr/>
          <p:nvPr/>
        </p:nvGrpSpPr>
        <p:grpSpPr>
          <a:xfrm>
            <a:off x="-8470" y="-12291"/>
            <a:ext cx="12200472" cy="6895547"/>
            <a:chOff x="-8470" y="-12291"/>
            <a:chExt cx="12200472" cy="6895547"/>
          </a:xfrm>
        </p:grpSpPr>
        <p:sp>
          <p:nvSpPr>
            <p:cNvPr id="8" name="Triangolo isoscele 7"/>
            <p:cNvSpPr/>
            <p:nvPr userDrawn="1"/>
          </p:nvSpPr>
          <p:spPr>
            <a:xfrm rot="5400000">
              <a:off x="4390033" y="2103897"/>
              <a:ext cx="372400" cy="9169406"/>
            </a:xfrm>
            <a:prstGeom prst="triangle">
              <a:avLst>
                <a:gd name="adj" fmla="val 98838"/>
              </a:avLst>
            </a:prstGeom>
            <a:solidFill>
              <a:srgbClr val="72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5400000">
              <a:off x="4079339" y="-4091629"/>
              <a:ext cx="1002259" cy="9160935"/>
            </a:xfrm>
            <a:prstGeom prst="triangle">
              <a:avLst>
                <a:gd name="adj" fmla="val 924"/>
              </a:avLst>
            </a:prstGeom>
            <a:solidFill>
              <a:srgbClr val="72C1B8">
                <a:alpha val="41961"/>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12" name="Triangolo isoscele 11"/>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6" name="Immagin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1118643618"/>
      </p:ext>
    </p:extLst>
  </p:cSld>
  <p:clrMapOvr>
    <a:masterClrMapping/>
  </p:clrMapOvr>
  <p:timing>
    <p:tnLst>
      <p:par>
        <p:cTn id="1" dur="indefinite" restart="never" nodeType="tmRoot"/>
      </p:par>
    </p:tnLst>
  </p:timing>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Click to edit Master title style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Segnaposto data 4"/>
          <p:cNvSpPr>
            <a:spLocks noGrp="1"/>
          </p:cNvSpPr>
          <p:nvPr>
            <p:ph type="dt" sz="half" idx="10"/>
          </p:nvPr>
        </p:nvSpPr>
        <p:spPr/>
        <p:txBody>
          <a:bodyPr/>
          <a:lstStyle/>
          <a:p>
            <a:fld id="{392337B8-1CF3-4AFD-B458-DE82C09DAB76}" type="datetimeFigureOut">
              <a:rPr lang="it-IT" smtClean="0"/>
              <a:t>05/05/2019</a:t>
            </a:fld>
            <a:endParaRPr lang="it-IT"/>
          </a:p>
        </p:txBody>
      </p:sp>
      <p:sp>
        <p:nvSpPr>
          <p:cNvPr id="6" name="Segnaposto piè di pagina 5"/>
          <p:cNvSpPr>
            <a:spLocks noGrp="1"/>
          </p:cNvSpPr>
          <p:nvPr>
            <p:ph type="ftr" sz="quarter" idx="11"/>
          </p:nvPr>
        </p:nvSpPr>
        <p:spPr/>
        <p:txBody>
          <a:bodyPr/>
          <a:lstStyle/>
          <a:p>
            <a:r>
              <a:rPr lang="en-US" smtClean="0"/>
              <a:t>Gradient-Guided Local Disparity Editing</a:t>
            </a:r>
            <a:endParaRPr lang="en-US" dirty="0"/>
          </a:p>
        </p:txBody>
      </p:sp>
      <p:sp>
        <p:nvSpPr>
          <p:cNvPr id="7" name="Segnaposto numero diapositiva 6"/>
          <p:cNvSpPr>
            <a:spLocks noGrp="1"/>
          </p:cNvSpPr>
          <p:nvPr>
            <p:ph type="sldNum" sz="quarter" idx="12"/>
          </p:nvPr>
        </p:nvSpPr>
        <p:spPr/>
        <p:txBody>
          <a:bodyPr/>
          <a:lstStyle/>
          <a:p>
            <a:fld id="{686A0971-E82B-458B-9FB6-3C7365857292}" type="slidenum">
              <a:rPr lang="en-US" smtClean="0"/>
              <a:pPr/>
              <a:t>‹#›</a:t>
            </a:fld>
            <a:endParaRPr lang="en-US"/>
          </a:p>
        </p:txBody>
      </p:sp>
      <p:grpSp>
        <p:nvGrpSpPr>
          <p:cNvPr id="8" name="Gruppo 7"/>
          <p:cNvGrpSpPr/>
          <p:nvPr/>
        </p:nvGrpSpPr>
        <p:grpSpPr>
          <a:xfrm>
            <a:off x="-8470" y="-11657"/>
            <a:ext cx="12200472" cy="6894913"/>
            <a:chOff x="-8470" y="-11657"/>
            <a:chExt cx="12200472" cy="6894913"/>
          </a:xfrm>
        </p:grpSpPr>
        <p:sp>
          <p:nvSpPr>
            <p:cNvPr id="10" name="Triangolo isoscele 9"/>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riangolo isoscele 15"/>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7" name="Immagin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2025564753"/>
      </p:ext>
    </p:extLst>
  </p:cSld>
  <p:clrMapOvr>
    <a:masterClrMapping/>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en-US" smtClean="0"/>
              <a:t>Click to edit Master title style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Segnaposto contenuto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Segnaposto contenuto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Segnaposto data 6"/>
          <p:cNvSpPr>
            <a:spLocks noGrp="1"/>
          </p:cNvSpPr>
          <p:nvPr>
            <p:ph type="dt" sz="half" idx="10"/>
          </p:nvPr>
        </p:nvSpPr>
        <p:spPr/>
        <p:txBody>
          <a:bodyPr/>
          <a:lstStyle/>
          <a:p>
            <a:fld id="{392337B8-1CF3-4AFD-B458-DE82C09DAB76}" type="datetimeFigureOut">
              <a:rPr lang="it-IT" smtClean="0"/>
              <a:t>05/05/2019</a:t>
            </a:fld>
            <a:endParaRPr lang="it-IT"/>
          </a:p>
        </p:txBody>
      </p:sp>
      <p:sp>
        <p:nvSpPr>
          <p:cNvPr id="8" name="Segnaposto piè di pagina 7"/>
          <p:cNvSpPr>
            <a:spLocks noGrp="1"/>
          </p:cNvSpPr>
          <p:nvPr>
            <p:ph type="ftr" sz="quarter" idx="11"/>
          </p:nvPr>
        </p:nvSpPr>
        <p:spPr/>
        <p:txBody>
          <a:bodyPr/>
          <a:lstStyle/>
          <a:p>
            <a:r>
              <a:rPr lang="en-US" smtClean="0"/>
              <a:t>Gradient-Guided Local Disparity Editing</a:t>
            </a:r>
            <a:endParaRPr lang="en-US" dirty="0"/>
          </a:p>
        </p:txBody>
      </p:sp>
      <p:sp>
        <p:nvSpPr>
          <p:cNvPr id="9" name="Segnaposto numero diapositiva 8"/>
          <p:cNvSpPr>
            <a:spLocks noGrp="1"/>
          </p:cNvSpPr>
          <p:nvPr>
            <p:ph type="sldNum" sz="quarter" idx="12"/>
          </p:nvPr>
        </p:nvSpPr>
        <p:spPr/>
        <p:txBody>
          <a:bodyPr/>
          <a:lstStyle/>
          <a:p>
            <a:fld id="{686A0971-E82B-458B-9FB6-3C7365857292}" type="slidenum">
              <a:rPr lang="en-US" smtClean="0"/>
              <a:pPr/>
              <a:t>‹#›</a:t>
            </a:fld>
            <a:endParaRPr lang="en-US"/>
          </a:p>
        </p:txBody>
      </p:sp>
      <p:grpSp>
        <p:nvGrpSpPr>
          <p:cNvPr id="10" name="Gruppo 9"/>
          <p:cNvGrpSpPr/>
          <p:nvPr/>
        </p:nvGrpSpPr>
        <p:grpSpPr>
          <a:xfrm>
            <a:off x="-8470" y="-11657"/>
            <a:ext cx="12200472" cy="6894913"/>
            <a:chOff x="-8470" y="-11657"/>
            <a:chExt cx="12200472" cy="6894913"/>
          </a:xfrm>
        </p:grpSpPr>
        <p:sp>
          <p:nvSpPr>
            <p:cNvPr id="11" name="Triangolo isoscele 10"/>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riangolo isoscele 15"/>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7" name="Immagin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3434040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Click to edit Master title style</a:t>
            </a:r>
            <a:endParaRPr lang="it-IT"/>
          </a:p>
        </p:txBody>
      </p:sp>
      <p:sp>
        <p:nvSpPr>
          <p:cNvPr id="3" name="Segnaposto data 2"/>
          <p:cNvSpPr>
            <a:spLocks noGrp="1"/>
          </p:cNvSpPr>
          <p:nvPr>
            <p:ph type="dt" sz="half" idx="10"/>
          </p:nvPr>
        </p:nvSpPr>
        <p:spPr/>
        <p:txBody>
          <a:bodyPr/>
          <a:lstStyle/>
          <a:p>
            <a:fld id="{392337B8-1CF3-4AFD-B458-DE82C09DAB76}" type="datetimeFigureOut">
              <a:rPr lang="it-IT" smtClean="0"/>
              <a:t>05/05/2019</a:t>
            </a:fld>
            <a:endParaRPr lang="it-IT"/>
          </a:p>
        </p:txBody>
      </p:sp>
      <p:sp>
        <p:nvSpPr>
          <p:cNvPr id="4" name="Segnaposto piè di pagina 3"/>
          <p:cNvSpPr>
            <a:spLocks noGrp="1"/>
          </p:cNvSpPr>
          <p:nvPr>
            <p:ph type="ftr" sz="quarter" idx="11"/>
          </p:nvPr>
        </p:nvSpPr>
        <p:spPr/>
        <p:txBody>
          <a:bodyPr/>
          <a:lstStyle/>
          <a:p>
            <a:r>
              <a:rPr lang="en-US" smtClean="0"/>
              <a:t>Gradient-Guided Local Disparity Editing</a:t>
            </a:r>
            <a:endParaRPr lang="en-US" dirty="0"/>
          </a:p>
        </p:txBody>
      </p:sp>
      <p:sp>
        <p:nvSpPr>
          <p:cNvPr id="5" name="Segnaposto numero diapositiva 4"/>
          <p:cNvSpPr>
            <a:spLocks noGrp="1"/>
          </p:cNvSpPr>
          <p:nvPr>
            <p:ph type="sldNum" sz="quarter" idx="12"/>
          </p:nvPr>
        </p:nvSpPr>
        <p:spPr/>
        <p:txBody>
          <a:bodyPr/>
          <a:lstStyle/>
          <a:p>
            <a:fld id="{686A0971-E82B-458B-9FB6-3C7365857292}" type="slidenum">
              <a:rPr lang="en-US" smtClean="0"/>
              <a:pPr/>
              <a:t>‹#›</a:t>
            </a:fld>
            <a:endParaRPr lang="en-US"/>
          </a:p>
        </p:txBody>
      </p:sp>
      <p:grpSp>
        <p:nvGrpSpPr>
          <p:cNvPr id="6" name="Gruppo 5"/>
          <p:cNvGrpSpPr/>
          <p:nvPr/>
        </p:nvGrpSpPr>
        <p:grpSpPr>
          <a:xfrm>
            <a:off x="-8470" y="-11657"/>
            <a:ext cx="12200472" cy="6894913"/>
            <a:chOff x="-8470" y="-11657"/>
            <a:chExt cx="12200472" cy="6894913"/>
          </a:xfrm>
        </p:grpSpPr>
        <p:sp>
          <p:nvSpPr>
            <p:cNvPr id="7" name="Triangolo isoscele 6"/>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isoscele 7"/>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3" name="Immagin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131286767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92337B8-1CF3-4AFD-B458-DE82C09DAB76}" type="datetimeFigureOut">
              <a:rPr lang="it-IT" smtClean="0"/>
              <a:t>05/05/2019</a:t>
            </a:fld>
            <a:endParaRPr lang="it-IT"/>
          </a:p>
        </p:txBody>
      </p:sp>
      <p:sp>
        <p:nvSpPr>
          <p:cNvPr id="3" name="Segnaposto piè di pagina 2"/>
          <p:cNvSpPr>
            <a:spLocks noGrp="1"/>
          </p:cNvSpPr>
          <p:nvPr>
            <p:ph type="ftr" sz="quarter" idx="11"/>
          </p:nvPr>
        </p:nvSpPr>
        <p:spPr/>
        <p:txBody>
          <a:bodyPr/>
          <a:lstStyle/>
          <a:p>
            <a:r>
              <a:rPr lang="en-US" smtClean="0"/>
              <a:t>Gradient-Guided Local Disparity Editing</a:t>
            </a:r>
            <a:endParaRPr lang="en-US" dirty="0"/>
          </a:p>
        </p:txBody>
      </p:sp>
      <p:sp>
        <p:nvSpPr>
          <p:cNvPr id="4" name="Segnaposto numero diapositiva 3"/>
          <p:cNvSpPr>
            <a:spLocks noGrp="1"/>
          </p:cNvSpPr>
          <p:nvPr>
            <p:ph type="sldNum" sz="quarter" idx="12"/>
          </p:nvPr>
        </p:nvSpPr>
        <p:spPr/>
        <p:txBody>
          <a:bodyPr/>
          <a:lstStyle/>
          <a:p>
            <a:fld id="{686A0971-E82B-458B-9FB6-3C7365857292}" type="slidenum">
              <a:rPr lang="en-US" smtClean="0"/>
              <a:pPr/>
              <a:t>‹#›</a:t>
            </a:fld>
            <a:endParaRPr lang="en-US"/>
          </a:p>
        </p:txBody>
      </p:sp>
      <p:grpSp>
        <p:nvGrpSpPr>
          <p:cNvPr id="5" name="Gruppo 4"/>
          <p:cNvGrpSpPr/>
          <p:nvPr/>
        </p:nvGrpSpPr>
        <p:grpSpPr>
          <a:xfrm>
            <a:off x="-8470" y="-11657"/>
            <a:ext cx="12200472" cy="6894913"/>
            <a:chOff x="-8470" y="-11657"/>
            <a:chExt cx="12200472" cy="6894913"/>
          </a:xfrm>
        </p:grpSpPr>
        <p:sp>
          <p:nvSpPr>
            <p:cNvPr id="6" name="Triangolo isoscele 5"/>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isoscele 6"/>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isoscele 7"/>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2"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160340875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egnaposto data 4"/>
          <p:cNvSpPr>
            <a:spLocks noGrp="1"/>
          </p:cNvSpPr>
          <p:nvPr>
            <p:ph type="dt" sz="half" idx="10"/>
          </p:nvPr>
        </p:nvSpPr>
        <p:spPr/>
        <p:txBody>
          <a:bodyPr/>
          <a:lstStyle/>
          <a:p>
            <a:fld id="{392337B8-1CF3-4AFD-B458-DE82C09DAB76}" type="datetimeFigureOut">
              <a:rPr lang="it-IT" smtClean="0"/>
              <a:t>05/05/2019</a:t>
            </a:fld>
            <a:endParaRPr lang="it-IT"/>
          </a:p>
        </p:txBody>
      </p:sp>
      <p:sp>
        <p:nvSpPr>
          <p:cNvPr id="6" name="Segnaposto piè di pagina 5"/>
          <p:cNvSpPr>
            <a:spLocks noGrp="1"/>
          </p:cNvSpPr>
          <p:nvPr>
            <p:ph type="ftr" sz="quarter" idx="11"/>
          </p:nvPr>
        </p:nvSpPr>
        <p:spPr/>
        <p:txBody>
          <a:bodyPr/>
          <a:lstStyle/>
          <a:p>
            <a:r>
              <a:rPr lang="en-US" smtClean="0"/>
              <a:t>Gradient-Guided Local Disparity Editing</a:t>
            </a:r>
            <a:endParaRPr lang="en-US" dirty="0"/>
          </a:p>
        </p:txBody>
      </p:sp>
      <p:sp>
        <p:nvSpPr>
          <p:cNvPr id="7" name="Segnaposto numero diapositiva 6"/>
          <p:cNvSpPr>
            <a:spLocks noGrp="1"/>
          </p:cNvSpPr>
          <p:nvPr>
            <p:ph type="sldNum" sz="quarter" idx="12"/>
          </p:nvPr>
        </p:nvSpPr>
        <p:spPr/>
        <p:txBody>
          <a:bodyPr/>
          <a:lstStyle/>
          <a:p>
            <a:fld id="{686A0971-E82B-458B-9FB6-3C7365857292}" type="slidenum">
              <a:rPr lang="en-US" smtClean="0"/>
              <a:pPr/>
              <a:t>‹#›</a:t>
            </a:fld>
            <a:endParaRPr lang="en-US"/>
          </a:p>
        </p:txBody>
      </p:sp>
      <p:grpSp>
        <p:nvGrpSpPr>
          <p:cNvPr id="8" name="Gruppo 7"/>
          <p:cNvGrpSpPr/>
          <p:nvPr/>
        </p:nvGrpSpPr>
        <p:grpSpPr>
          <a:xfrm>
            <a:off x="-8470" y="-11657"/>
            <a:ext cx="12200472" cy="6894913"/>
            <a:chOff x="-8470" y="-11657"/>
            <a:chExt cx="12200472" cy="6894913"/>
          </a:xfrm>
        </p:grpSpPr>
        <p:sp>
          <p:nvSpPr>
            <p:cNvPr id="9" name="Triangolo isoscele 8"/>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215816700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egnaposto data 4"/>
          <p:cNvSpPr>
            <a:spLocks noGrp="1"/>
          </p:cNvSpPr>
          <p:nvPr>
            <p:ph type="dt" sz="half" idx="10"/>
          </p:nvPr>
        </p:nvSpPr>
        <p:spPr/>
        <p:txBody>
          <a:bodyPr/>
          <a:lstStyle/>
          <a:p>
            <a:fld id="{392337B8-1CF3-4AFD-B458-DE82C09DAB76}" type="datetimeFigureOut">
              <a:rPr lang="it-IT" smtClean="0"/>
              <a:t>05/05/2019</a:t>
            </a:fld>
            <a:endParaRPr lang="it-IT"/>
          </a:p>
        </p:txBody>
      </p:sp>
      <p:sp>
        <p:nvSpPr>
          <p:cNvPr id="6" name="Segnaposto piè di pagina 5"/>
          <p:cNvSpPr>
            <a:spLocks noGrp="1"/>
          </p:cNvSpPr>
          <p:nvPr>
            <p:ph type="ftr" sz="quarter" idx="11"/>
          </p:nvPr>
        </p:nvSpPr>
        <p:spPr/>
        <p:txBody>
          <a:bodyPr/>
          <a:lstStyle/>
          <a:p>
            <a:r>
              <a:rPr lang="en-US" smtClean="0"/>
              <a:t>Gradient-Guided Local Disparity Editing</a:t>
            </a:r>
            <a:endParaRPr lang="en-US" dirty="0"/>
          </a:p>
        </p:txBody>
      </p:sp>
      <p:sp>
        <p:nvSpPr>
          <p:cNvPr id="7" name="Segnaposto numero diapositiva 6"/>
          <p:cNvSpPr>
            <a:spLocks noGrp="1"/>
          </p:cNvSpPr>
          <p:nvPr>
            <p:ph type="sldNum" sz="quarter" idx="12"/>
          </p:nvPr>
        </p:nvSpPr>
        <p:spPr/>
        <p:txBody>
          <a:bodyPr/>
          <a:lstStyle/>
          <a:p>
            <a:fld id="{686A0971-E82B-458B-9FB6-3C7365857292}" type="slidenum">
              <a:rPr lang="en-US" smtClean="0"/>
              <a:pPr/>
              <a:t>‹#›</a:t>
            </a:fld>
            <a:endParaRPr lang="en-US"/>
          </a:p>
        </p:txBody>
      </p:sp>
      <p:grpSp>
        <p:nvGrpSpPr>
          <p:cNvPr id="8" name="Gruppo 7"/>
          <p:cNvGrpSpPr/>
          <p:nvPr/>
        </p:nvGrpSpPr>
        <p:grpSpPr>
          <a:xfrm>
            <a:off x="-8470" y="-11657"/>
            <a:ext cx="12200472" cy="6894913"/>
            <a:chOff x="-8470" y="-11657"/>
            <a:chExt cx="12200472" cy="6894913"/>
          </a:xfrm>
        </p:grpSpPr>
        <p:sp>
          <p:nvSpPr>
            <p:cNvPr id="9" name="Triangolo isoscele 8"/>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6" y="6219298"/>
            <a:ext cx="906778" cy="566736"/>
          </a:xfrm>
          <a:prstGeom prst="rect">
            <a:avLst/>
          </a:prstGeom>
        </p:spPr>
      </p:pic>
    </p:spTree>
    <p:extLst>
      <p:ext uri="{BB962C8B-B14F-4D97-AF65-F5344CB8AC3E}">
        <p14:creationId xmlns:p14="http://schemas.microsoft.com/office/powerpoint/2010/main" val="25172307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smtClean="0"/>
              <a:t>Modifica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92337B8-1CF3-4AFD-B458-DE82C09DAB76}" type="datetimeFigureOut">
              <a:rPr lang="it-IT" smtClean="0"/>
              <a:pPr/>
              <a:t>05/05/2019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Gradient-Guided Local Disparity Editing</a:t>
            </a:r>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A0971-E82B-458B-9FB6-3C7365857292}" type="slidenum">
              <a:rPr lang="en-US" smtClean="0"/>
              <a:pPr/>
              <a:t>‹#›</a:t>
            </a:fld>
            <a:endParaRPr lang="en-US"/>
          </a:p>
        </p:txBody>
      </p:sp>
    </p:spTree>
    <p:extLst>
      <p:ext uri="{BB962C8B-B14F-4D97-AF65-F5344CB8AC3E}">
        <p14:creationId xmlns:p14="http://schemas.microsoft.com/office/powerpoint/2010/main" val="865795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33.png"/><Relationship Id="rId17" Type="http://schemas.openxmlformats.org/officeDocument/2006/relationships/image" Target="../media/image240.png"/><Relationship Id="rId2" Type="http://schemas.openxmlformats.org/officeDocument/2006/relationships/notesSlide" Target="../notesSlides/notesSlide12.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microsoft.com/office/2007/relationships/hdphoto" Target="../media/hdphoto4.wdp"/><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microsoft.com/office/2007/relationships/hdphoto" Target="../media/hdphoto5.wdp"/><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6.png"/><Relationship Id="rId3"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19.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44.png"/><Relationship Id="rId5" Type="http://schemas.openxmlformats.org/officeDocument/2006/relationships/image" Target="../media/image59.png"/><Relationship Id="rId15" Type="http://schemas.microsoft.com/office/2007/relationships/hdphoto" Target="../media/hdphoto5.wdp"/><Relationship Id="rId10" Type="http://schemas.openxmlformats.org/officeDocument/2006/relationships/image" Target="../media/image43.png"/><Relationship Id="rId4" Type="http://schemas.openxmlformats.org/officeDocument/2006/relationships/image" Target="../media/image58.png"/><Relationship Id="rId9" Type="http://schemas.openxmlformats.org/officeDocument/2006/relationships/image" Target="../media/image42.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0.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0.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0.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65.png"/><Relationship Id="rId7" Type="http://schemas.openxmlformats.org/officeDocument/2006/relationships/image" Target="../media/image460.png"/><Relationship Id="rId12"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11" Type="http://schemas.openxmlformats.org/officeDocument/2006/relationships/image" Target="../media/image67.png"/><Relationship Id="rId5" Type="http://schemas.openxmlformats.org/officeDocument/2006/relationships/image" Target="../media/image430.png"/><Relationship Id="rId10" Type="http://schemas.openxmlformats.org/officeDocument/2006/relationships/image" Target="../media/image66.png"/><Relationship Id="rId4" Type="http://schemas.openxmlformats.org/officeDocument/2006/relationships/image" Target="../media/image420.png"/><Relationship Id="rId9" Type="http://schemas.openxmlformats.org/officeDocument/2006/relationships/image" Target="../media/image480.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7.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7.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chart" Target="../charts/chart1.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jpeg"/><Relationship Id="rId7" Type="http://schemas.openxmlformats.org/officeDocument/2006/relationships/hyperlink" Target="http://graphics.tudelft.n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1102"/>
            <a:ext cx="10668000" cy="1969476"/>
          </a:xfrm>
        </p:spPr>
        <p:txBody>
          <a:bodyPr/>
          <a:lstStyle/>
          <a:p>
            <a:r>
              <a:rPr lang="en-US" sz="4800" b="1" kern="0" dirty="0">
                <a:latin typeface="Calibri"/>
                <a:cs typeface="Arial"/>
                <a:sym typeface="Arial"/>
                <a:rtl val="0"/>
              </a:rPr>
              <a:t>Gradient-Guided Local Disparity </a:t>
            </a:r>
            <a:r>
              <a:rPr lang="en-US" sz="4800" b="1" kern="0" dirty="0" smtClean="0">
                <a:latin typeface="Calibri"/>
                <a:cs typeface="Arial"/>
                <a:sym typeface="Arial"/>
                <a:rtl val="0"/>
              </a:rPr>
              <a:t>Editing</a:t>
            </a:r>
            <a:br>
              <a:rPr lang="en-US" sz="4800" b="1" kern="0" dirty="0" smtClean="0">
                <a:latin typeface="Calibri"/>
                <a:cs typeface="Arial"/>
                <a:sym typeface="Arial"/>
                <a:rtl val="0"/>
              </a:rPr>
            </a:br>
            <a:endParaRPr lang="en-US" sz="4800" dirty="0"/>
          </a:p>
        </p:txBody>
      </p:sp>
      <p:sp>
        <p:nvSpPr>
          <p:cNvPr id="3" name="Subtitle 2"/>
          <p:cNvSpPr>
            <a:spLocks noGrp="1"/>
          </p:cNvSpPr>
          <p:nvPr>
            <p:ph type="subTitle" idx="1"/>
          </p:nvPr>
        </p:nvSpPr>
        <p:spPr>
          <a:xfrm>
            <a:off x="400522" y="2673460"/>
            <a:ext cx="11390956" cy="855308"/>
          </a:xfrm>
        </p:spPr>
        <p:txBody>
          <a:bodyPr>
            <a:normAutofit/>
          </a:bodyPr>
          <a:lstStyle/>
          <a:p>
            <a:r>
              <a:rPr lang="en-US" sz="2800" dirty="0" smtClean="0">
                <a:solidFill>
                  <a:schemeClr val="tx1"/>
                </a:solidFill>
              </a:rPr>
              <a:t>Leonardo Scandolo                    Pablo </a:t>
            </a:r>
            <a:r>
              <a:rPr lang="en-US" sz="2800" dirty="0" err="1" smtClean="0">
                <a:solidFill>
                  <a:schemeClr val="tx1"/>
                </a:solidFill>
              </a:rPr>
              <a:t>Bauszat</a:t>
            </a:r>
            <a:r>
              <a:rPr lang="en-US" sz="2800" dirty="0" smtClean="0">
                <a:solidFill>
                  <a:schemeClr val="tx1"/>
                </a:solidFill>
              </a:rPr>
              <a:t>                          Elmar Eisemann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501" y="4694347"/>
            <a:ext cx="1095968" cy="7461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276" y="4638606"/>
            <a:ext cx="1390920" cy="857672"/>
          </a:xfrm>
          <a:prstGeom prst="rect">
            <a:avLst/>
          </a:prstGeom>
        </p:spPr>
      </p:pic>
      <p:sp>
        <p:nvSpPr>
          <p:cNvPr id="8" name="Subtitle 2"/>
          <p:cNvSpPr txBox="1">
            <a:spLocks/>
          </p:cNvSpPr>
          <p:nvPr/>
        </p:nvSpPr>
        <p:spPr>
          <a:xfrm>
            <a:off x="3634765" y="3921098"/>
            <a:ext cx="4663064" cy="61199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3200" kern="1200">
                <a:solidFill>
                  <a:schemeClr val="tx2"/>
                </a:solidFill>
                <a:latin typeface="+mn-lt"/>
                <a:ea typeface="+mn-ea"/>
                <a:cs typeface="+mn-cs"/>
              </a:defRPr>
            </a:lvl1pPr>
            <a:lvl2pPr marL="457200" indent="0" algn="ctr" defTabSz="914400" rtl="0" eaLnBrk="1" latinLnBrk="0" hangingPunct="1">
              <a:lnSpc>
                <a:spcPct val="90000"/>
              </a:lnSpc>
              <a:spcBef>
                <a:spcPts val="500"/>
              </a:spcBef>
              <a:buClr>
                <a:schemeClr val="accent6"/>
              </a:buClr>
              <a:buFont typeface="Wingdings" panose="05000000000000000000" pitchFamily="2" charset="2"/>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Wingdings" panose="05000000000000000000" pitchFamily="2" charset="2"/>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Wingdings" panose="05000000000000000000" pitchFamily="2" charset="2"/>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Clr>
                <a:schemeClr val="accent6"/>
              </a:buClr>
              <a:buFont typeface="Wingdings" panose="05000000000000000000" pitchFamily="2" charset="2"/>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400" dirty="0" smtClean="0">
                <a:solidFill>
                  <a:schemeClr val="tx1"/>
                </a:solidFill>
              </a:rPr>
              <a:t>Delft University of Technology</a:t>
            </a:r>
            <a:endParaRPr lang="en-US" sz="3600" dirty="0" smtClean="0">
              <a:solidFill>
                <a:schemeClr val="tx1"/>
              </a:solidFill>
            </a:endParaRPr>
          </a:p>
        </p:txBody>
      </p:sp>
    </p:spTree>
    <p:extLst>
      <p:ext uri="{BB962C8B-B14F-4D97-AF65-F5344CB8AC3E}">
        <p14:creationId xmlns:p14="http://schemas.microsoft.com/office/powerpoint/2010/main" val="4245427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What’s the goal ?</a:t>
            </a:r>
            <a:endParaRPr lang="en-US" dirty="0"/>
          </a:p>
        </p:txBody>
      </p:sp>
      <p:sp>
        <p:nvSpPr>
          <p:cNvPr id="20" name="Footer Placeholder 19"/>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10</a:t>
            </a:fld>
            <a:endParaRPr lang="en-US"/>
          </a:p>
        </p:txBody>
      </p:sp>
      <p:pic>
        <p:nvPicPr>
          <p:cNvPr id="10" name="Picture 10" descr="D:\Leonardo Scandolo\Projects\DisparityEditing\git\article\images\teaser\Teaser-Optimiz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22" t="10107" r="23022" b="10107"/>
          <a:stretch/>
        </p:blipFill>
        <p:spPr bwMode="auto">
          <a:xfrm>
            <a:off x="8248907" y="946628"/>
            <a:ext cx="3614996" cy="300686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 name="Picture 11" descr="D:\Leonardo Scandolo\Projects\DisparityEditing\git\article\images\teaser\Teaser-Optimized-Dis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22" t="10107" r="23022" b="10107"/>
          <a:stretch/>
        </p:blipFill>
        <p:spPr bwMode="auto">
          <a:xfrm>
            <a:off x="8936384" y="4095386"/>
            <a:ext cx="2240042" cy="18632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61056" y="5992664"/>
            <a:ext cx="2597146" cy="461665"/>
          </a:xfrm>
          <a:prstGeom prst="rect">
            <a:avLst/>
          </a:prstGeom>
          <a:noFill/>
        </p:spPr>
        <p:txBody>
          <a:bodyPr wrap="square" rtlCol="0">
            <a:spAutoFit/>
          </a:bodyPr>
          <a:lstStyle/>
          <a:p>
            <a:pPr algn="ctr"/>
            <a:r>
              <a:rPr lang="en-US" sz="2400" dirty="0" smtClean="0"/>
              <a:t>Goal (edited + fix)</a:t>
            </a:r>
            <a:endParaRPr lang="en-US" sz="2400" dirty="0"/>
          </a:p>
        </p:txBody>
      </p:sp>
      <p:pic>
        <p:nvPicPr>
          <p:cNvPr id="17" name="Picture 8" descr="D:\Leonardo Scandolo\Projects\DisparityEditing\git\article\images\teaser\Teaser-Ori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22" t="10107" r="23022" b="10107"/>
          <a:stretch/>
        </p:blipFill>
        <p:spPr bwMode="auto">
          <a:xfrm>
            <a:off x="612843" y="947155"/>
            <a:ext cx="3614362" cy="30063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 name="Picture 12" descr="D:\Leonardo Scandolo\Projects\DisparityEditing\git\article\images\teaser\Teaser-Orig-Disp.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022" t="10107" r="23022" b="10107"/>
          <a:stretch/>
        </p:blipFill>
        <p:spPr bwMode="auto">
          <a:xfrm>
            <a:off x="1298542" y="4095653"/>
            <a:ext cx="2242326" cy="18651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09104" y="5992664"/>
            <a:ext cx="2021840" cy="461665"/>
          </a:xfrm>
          <a:prstGeom prst="rect">
            <a:avLst/>
          </a:prstGeom>
          <a:noFill/>
        </p:spPr>
        <p:txBody>
          <a:bodyPr wrap="square" rtlCol="0">
            <a:spAutoFit/>
          </a:bodyPr>
          <a:lstStyle/>
          <a:p>
            <a:pPr algn="ctr"/>
            <a:r>
              <a:rPr lang="en-US" sz="2400" dirty="0" smtClean="0"/>
              <a:t>Original</a:t>
            </a:r>
            <a:endParaRPr lang="en-US" sz="2400" dirty="0"/>
          </a:p>
        </p:txBody>
      </p:sp>
      <p:pic>
        <p:nvPicPr>
          <p:cNvPr id="21" name="Picture 13" descr="D:\Leonardo Scandolo\Projects\DisparityEditing\git\article\images\teaser\Teaser-Edi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022" t="10107" r="23022" b="10107"/>
          <a:stretch/>
        </p:blipFill>
        <p:spPr bwMode="auto">
          <a:xfrm>
            <a:off x="4430558" y="946626"/>
            <a:ext cx="3614996" cy="300686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2" name="Picture 9" descr="D:\Leonardo Scandolo\Projects\DisparityEditing\git\article\images\teaser\Teaser-Edit-Disp.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22" t="10107" r="23022" b="10107"/>
          <a:stretch/>
        </p:blipFill>
        <p:spPr bwMode="auto">
          <a:xfrm>
            <a:off x="5117304" y="4095387"/>
            <a:ext cx="2242644" cy="18653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085080" y="5992664"/>
            <a:ext cx="2021840" cy="461665"/>
          </a:xfrm>
          <a:prstGeom prst="rect">
            <a:avLst/>
          </a:prstGeom>
          <a:noFill/>
        </p:spPr>
        <p:txBody>
          <a:bodyPr wrap="square" rtlCol="0">
            <a:spAutoFit/>
          </a:bodyPr>
          <a:lstStyle/>
          <a:p>
            <a:pPr algn="ctr"/>
            <a:r>
              <a:rPr lang="en-US" sz="2400" dirty="0" smtClean="0"/>
              <a:t>Edited</a:t>
            </a:r>
            <a:endParaRPr lang="en-US" sz="2400" dirty="0"/>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4931" y="4081382"/>
            <a:ext cx="927234" cy="927234"/>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1565" y="4081382"/>
            <a:ext cx="773846" cy="945607"/>
          </a:xfrm>
          <a:prstGeom prst="rect">
            <a:avLst/>
          </a:prstGeom>
        </p:spPr>
      </p:pic>
    </p:spTree>
    <p:extLst>
      <p:ext uri="{BB962C8B-B14F-4D97-AF65-F5344CB8AC3E}">
        <p14:creationId xmlns:p14="http://schemas.microsoft.com/office/powerpoint/2010/main" val="29771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Disparity map</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11</a:t>
            </a:fld>
            <a:endParaRPr lang="en-US"/>
          </a:p>
        </p:txBody>
      </p:sp>
      <p:sp>
        <p:nvSpPr>
          <p:cNvPr id="9" name="TextBox 8"/>
          <p:cNvSpPr txBox="1"/>
          <p:nvPr/>
        </p:nvSpPr>
        <p:spPr>
          <a:xfrm>
            <a:off x="4890274" y="1162381"/>
            <a:ext cx="2439664" cy="457200"/>
          </a:xfrm>
          <a:prstGeom prst="rect">
            <a:avLst/>
          </a:prstGeom>
          <a:noFill/>
        </p:spPr>
        <p:txBody>
          <a:bodyPr wrap="square" rtlCol="0">
            <a:spAutoFit/>
          </a:bodyPr>
          <a:lstStyle/>
          <a:p>
            <a:pPr algn="ctr"/>
            <a:r>
              <a:rPr lang="en-US" sz="2400" dirty="0" smtClean="0"/>
              <a:t>Disparity map</a:t>
            </a:r>
            <a:endParaRPr lang="en-US" sz="2400" dirty="0"/>
          </a:p>
        </p:txBody>
      </p:sp>
      <p:grpSp>
        <p:nvGrpSpPr>
          <p:cNvPr id="11" name="Group 10"/>
          <p:cNvGrpSpPr/>
          <p:nvPr/>
        </p:nvGrpSpPr>
        <p:grpSpPr>
          <a:xfrm rot="17100000">
            <a:off x="1108759" y="5398323"/>
            <a:ext cx="466050" cy="454970"/>
            <a:chOff x="2004641" y="1039993"/>
            <a:chExt cx="2441963" cy="2383894"/>
          </a:xfrm>
        </p:grpSpPr>
        <p:sp>
          <p:nvSpPr>
            <p:cNvPr id="12" name="Oval 11"/>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15300000">
            <a:off x="2133056" y="5406081"/>
            <a:ext cx="466052" cy="454970"/>
            <a:chOff x="2004640" y="1039992"/>
            <a:chExt cx="2441964" cy="2383894"/>
          </a:xfrm>
        </p:grpSpPr>
        <p:sp>
          <p:nvSpPr>
            <p:cNvPr id="16" name="Oval 15"/>
            <p:cNvSpPr/>
            <p:nvPr/>
          </p:nvSpPr>
          <p:spPr>
            <a:xfrm>
              <a:off x="2004640" y="1039992"/>
              <a:ext cx="2383890"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rotWithShape="1">
          <a:blip r:embed="rId3"/>
          <a:srcRect l="23019" t="10213" r="23019" b="10213"/>
          <a:stretch/>
        </p:blipFill>
        <p:spPr>
          <a:xfrm>
            <a:off x="341591" y="1779635"/>
            <a:ext cx="3300984" cy="2743200"/>
          </a:xfrm>
          <a:prstGeom prst="rect">
            <a:avLst/>
          </a:prstGeom>
          <a:ln w="28575">
            <a:solidFill>
              <a:schemeClr val="tx1"/>
            </a:solidFill>
          </a:ln>
        </p:spPr>
      </p:pic>
      <p:grpSp>
        <p:nvGrpSpPr>
          <p:cNvPr id="41" name="Group 40"/>
          <p:cNvGrpSpPr/>
          <p:nvPr/>
        </p:nvGrpSpPr>
        <p:grpSpPr>
          <a:xfrm rot="16200000">
            <a:off x="1674654" y="5406612"/>
            <a:ext cx="391740" cy="406742"/>
            <a:chOff x="5280025" y="4845850"/>
            <a:chExt cx="809941" cy="840955"/>
          </a:xfrm>
        </p:grpSpPr>
        <p:sp>
          <p:nvSpPr>
            <p:cNvPr id="39" name="Rectangle 38"/>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5336439" y="4845850"/>
              <a:ext cx="253148" cy="253148"/>
              <a:chOff x="5347551" y="4845850"/>
              <a:chExt cx="253148" cy="253148"/>
            </a:xfrm>
          </p:grpSpPr>
          <p:sp>
            <p:nvSpPr>
              <p:cNvPr id="28" name="Oval 27"/>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580865" y="4845850"/>
              <a:ext cx="253148" cy="253148"/>
              <a:chOff x="5605888" y="4843405"/>
              <a:chExt cx="253148" cy="253148"/>
            </a:xfrm>
          </p:grpSpPr>
          <p:sp>
            <p:nvSpPr>
              <p:cNvPr id="34" name="Oval 33"/>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 name="Straight Arrow Connector 9"/>
          <p:cNvCxnSpPr/>
          <p:nvPr/>
        </p:nvCxnSpPr>
        <p:spPr>
          <a:xfrm flipV="1">
            <a:off x="7929567" y="3151235"/>
            <a:ext cx="531145" cy="21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10" descr="D:\Leonardo Scandolo\Projects\DisparityEditing\git\article\images\teaser\Teaser-Optimize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22" t="10107" r="23022" b="10107"/>
          <a:stretch/>
        </p:blipFill>
        <p:spPr bwMode="auto">
          <a:xfrm>
            <a:off x="8004985" y="4367479"/>
            <a:ext cx="2880261" cy="23957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 name="Picture 11" descr="D:\Leonardo Scandolo\Projects\DisparityEditing\git\article\images\teaser\Teaser-Optimized-Disp.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22" t="10107" r="23022" b="10107"/>
          <a:stretch/>
        </p:blipFill>
        <p:spPr bwMode="auto">
          <a:xfrm>
            <a:off x="4311304" y="4793669"/>
            <a:ext cx="2240042" cy="18632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2" name="Picture 8" descr="D:\Leonardo Scandolo\Projects\DisparityEditing\git\article\images\teaser\Teaser-Orig.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022" t="10107" r="23022" b="10107"/>
          <a:stretch/>
        </p:blipFill>
        <p:spPr bwMode="auto">
          <a:xfrm>
            <a:off x="8028520" y="1536907"/>
            <a:ext cx="2879991" cy="23955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3" name="Picture 12" descr="D:\Leonardo Scandolo\Projects\DisparityEditing\git\article\images\teaser\Teaser-Orig-Disp.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022" t="10107" r="23022" b="10107"/>
          <a:stretch/>
        </p:blipFill>
        <p:spPr bwMode="auto">
          <a:xfrm>
            <a:off x="4439714" y="1814463"/>
            <a:ext cx="2242326" cy="18651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4" name="Down Arrow 53"/>
          <p:cNvSpPr/>
          <p:nvPr/>
        </p:nvSpPr>
        <p:spPr>
          <a:xfrm>
            <a:off x="5245240" y="3888712"/>
            <a:ext cx="432079" cy="5535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5753543" y="4072521"/>
            <a:ext cx="1740424" cy="369332"/>
          </a:xfrm>
          <a:prstGeom prst="rect">
            <a:avLst/>
          </a:prstGeom>
          <a:noFill/>
        </p:spPr>
        <p:txBody>
          <a:bodyPr wrap="square" rtlCol="0">
            <a:spAutoFit/>
          </a:bodyPr>
          <a:lstStyle/>
          <a:p>
            <a:r>
              <a:rPr lang="en-US" dirty="0" smtClean="0"/>
              <a:t>+ Our algorithm</a:t>
            </a:r>
            <a:endParaRPr lang="en-US" dirty="0"/>
          </a:p>
        </p:txBody>
      </p:sp>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9308" y="3711403"/>
            <a:ext cx="927234" cy="927234"/>
          </a:xfrm>
          <a:prstGeom prst="rect">
            <a:avLst/>
          </a:prstGeom>
        </p:spPr>
      </p:pic>
      <p:sp>
        <p:nvSpPr>
          <p:cNvPr id="3" name="Right Arrow 2"/>
          <p:cNvSpPr/>
          <p:nvPr/>
        </p:nvSpPr>
        <p:spPr>
          <a:xfrm>
            <a:off x="3767598" y="2800898"/>
            <a:ext cx="530794" cy="404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934200" y="2579914"/>
            <a:ext cx="914400" cy="220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6806617" y="5651402"/>
            <a:ext cx="914400" cy="220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5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43101"/>
            <a:ext cx="10515600" cy="2358390"/>
          </a:xfrm>
        </p:spPr>
        <p:txBody>
          <a:bodyPr>
            <a:normAutofit/>
          </a:bodyPr>
          <a:lstStyle/>
          <a:p>
            <a:pPr algn="ctr"/>
            <a:r>
              <a:rPr lang="en-US" sz="7200" dirty="0" smtClean="0"/>
              <a:t>Our </a:t>
            </a:r>
            <a:r>
              <a:rPr lang="en-US" sz="7200" dirty="0"/>
              <a:t>m</a:t>
            </a:r>
            <a:r>
              <a:rPr lang="en-US" sz="7200" dirty="0" smtClean="0"/>
              <a:t>ethod</a:t>
            </a:r>
            <a:endParaRPr lang="en-US" sz="7200"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12</a:t>
            </a:fld>
            <a:endParaRPr lang="en-US"/>
          </a:p>
        </p:txBody>
      </p:sp>
    </p:spTree>
    <p:extLst>
      <p:ext uri="{BB962C8B-B14F-4D97-AF65-F5344CB8AC3E}">
        <p14:creationId xmlns:p14="http://schemas.microsoft.com/office/powerpoint/2010/main" val="3702454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Disparity modifications in our algorithm	</a:t>
            </a:r>
            <a:endParaRPr lang="en-US"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pPr/>
              <a:t>13</a:t>
            </a:fld>
            <a:endParaRPr lang="en-US"/>
          </a:p>
        </p:txBody>
      </p:sp>
      <p:sp>
        <p:nvSpPr>
          <p:cNvPr id="7" name="Content Placeholder 2"/>
          <p:cNvSpPr>
            <a:spLocks noGrp="1"/>
          </p:cNvSpPr>
          <p:nvPr>
            <p:ph idx="1"/>
          </p:nvPr>
        </p:nvSpPr>
        <p:spPr>
          <a:xfrm>
            <a:off x="838200" y="1825625"/>
            <a:ext cx="10515600" cy="4351338"/>
          </a:xfrm>
        </p:spPr>
        <p:txBody>
          <a:bodyPr>
            <a:normAutofit/>
          </a:bodyPr>
          <a:lstStyle/>
          <a:p>
            <a:r>
              <a:rPr lang="en-US" sz="3600" dirty="0" smtClean="0"/>
              <a:t>Modification of roundness</a:t>
            </a:r>
          </a:p>
          <a:p>
            <a:endParaRPr lang="en-US" sz="3600" dirty="0" smtClean="0"/>
          </a:p>
          <a:p>
            <a:r>
              <a:rPr lang="en-US" sz="3600" dirty="0" smtClean="0"/>
              <a:t>Disparity offsetting</a:t>
            </a:r>
          </a:p>
          <a:p>
            <a:endParaRPr lang="en-US" sz="3600" dirty="0" smtClean="0"/>
          </a:p>
          <a:p>
            <a:r>
              <a:rPr lang="en-US" sz="3600" dirty="0" smtClean="0"/>
              <a:t>Disparity matching</a:t>
            </a:r>
          </a:p>
          <a:p>
            <a:endParaRPr lang="en-US" sz="3600" dirty="0" smtClean="0"/>
          </a:p>
          <a:p>
            <a:r>
              <a:rPr lang="en-US" sz="3600" dirty="0" smtClean="0"/>
              <a:t>Interface preservation</a:t>
            </a:r>
            <a:endParaRPr lang="en-US" sz="3600" dirty="0"/>
          </a:p>
        </p:txBody>
      </p:sp>
    </p:spTree>
    <p:extLst>
      <p:ext uri="{BB962C8B-B14F-4D97-AF65-F5344CB8AC3E}">
        <p14:creationId xmlns:p14="http://schemas.microsoft.com/office/powerpoint/2010/main" val="3977698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7941255" y="1966267"/>
            <a:ext cx="746220" cy="2630028"/>
            <a:chOff x="1859199" y="1966267"/>
            <a:chExt cx="746220" cy="2630028"/>
          </a:xfrm>
        </p:grpSpPr>
        <p:sp>
          <p:nvSpPr>
            <p:cNvPr id="47" name="Oval 46"/>
            <p:cNvSpPr/>
            <p:nvPr/>
          </p:nvSpPr>
          <p:spPr>
            <a:xfrm>
              <a:off x="1859199" y="4529945"/>
              <a:ext cx="617260" cy="66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r="77221"/>
            <a:stretch/>
          </p:blipFill>
          <p:spPr>
            <a:xfrm>
              <a:off x="1864981" y="1966267"/>
              <a:ext cx="740438" cy="2596853"/>
            </a:xfrm>
            <a:prstGeom prst="rect">
              <a:avLst/>
            </a:prstGeom>
          </p:spPr>
        </p:pic>
        <p:sp>
          <p:nvSpPr>
            <p:cNvPr id="49" name="Freeform 48"/>
            <p:cNvSpPr/>
            <p:nvPr/>
          </p:nvSpPr>
          <p:spPr>
            <a:xfrm>
              <a:off x="1971172" y="4507085"/>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132040" y="4523788"/>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flipH="1">
              <a:off x="2334569" y="4504880"/>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145098"/>
            <a:ext cx="10515600" cy="772795"/>
          </a:xfrm>
        </p:spPr>
        <p:txBody>
          <a:bodyPr/>
          <a:lstStyle/>
          <a:p>
            <a:pPr algn="ctr"/>
            <a:r>
              <a:rPr lang="en-US" dirty="0" smtClean="0"/>
              <a:t>What is disparity editing ?</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14</a:t>
            </a:fld>
            <a:endParaRPr lang="en-US"/>
          </a:p>
        </p:txBody>
      </p:sp>
      <p:sp>
        <p:nvSpPr>
          <p:cNvPr id="22" name="TextBox 21"/>
          <p:cNvSpPr txBox="1"/>
          <p:nvPr/>
        </p:nvSpPr>
        <p:spPr>
          <a:xfrm>
            <a:off x="2804160" y="1113020"/>
            <a:ext cx="6583680" cy="523220"/>
          </a:xfrm>
          <a:prstGeom prst="rect">
            <a:avLst/>
          </a:prstGeom>
          <a:noFill/>
        </p:spPr>
        <p:txBody>
          <a:bodyPr wrap="square" rtlCol="0">
            <a:spAutoFit/>
          </a:bodyPr>
          <a:lstStyle/>
          <a:p>
            <a:pPr algn="ctr"/>
            <a:r>
              <a:rPr lang="en-US" sz="2800" dirty="0" smtClean="0"/>
              <a:t>Different types of editions</a:t>
            </a:r>
            <a:endParaRPr lang="en-US" sz="2800" dirty="0"/>
          </a:p>
        </p:txBody>
      </p:sp>
      <p:sp>
        <p:nvSpPr>
          <p:cNvPr id="16" name="TextBox 15"/>
          <p:cNvSpPr txBox="1"/>
          <p:nvPr/>
        </p:nvSpPr>
        <p:spPr>
          <a:xfrm>
            <a:off x="2940797" y="5128280"/>
            <a:ext cx="6583680" cy="523220"/>
          </a:xfrm>
          <a:prstGeom prst="rect">
            <a:avLst/>
          </a:prstGeom>
          <a:noFill/>
        </p:spPr>
        <p:txBody>
          <a:bodyPr wrap="square" rtlCol="0">
            <a:spAutoFit/>
          </a:bodyPr>
          <a:lstStyle/>
          <a:p>
            <a:pPr algn="ctr"/>
            <a:r>
              <a:rPr lang="en-US" sz="2800" dirty="0" smtClean="0"/>
              <a:t>Roundness</a:t>
            </a:r>
            <a:endParaRPr lang="en-US" sz="2800" dirty="0"/>
          </a:p>
        </p:txBody>
      </p:sp>
      <p:sp>
        <p:nvSpPr>
          <p:cNvPr id="23" name="TextBox 22"/>
          <p:cNvSpPr txBox="1"/>
          <p:nvPr/>
        </p:nvSpPr>
        <p:spPr>
          <a:xfrm>
            <a:off x="81280" y="4368800"/>
            <a:ext cx="2032000" cy="338554"/>
          </a:xfrm>
          <a:prstGeom prst="rect">
            <a:avLst/>
          </a:prstGeom>
          <a:noFill/>
        </p:spPr>
        <p:txBody>
          <a:bodyPr wrap="square" rtlCol="0">
            <a:spAutoFit/>
          </a:bodyPr>
          <a:lstStyle/>
          <a:p>
            <a:pPr algn="ctr"/>
            <a:r>
              <a:rPr lang="en-US" sz="1600" dirty="0" smtClean="0"/>
              <a:t>View direction</a:t>
            </a:r>
            <a:endParaRPr lang="en-US" sz="16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365" y="3116024"/>
            <a:ext cx="1400837" cy="130310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4423" t="3758" r="36718" b="58303"/>
          <a:stretch/>
        </p:blipFill>
        <p:spPr>
          <a:xfrm>
            <a:off x="3887773" y="1586673"/>
            <a:ext cx="1554480" cy="1430492"/>
          </a:xfrm>
          <a:prstGeom prst="rect">
            <a:avLst/>
          </a:prstGeom>
        </p:spPr>
      </p:pic>
      <p:grpSp>
        <p:nvGrpSpPr>
          <p:cNvPr id="4" name="Group 3"/>
          <p:cNvGrpSpPr/>
          <p:nvPr/>
        </p:nvGrpSpPr>
        <p:grpSpPr>
          <a:xfrm>
            <a:off x="9046814" y="2916892"/>
            <a:ext cx="602012" cy="1451908"/>
            <a:chOff x="9046814" y="2916892"/>
            <a:chExt cx="602012" cy="1451908"/>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90000"/>
                      </a14:imgEffect>
                    </a14:imgLayer>
                  </a14:imgProps>
                </a:ext>
                <a:ext uri="{28A0092B-C50C-407E-A947-70E740481C1C}">
                  <a14:useLocalDpi xmlns:a14="http://schemas.microsoft.com/office/drawing/2010/main" val="0"/>
                </a:ext>
              </a:extLst>
            </a:blip>
            <a:srcRect l="29646" r="29646"/>
            <a:stretch/>
          </p:blipFill>
          <p:spPr>
            <a:xfrm>
              <a:off x="9062689" y="2916892"/>
              <a:ext cx="570262" cy="1303105"/>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7">
                      <a14:imgEffect>
                        <a14:brightnessContrast bright="-70000"/>
                      </a14:imgEffect>
                    </a14:imgLayer>
                  </a14:imgProps>
                </a:ext>
                <a:ext uri="{28A0092B-C50C-407E-A947-70E740481C1C}">
                  <a14:useLocalDpi xmlns:a14="http://schemas.microsoft.com/office/drawing/2010/main" val="0"/>
                </a:ext>
              </a:extLst>
            </a:blip>
            <a:srcRect l="29646" r="29646"/>
            <a:stretch/>
          </p:blipFill>
          <p:spPr>
            <a:xfrm>
              <a:off x="9062689" y="2937208"/>
              <a:ext cx="570262" cy="1303105"/>
            </a:xfrm>
            <a:prstGeom prst="rect">
              <a:avLst/>
            </a:prstGeom>
          </p:spPr>
        </p:pic>
        <p:pic>
          <p:nvPicPr>
            <p:cNvPr id="32" name="Picture 31"/>
            <p:cNvPicPr>
              <a:picLocks noChangeAspect="1"/>
            </p:cNvPicPr>
            <p:nvPr/>
          </p:nvPicPr>
          <p:blipFill rotWithShape="1">
            <a:blip r:embed="rId9"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rcRect l="29646" r="29646"/>
            <a:stretch/>
          </p:blipFill>
          <p:spPr>
            <a:xfrm>
              <a:off x="9062689" y="2964470"/>
              <a:ext cx="570262" cy="1303105"/>
            </a:xfrm>
            <a:prstGeom prst="rect">
              <a:avLst/>
            </a:prstGeom>
          </p:spPr>
        </p:pic>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l="29646" r="29646"/>
            <a:stretch/>
          </p:blipFill>
          <p:spPr>
            <a:xfrm>
              <a:off x="9062689" y="2976218"/>
              <a:ext cx="570262" cy="1303105"/>
            </a:xfrm>
            <a:prstGeom prst="rect">
              <a:avLst/>
            </a:prstGeom>
          </p:spPr>
        </p:pic>
        <p:pic>
          <p:nvPicPr>
            <p:cNvPr id="30" name="Picture 29"/>
            <p:cNvPicPr>
              <a:picLocks noChangeAspect="1"/>
            </p:cNvPicPr>
            <p:nvPr/>
          </p:nvPicPr>
          <p:blipFill rotWithShape="1">
            <a:blip r:embed="rId11"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29646" r="29646"/>
            <a:stretch/>
          </p:blipFill>
          <p:spPr>
            <a:xfrm>
              <a:off x="9062689" y="2986053"/>
              <a:ext cx="570262" cy="1303105"/>
            </a:xfrm>
            <a:prstGeom prst="rect">
              <a:avLst/>
            </a:prstGeom>
          </p:spPr>
        </p:pic>
        <p:pic>
          <p:nvPicPr>
            <p:cNvPr id="27" name="Picture 26"/>
            <p:cNvPicPr>
              <a:picLocks noChangeAspect="1"/>
            </p:cNvPicPr>
            <p:nvPr/>
          </p:nvPicPr>
          <p:blipFill rotWithShape="1">
            <a:blip r:embed="rId12" cstate="print">
              <a:extLst>
                <a:ext uri="{BEBA8EAE-BF5A-486C-A8C5-ECC9F3942E4B}">
                  <a14:imgProps xmlns:a14="http://schemas.microsoft.com/office/drawing/2010/main">
                    <a14:imgLayer r:embed="rId7">
                      <a14:imgEffect>
                        <a14:brightnessContrast bright="-30000"/>
                      </a14:imgEffect>
                    </a14:imgLayer>
                  </a14:imgProps>
                </a:ext>
                <a:ext uri="{28A0092B-C50C-407E-A947-70E740481C1C}">
                  <a14:useLocalDpi xmlns:a14="http://schemas.microsoft.com/office/drawing/2010/main" val="0"/>
                </a:ext>
              </a:extLst>
            </a:blip>
            <a:srcRect l="29646" r="29646"/>
            <a:stretch/>
          </p:blipFill>
          <p:spPr>
            <a:xfrm>
              <a:off x="9062689" y="3006369"/>
              <a:ext cx="570262" cy="1303105"/>
            </a:xfrm>
            <a:prstGeom prst="rect">
              <a:avLst/>
            </a:prstGeom>
          </p:spPr>
        </p:pic>
        <p:pic>
          <p:nvPicPr>
            <p:cNvPr id="38" name="Picture 37"/>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28512" r="28512"/>
            <a:stretch/>
          </p:blipFill>
          <p:spPr>
            <a:xfrm>
              <a:off x="9046814" y="3026685"/>
              <a:ext cx="602012" cy="1303105"/>
            </a:xfrm>
            <a:prstGeom prst="rect">
              <a:avLst/>
            </a:prstGeom>
          </p:spPr>
        </p:pic>
        <p:pic>
          <p:nvPicPr>
            <p:cNvPr id="39" name="Picture 38"/>
            <p:cNvPicPr>
              <a:picLocks noChangeAspect="1"/>
            </p:cNvPicPr>
            <p:nvPr/>
          </p:nvPicPr>
          <p:blipFill rotWithShape="1">
            <a:blip r:embed="rId15"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29646" r="29646"/>
            <a:stretch/>
          </p:blipFill>
          <p:spPr>
            <a:xfrm>
              <a:off x="9062689" y="3046190"/>
              <a:ext cx="570262" cy="1303105"/>
            </a:xfrm>
            <a:prstGeom prst="rect">
              <a:avLst/>
            </a:prstGeom>
          </p:spPr>
        </p:pic>
        <p:pic>
          <p:nvPicPr>
            <p:cNvPr id="26" name="Picture 25"/>
            <p:cNvPicPr>
              <a:picLocks noChangeAspect="1"/>
            </p:cNvPicPr>
            <p:nvPr/>
          </p:nvPicPr>
          <p:blipFill rotWithShape="1">
            <a:blip r:embed="rId16" cstate="print">
              <a:extLst>
                <a:ext uri="{28A0092B-C50C-407E-A947-70E740481C1C}">
                  <a14:useLocalDpi xmlns:a14="http://schemas.microsoft.com/office/drawing/2010/main" val="0"/>
                </a:ext>
              </a:extLst>
            </a:blip>
            <a:srcRect l="29646" r="29646"/>
            <a:stretch/>
          </p:blipFill>
          <p:spPr>
            <a:xfrm>
              <a:off x="9062689" y="3065695"/>
              <a:ext cx="570262" cy="1303105"/>
            </a:xfrm>
            <a:prstGeom prst="rect">
              <a:avLst/>
            </a:prstGeom>
          </p:spPr>
        </p:pic>
      </p:grpSp>
      <p:grpSp>
        <p:nvGrpSpPr>
          <p:cNvPr id="36" name="Group 35"/>
          <p:cNvGrpSpPr/>
          <p:nvPr/>
        </p:nvGrpSpPr>
        <p:grpSpPr>
          <a:xfrm>
            <a:off x="1859199" y="1966267"/>
            <a:ext cx="746220" cy="2630028"/>
            <a:chOff x="1859199" y="1966267"/>
            <a:chExt cx="746220" cy="2630028"/>
          </a:xfrm>
        </p:grpSpPr>
        <p:sp>
          <p:nvSpPr>
            <p:cNvPr id="11" name="Oval 10"/>
            <p:cNvSpPr/>
            <p:nvPr/>
          </p:nvSpPr>
          <p:spPr>
            <a:xfrm>
              <a:off x="1859199" y="4529945"/>
              <a:ext cx="617260" cy="66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77221"/>
            <a:stretch/>
          </p:blipFill>
          <p:spPr>
            <a:xfrm>
              <a:off x="1864981" y="1966267"/>
              <a:ext cx="740438" cy="2596853"/>
            </a:xfrm>
            <a:prstGeom prst="rect">
              <a:avLst/>
            </a:prstGeom>
          </p:spPr>
        </p:pic>
        <p:sp>
          <p:nvSpPr>
            <p:cNvPr id="20" name="Freeform 19"/>
            <p:cNvSpPr/>
            <p:nvPr/>
          </p:nvSpPr>
          <p:spPr>
            <a:xfrm>
              <a:off x="1971172" y="4507085"/>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2132040" y="4523788"/>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flipH="1">
              <a:off x="2334569" y="4504880"/>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34423" t="3758" r="36718" b="58303"/>
          <a:stretch/>
        </p:blipFill>
        <p:spPr>
          <a:xfrm>
            <a:off x="9892954" y="1586673"/>
            <a:ext cx="1554480" cy="1430492"/>
          </a:xfrm>
          <a:prstGeom prst="rect">
            <a:avLst/>
          </a:prstGeom>
        </p:spPr>
      </p:pic>
      <mc:AlternateContent xmlns:mc="http://schemas.openxmlformats.org/markup-compatibility/2006" xmlns:a14="http://schemas.microsoft.com/office/drawing/2010/main">
        <mc:Choice Requires="a14">
          <p:sp>
            <p:nvSpPr>
              <p:cNvPr id="37" name="Rectangle 36"/>
              <p:cNvSpPr/>
              <p:nvPr/>
            </p:nvSpPr>
            <p:spPr>
              <a:xfrm>
                <a:off x="5370958" y="3081581"/>
                <a:ext cx="192770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𝑀𝑎𝑘𝑒</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𝑐h𝑎𝑟𝑎𝑐𝑡𝑒𝑟</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𝑟𝑜𝑢𝑛𝑑𝑒𝑟</m:t>
                      </m:r>
                    </m:oMath>
                  </m:oMathPara>
                </a14:m>
                <a:endParaRPr lang="en-US" sz="1200" i="1" dirty="0">
                  <a:latin typeface="Cambria Math" panose="02040503050406030204" pitchFamily="18" charset="0"/>
                  <a:ea typeface="Cambria Math" panose="020405030504060302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5370958" y="3081581"/>
                <a:ext cx="1927707" cy="276999"/>
              </a:xfrm>
              <a:prstGeom prst="rect">
                <a:avLst/>
              </a:prstGeom>
              <a:blipFill>
                <a:blip r:embed="rId17"/>
                <a:stretch>
                  <a:fillRect/>
                </a:stretch>
              </a:blipFill>
            </p:spPr>
            <p:txBody>
              <a:bodyPr/>
              <a:lstStyle/>
              <a:p>
                <a:r>
                  <a:rPr lang="en-US">
                    <a:noFill/>
                  </a:rPr>
                  <a:t> </a:t>
                </a:r>
              </a:p>
            </p:txBody>
          </p:sp>
        </mc:Fallback>
      </mc:AlternateContent>
      <p:grpSp>
        <p:nvGrpSpPr>
          <p:cNvPr id="8" name="Group 7"/>
          <p:cNvGrpSpPr/>
          <p:nvPr/>
        </p:nvGrpSpPr>
        <p:grpSpPr>
          <a:xfrm>
            <a:off x="811950" y="3767576"/>
            <a:ext cx="406742" cy="601224"/>
            <a:chOff x="811950" y="3767576"/>
            <a:chExt cx="406742" cy="601224"/>
          </a:xfrm>
        </p:grpSpPr>
        <p:cxnSp>
          <p:nvCxnSpPr>
            <p:cNvPr id="15" name="Straight Arrow Connector 14"/>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rot="16200000">
              <a:off x="819451" y="3969559"/>
              <a:ext cx="391740" cy="406742"/>
              <a:chOff x="5280025" y="4845850"/>
              <a:chExt cx="809941" cy="840955"/>
            </a:xfrm>
          </p:grpSpPr>
          <p:sp>
            <p:nvSpPr>
              <p:cNvPr id="41" name="Rectangle 40"/>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5336439" y="4845850"/>
                <a:ext cx="253148" cy="253148"/>
                <a:chOff x="5347551" y="4845850"/>
                <a:chExt cx="253148" cy="253148"/>
              </a:xfrm>
            </p:grpSpPr>
            <p:sp>
              <p:nvSpPr>
                <p:cNvPr id="61" name="Oval 60"/>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580865" y="4845850"/>
                <a:ext cx="253148" cy="253148"/>
                <a:chOff x="5605888" y="4843405"/>
                <a:chExt cx="253148" cy="253148"/>
              </a:xfrm>
            </p:grpSpPr>
            <p:sp>
              <p:nvSpPr>
                <p:cNvPr id="59" name="Oval 58"/>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67" name="Straight Arrow Connector 66"/>
          <p:cNvCxnSpPr/>
          <p:nvPr/>
        </p:nvCxnSpPr>
        <p:spPr>
          <a:xfrm>
            <a:off x="5607797" y="3502660"/>
            <a:ext cx="12496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771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What is disparity editing ?</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15</a:t>
            </a:fld>
            <a:endParaRPr lang="en-US"/>
          </a:p>
        </p:txBody>
      </p:sp>
      <p:sp>
        <p:nvSpPr>
          <p:cNvPr id="22" name="TextBox 21"/>
          <p:cNvSpPr txBox="1"/>
          <p:nvPr/>
        </p:nvSpPr>
        <p:spPr>
          <a:xfrm>
            <a:off x="2804160" y="1113020"/>
            <a:ext cx="6583680" cy="523220"/>
          </a:xfrm>
          <a:prstGeom prst="rect">
            <a:avLst/>
          </a:prstGeom>
          <a:noFill/>
        </p:spPr>
        <p:txBody>
          <a:bodyPr wrap="square" rtlCol="0">
            <a:spAutoFit/>
          </a:bodyPr>
          <a:lstStyle/>
          <a:p>
            <a:pPr algn="ctr"/>
            <a:r>
              <a:rPr lang="en-US" sz="2800" dirty="0" smtClean="0"/>
              <a:t>Different types of editions</a:t>
            </a:r>
            <a:endParaRPr lang="en-US" sz="2800" dirty="0"/>
          </a:p>
        </p:txBody>
      </p:sp>
      <mc:AlternateContent xmlns:mc="http://schemas.openxmlformats.org/markup-compatibility/2006" xmlns:a14="http://schemas.microsoft.com/office/drawing/2010/main">
        <mc:Choice Requires="a14">
          <p:sp>
            <p:nvSpPr>
              <p:cNvPr id="37" name="Rectangle 36"/>
              <p:cNvSpPr/>
              <p:nvPr/>
            </p:nvSpPr>
            <p:spPr>
              <a:xfrm>
                <a:off x="5370958" y="3081581"/>
                <a:ext cx="192770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𝑀𝑎𝑘𝑒</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𝑐h𝑎𝑟𝑎𝑐𝑡𝑒𝑟</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𝑟𝑜𝑢𝑛𝑑𝑒𝑟</m:t>
                      </m:r>
                    </m:oMath>
                  </m:oMathPara>
                </a14:m>
                <a:endParaRPr lang="en-US" sz="1200" i="1" dirty="0">
                  <a:latin typeface="Cambria Math" panose="02040503050406030204" pitchFamily="18" charset="0"/>
                  <a:ea typeface="Cambria Math" panose="020405030504060302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5370958" y="3081581"/>
                <a:ext cx="1927707" cy="276999"/>
              </a:xfrm>
              <a:prstGeom prst="rect">
                <a:avLst/>
              </a:prstGeom>
              <a:blipFill>
                <a:blip r:embed="rId3"/>
                <a:stretch>
                  <a:fillRect/>
                </a:stretch>
              </a:blipFill>
            </p:spPr>
            <p:txBody>
              <a:bodyPr/>
              <a:lstStyle/>
              <a:p>
                <a:r>
                  <a:rPr lang="en-US">
                    <a:noFill/>
                  </a:rPr>
                  <a:t> </a:t>
                </a:r>
              </a:p>
            </p:txBody>
          </p:sp>
        </mc:Fallback>
      </mc:AlternateContent>
      <p:cxnSp>
        <p:nvCxnSpPr>
          <p:cNvPr id="67" name="Straight Arrow Connector 66"/>
          <p:cNvCxnSpPr/>
          <p:nvPr/>
        </p:nvCxnSpPr>
        <p:spPr>
          <a:xfrm>
            <a:off x="5607797" y="3502660"/>
            <a:ext cx="12496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195" r="10800"/>
          <a:stretch/>
        </p:blipFill>
        <p:spPr>
          <a:xfrm>
            <a:off x="252918" y="2211686"/>
            <a:ext cx="4679772" cy="2849052"/>
          </a:xfrm>
          <a:prstGeom prst="rect">
            <a:avLst/>
          </a:prstGeom>
          <a:ln w="28575">
            <a:solidFill>
              <a:schemeClr val="tx1">
                <a:lumMod val="60000"/>
                <a:lumOff val="40000"/>
              </a:schemeClr>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793" r="10401"/>
          <a:stretch/>
        </p:blipFill>
        <p:spPr>
          <a:xfrm>
            <a:off x="7272074" y="2211686"/>
            <a:ext cx="4669044" cy="2849052"/>
          </a:xfrm>
          <a:prstGeom prst="rect">
            <a:avLst/>
          </a:prstGeom>
          <a:ln w="28575">
            <a:solidFill>
              <a:schemeClr val="tx1">
                <a:lumMod val="60000"/>
                <a:lumOff val="40000"/>
              </a:schemeClr>
            </a:solidFill>
          </a:ln>
        </p:spPr>
      </p:pic>
      <p:sp>
        <p:nvSpPr>
          <p:cNvPr id="63" name="TextBox 62"/>
          <p:cNvSpPr txBox="1"/>
          <p:nvPr/>
        </p:nvSpPr>
        <p:spPr>
          <a:xfrm>
            <a:off x="2940797" y="5128280"/>
            <a:ext cx="6583680" cy="523220"/>
          </a:xfrm>
          <a:prstGeom prst="rect">
            <a:avLst/>
          </a:prstGeom>
          <a:noFill/>
        </p:spPr>
        <p:txBody>
          <a:bodyPr wrap="square" rtlCol="0">
            <a:spAutoFit/>
          </a:bodyPr>
          <a:lstStyle/>
          <a:p>
            <a:pPr algn="ctr"/>
            <a:r>
              <a:rPr lang="en-US" sz="2800" dirty="0" smtClean="0"/>
              <a:t>Roundness</a:t>
            </a:r>
            <a:endParaRPr lang="en-US" sz="2800" dirty="0"/>
          </a:p>
        </p:txBody>
      </p:sp>
    </p:spTree>
    <p:extLst>
      <p:ext uri="{BB962C8B-B14F-4D97-AF65-F5344CB8AC3E}">
        <p14:creationId xmlns:p14="http://schemas.microsoft.com/office/powerpoint/2010/main" val="3616122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5075" y="3116947"/>
            <a:ext cx="1400837" cy="1303105"/>
          </a:xfrm>
          <a:prstGeom prst="rect">
            <a:avLst/>
          </a:prstGeom>
        </p:spPr>
      </p:pic>
      <p:sp>
        <p:nvSpPr>
          <p:cNvPr id="7" name="Rectangle 6"/>
          <p:cNvSpPr/>
          <p:nvPr/>
        </p:nvSpPr>
        <p:spPr>
          <a:xfrm>
            <a:off x="9070719" y="3047596"/>
            <a:ext cx="583084" cy="150842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45098"/>
            <a:ext cx="10515600" cy="772795"/>
          </a:xfrm>
        </p:spPr>
        <p:txBody>
          <a:bodyPr/>
          <a:lstStyle/>
          <a:p>
            <a:pPr algn="ctr"/>
            <a:r>
              <a:rPr lang="en-US" dirty="0" smtClean="0"/>
              <a:t>What is disparity editing ?</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a:xfrm>
            <a:off x="7976288" y="6548275"/>
            <a:ext cx="2743200" cy="365125"/>
          </a:xfrm>
        </p:spPr>
        <p:txBody>
          <a:bodyPr/>
          <a:lstStyle/>
          <a:p>
            <a:fld id="{686A0971-E82B-458B-9FB6-3C7365857292}" type="slidenum">
              <a:rPr lang="en-US" smtClean="0"/>
              <a:t>16</a:t>
            </a:fld>
            <a:endParaRPr lang="en-US"/>
          </a:p>
        </p:txBody>
      </p:sp>
      <p:sp>
        <p:nvSpPr>
          <p:cNvPr id="22" name="TextBox 21"/>
          <p:cNvSpPr txBox="1"/>
          <p:nvPr/>
        </p:nvSpPr>
        <p:spPr>
          <a:xfrm>
            <a:off x="2804160" y="1113020"/>
            <a:ext cx="6583680" cy="523220"/>
          </a:xfrm>
          <a:prstGeom prst="rect">
            <a:avLst/>
          </a:prstGeom>
          <a:noFill/>
        </p:spPr>
        <p:txBody>
          <a:bodyPr wrap="square" rtlCol="0">
            <a:spAutoFit/>
          </a:bodyPr>
          <a:lstStyle/>
          <a:p>
            <a:pPr algn="ctr"/>
            <a:r>
              <a:rPr lang="en-US" sz="2800" dirty="0" smtClean="0"/>
              <a:t>Different types of editions</a:t>
            </a:r>
            <a:endParaRPr lang="en-US" sz="2800" dirty="0"/>
          </a:p>
        </p:txBody>
      </p:sp>
      <p:sp>
        <p:nvSpPr>
          <p:cNvPr id="23" name="TextBox 22"/>
          <p:cNvSpPr txBox="1"/>
          <p:nvPr/>
        </p:nvSpPr>
        <p:spPr>
          <a:xfrm>
            <a:off x="81280" y="4368800"/>
            <a:ext cx="2032000" cy="338554"/>
          </a:xfrm>
          <a:prstGeom prst="rect">
            <a:avLst/>
          </a:prstGeom>
          <a:noFill/>
        </p:spPr>
        <p:txBody>
          <a:bodyPr wrap="square" rtlCol="0">
            <a:spAutoFit/>
          </a:bodyPr>
          <a:lstStyle/>
          <a:p>
            <a:pPr algn="ctr"/>
            <a:r>
              <a:rPr lang="en-US" sz="1600" dirty="0" smtClean="0"/>
              <a:t>View direction</a:t>
            </a:r>
            <a:endParaRPr lang="en-US" sz="16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365" y="3115267"/>
            <a:ext cx="1400837" cy="1303105"/>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34423" t="3758" r="36718" b="58303"/>
          <a:stretch/>
        </p:blipFill>
        <p:spPr>
          <a:xfrm>
            <a:off x="3887773" y="1586673"/>
            <a:ext cx="1554480" cy="1430492"/>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34423" t="3758" r="36718" b="58303"/>
          <a:stretch/>
        </p:blipFill>
        <p:spPr>
          <a:xfrm>
            <a:off x="9892954" y="1586673"/>
            <a:ext cx="1554480" cy="1430492"/>
          </a:xfrm>
          <a:prstGeom prst="rect">
            <a:avLst/>
          </a:prstGeom>
        </p:spPr>
      </p:pic>
      <mc:AlternateContent xmlns:mc="http://schemas.openxmlformats.org/markup-compatibility/2006" xmlns:a14="http://schemas.microsoft.com/office/drawing/2010/main">
        <mc:Choice Requires="a14">
          <p:sp>
            <p:nvSpPr>
              <p:cNvPr id="39" name="Rectangle 38"/>
              <p:cNvSpPr/>
              <p:nvPr/>
            </p:nvSpPr>
            <p:spPr>
              <a:xfrm>
                <a:off x="5497051" y="3081581"/>
                <a:ext cx="167552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𝑀𝑜𝑣𝑒</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𝑐h𝑎𝑟𝑎𝑐𝑡𝑒𝑟</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𝑏𝑎𝑐𝑘</m:t>
                      </m:r>
                    </m:oMath>
                  </m:oMathPara>
                </a14:m>
                <a:endParaRPr lang="en-US" sz="1200" i="1" dirty="0">
                  <a:latin typeface="Cambria Math" panose="02040503050406030204" pitchFamily="18" charset="0"/>
                  <a:ea typeface="Cambria Math" panose="02040503050406030204" pitchFamily="18"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5497051" y="3081581"/>
                <a:ext cx="1675523" cy="276999"/>
              </a:xfrm>
              <a:prstGeom prst="rect">
                <a:avLst/>
              </a:prstGeom>
              <a:blipFill>
                <a:blip r:embed="rId5"/>
                <a:stretch>
                  <a:fillRect/>
                </a:stretch>
              </a:blipFill>
            </p:spPr>
            <p:txBody>
              <a:bodyPr/>
              <a:lstStyle/>
              <a:p>
                <a:r>
                  <a:rPr lang="en-US">
                    <a:noFill/>
                  </a:rPr>
                  <a:t> </a:t>
                </a:r>
              </a:p>
            </p:txBody>
          </p:sp>
        </mc:Fallback>
      </mc:AlternateContent>
      <p:grpSp>
        <p:nvGrpSpPr>
          <p:cNvPr id="40" name="Group 39"/>
          <p:cNvGrpSpPr/>
          <p:nvPr/>
        </p:nvGrpSpPr>
        <p:grpSpPr>
          <a:xfrm>
            <a:off x="811950" y="3767576"/>
            <a:ext cx="406742" cy="601224"/>
            <a:chOff x="811950" y="3767576"/>
            <a:chExt cx="406742" cy="601224"/>
          </a:xfrm>
        </p:grpSpPr>
        <p:cxnSp>
          <p:nvCxnSpPr>
            <p:cNvPr id="41" name="Straight Arrow Connector 40"/>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rot="16200000">
              <a:off x="819451" y="3969559"/>
              <a:ext cx="391740" cy="406742"/>
              <a:chOff x="5280025" y="4845850"/>
              <a:chExt cx="809941" cy="840955"/>
            </a:xfrm>
          </p:grpSpPr>
          <p:sp>
            <p:nvSpPr>
              <p:cNvPr id="43" name="Rectangle 42"/>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336439" y="4845850"/>
                <a:ext cx="253148" cy="253148"/>
                <a:chOff x="5347551" y="4845850"/>
                <a:chExt cx="253148" cy="253148"/>
              </a:xfrm>
            </p:grpSpPr>
            <p:sp>
              <p:nvSpPr>
                <p:cNvPr id="55" name="Oval 54"/>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5580865" y="4845850"/>
                <a:ext cx="253148" cy="253148"/>
                <a:chOff x="5605888" y="4843405"/>
                <a:chExt cx="253148" cy="253148"/>
              </a:xfrm>
            </p:grpSpPr>
            <p:sp>
              <p:nvSpPr>
                <p:cNvPr id="53" name="Oval 52"/>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7" name="Group 56"/>
          <p:cNvGrpSpPr/>
          <p:nvPr/>
        </p:nvGrpSpPr>
        <p:grpSpPr>
          <a:xfrm>
            <a:off x="7941255" y="1966267"/>
            <a:ext cx="746220" cy="2630028"/>
            <a:chOff x="1859199" y="1966267"/>
            <a:chExt cx="746220" cy="2630028"/>
          </a:xfrm>
        </p:grpSpPr>
        <p:sp>
          <p:nvSpPr>
            <p:cNvPr id="58" name="Oval 57"/>
            <p:cNvSpPr/>
            <p:nvPr/>
          </p:nvSpPr>
          <p:spPr>
            <a:xfrm>
              <a:off x="1859199" y="4529945"/>
              <a:ext cx="617260" cy="66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r="77221"/>
            <a:stretch/>
          </p:blipFill>
          <p:spPr>
            <a:xfrm>
              <a:off x="1864981" y="1966267"/>
              <a:ext cx="740438" cy="2596853"/>
            </a:xfrm>
            <a:prstGeom prst="rect">
              <a:avLst/>
            </a:prstGeom>
          </p:spPr>
        </p:pic>
        <p:sp>
          <p:nvSpPr>
            <p:cNvPr id="60" name="Freeform 59"/>
            <p:cNvSpPr/>
            <p:nvPr/>
          </p:nvSpPr>
          <p:spPr>
            <a:xfrm>
              <a:off x="1971172" y="4507085"/>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2132040" y="4523788"/>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flipH="1">
              <a:off x="2334569" y="4504880"/>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859199" y="1966267"/>
            <a:ext cx="746220" cy="2630028"/>
            <a:chOff x="1859199" y="1966267"/>
            <a:chExt cx="746220" cy="2630028"/>
          </a:xfrm>
        </p:grpSpPr>
        <p:sp>
          <p:nvSpPr>
            <p:cNvPr id="64" name="Oval 63"/>
            <p:cNvSpPr/>
            <p:nvPr/>
          </p:nvSpPr>
          <p:spPr>
            <a:xfrm>
              <a:off x="1859199" y="4529945"/>
              <a:ext cx="617260" cy="66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rotWithShape="1">
            <a:blip r:embed="rId6" cstate="print">
              <a:extLst>
                <a:ext uri="{28A0092B-C50C-407E-A947-70E740481C1C}">
                  <a14:useLocalDpi xmlns:a14="http://schemas.microsoft.com/office/drawing/2010/main" val="0"/>
                </a:ext>
              </a:extLst>
            </a:blip>
            <a:srcRect r="77221"/>
            <a:stretch/>
          </p:blipFill>
          <p:spPr>
            <a:xfrm>
              <a:off x="1864981" y="1966267"/>
              <a:ext cx="740438" cy="2596853"/>
            </a:xfrm>
            <a:prstGeom prst="rect">
              <a:avLst/>
            </a:prstGeom>
          </p:spPr>
        </p:pic>
        <p:sp>
          <p:nvSpPr>
            <p:cNvPr id="66" name="Freeform 65"/>
            <p:cNvSpPr/>
            <p:nvPr/>
          </p:nvSpPr>
          <p:spPr>
            <a:xfrm>
              <a:off x="1971172" y="4507085"/>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2132040" y="4523788"/>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flipH="1">
              <a:off x="2334569" y="4504880"/>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5075" y="1763951"/>
            <a:ext cx="1400837" cy="1303105"/>
          </a:xfrm>
          <a:prstGeom prst="rect">
            <a:avLst/>
          </a:prstGeom>
        </p:spPr>
      </p:pic>
      <p:cxnSp>
        <p:nvCxnSpPr>
          <p:cNvPr id="71" name="Straight Arrow Connector 70"/>
          <p:cNvCxnSpPr/>
          <p:nvPr/>
        </p:nvCxnSpPr>
        <p:spPr>
          <a:xfrm>
            <a:off x="5607797" y="3502660"/>
            <a:ext cx="12496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940797" y="5128280"/>
            <a:ext cx="6583680" cy="523220"/>
          </a:xfrm>
          <a:prstGeom prst="rect">
            <a:avLst/>
          </a:prstGeom>
          <a:noFill/>
        </p:spPr>
        <p:txBody>
          <a:bodyPr wrap="square" rtlCol="0">
            <a:spAutoFit/>
          </a:bodyPr>
          <a:lstStyle/>
          <a:p>
            <a:pPr algn="ctr"/>
            <a:r>
              <a:rPr lang="en-US" sz="2800" dirty="0" smtClean="0"/>
              <a:t>Offset</a:t>
            </a:r>
            <a:endParaRPr lang="en-US" sz="2800" dirty="0"/>
          </a:p>
        </p:txBody>
      </p:sp>
      <p:cxnSp>
        <p:nvCxnSpPr>
          <p:cNvPr id="4" name="Straight Arrow Connector 3"/>
          <p:cNvCxnSpPr/>
          <p:nvPr/>
        </p:nvCxnSpPr>
        <p:spPr>
          <a:xfrm flipV="1">
            <a:off x="9347819" y="2592475"/>
            <a:ext cx="0" cy="12093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499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What is disparity editing ?</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17</a:t>
            </a:fld>
            <a:endParaRPr lang="en-US"/>
          </a:p>
        </p:txBody>
      </p:sp>
      <p:sp>
        <p:nvSpPr>
          <p:cNvPr id="22" name="TextBox 21"/>
          <p:cNvSpPr txBox="1"/>
          <p:nvPr/>
        </p:nvSpPr>
        <p:spPr>
          <a:xfrm>
            <a:off x="2804160" y="1113020"/>
            <a:ext cx="6583680" cy="523220"/>
          </a:xfrm>
          <a:prstGeom prst="rect">
            <a:avLst/>
          </a:prstGeom>
          <a:noFill/>
        </p:spPr>
        <p:txBody>
          <a:bodyPr wrap="square" rtlCol="0">
            <a:spAutoFit/>
          </a:bodyPr>
          <a:lstStyle/>
          <a:p>
            <a:pPr algn="ctr"/>
            <a:r>
              <a:rPr lang="en-US" sz="2800" dirty="0" smtClean="0"/>
              <a:t>Different types of editions</a:t>
            </a:r>
            <a:endParaRPr lang="en-US" sz="2800" dirty="0"/>
          </a:p>
        </p:txBody>
      </p:sp>
      <p:cxnSp>
        <p:nvCxnSpPr>
          <p:cNvPr id="9" name="Straight Arrow Connector 8"/>
          <p:cNvCxnSpPr/>
          <p:nvPr/>
        </p:nvCxnSpPr>
        <p:spPr>
          <a:xfrm>
            <a:off x="5607797" y="3502660"/>
            <a:ext cx="12496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1280" y="4368800"/>
            <a:ext cx="2032000" cy="338554"/>
          </a:xfrm>
          <a:prstGeom prst="rect">
            <a:avLst/>
          </a:prstGeom>
          <a:noFill/>
        </p:spPr>
        <p:txBody>
          <a:bodyPr wrap="square" rtlCol="0">
            <a:spAutoFit/>
          </a:bodyPr>
          <a:lstStyle/>
          <a:p>
            <a:pPr algn="ctr"/>
            <a:r>
              <a:rPr lang="en-US" sz="1600" dirty="0" smtClean="0"/>
              <a:t>View direction</a:t>
            </a:r>
            <a:endParaRPr lang="en-US" sz="16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420" y="3111875"/>
            <a:ext cx="1378752" cy="1303105"/>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4423" t="3758" r="36718" b="58303"/>
          <a:stretch/>
        </p:blipFill>
        <p:spPr>
          <a:xfrm>
            <a:off x="3887773" y="1586673"/>
            <a:ext cx="1554480" cy="1430492"/>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34423" t="3758" r="36718" b="58303"/>
          <a:stretch/>
        </p:blipFill>
        <p:spPr>
          <a:xfrm>
            <a:off x="9892954" y="1586673"/>
            <a:ext cx="1554480" cy="1430492"/>
          </a:xfrm>
          <a:prstGeom prst="rect">
            <a:avLst/>
          </a:prstGeom>
        </p:spPr>
      </p:pic>
      <p:cxnSp>
        <p:nvCxnSpPr>
          <p:cNvPr id="17" name="Straight Arrow Connector 16"/>
          <p:cNvCxnSpPr/>
          <p:nvPr/>
        </p:nvCxnSpPr>
        <p:spPr>
          <a:xfrm flipV="1">
            <a:off x="3390392" y="3665233"/>
            <a:ext cx="887114" cy="65023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p:cNvSpPr/>
              <p:nvPr/>
            </p:nvSpPr>
            <p:spPr>
              <a:xfrm>
                <a:off x="5335243" y="3081581"/>
                <a:ext cx="199913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𝑀𝑎𝑡𝑐h</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𝑐h𝑎𝑟𝑎𝑐𝑡𝑒𝑟</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𝑎𝑛𝑑</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𝑡𝑟𝑒𝑒</m:t>
                      </m:r>
                    </m:oMath>
                  </m:oMathPara>
                </a14:m>
                <a:endParaRPr lang="en-US" sz="1200" i="1" dirty="0">
                  <a:latin typeface="Cambria Math" panose="02040503050406030204" pitchFamily="18" charset="0"/>
                  <a:ea typeface="Cambria Math" panose="020405030504060302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5335243" y="3081581"/>
                <a:ext cx="1999137" cy="276999"/>
              </a:xfrm>
              <a:prstGeom prst="rect">
                <a:avLst/>
              </a:prstGeom>
              <a:blipFill>
                <a:blip r:embed="rId5"/>
                <a:stretch>
                  <a:fillRect/>
                </a:stretch>
              </a:blipFill>
            </p:spPr>
            <p:txBody>
              <a:bodyPr/>
              <a:lstStyle/>
              <a:p>
                <a:r>
                  <a:rPr lang="en-US">
                    <a:noFill/>
                  </a:rPr>
                  <a:t> </a:t>
                </a:r>
              </a:p>
            </p:txBody>
          </p:sp>
        </mc:Fallback>
      </mc:AlternateContent>
      <p:grpSp>
        <p:nvGrpSpPr>
          <p:cNvPr id="38" name="Group 37"/>
          <p:cNvGrpSpPr/>
          <p:nvPr/>
        </p:nvGrpSpPr>
        <p:grpSpPr>
          <a:xfrm>
            <a:off x="811950" y="3767576"/>
            <a:ext cx="406742" cy="601224"/>
            <a:chOff x="811950" y="3767576"/>
            <a:chExt cx="406742" cy="601224"/>
          </a:xfrm>
        </p:grpSpPr>
        <p:cxnSp>
          <p:nvCxnSpPr>
            <p:cNvPr id="39" name="Straight Arrow Connector 38"/>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rot="16200000">
              <a:off x="819451" y="3969559"/>
              <a:ext cx="391740" cy="406742"/>
              <a:chOff x="5280025" y="4845850"/>
              <a:chExt cx="809941" cy="840955"/>
            </a:xfrm>
          </p:grpSpPr>
          <p:sp>
            <p:nvSpPr>
              <p:cNvPr id="41" name="Rectangle 40"/>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336439" y="4845850"/>
                <a:ext cx="253148" cy="253148"/>
                <a:chOff x="5347551" y="4845850"/>
                <a:chExt cx="253148" cy="253148"/>
              </a:xfrm>
            </p:grpSpPr>
            <p:sp>
              <p:nvSpPr>
                <p:cNvPr id="53" name="Oval 52"/>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580865" y="4845850"/>
                <a:ext cx="253148" cy="253148"/>
                <a:chOff x="5605888" y="4843405"/>
                <a:chExt cx="253148" cy="253148"/>
              </a:xfrm>
            </p:grpSpPr>
            <p:sp>
              <p:nvSpPr>
                <p:cNvPr id="51" name="Oval 50"/>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 name="Group 54"/>
          <p:cNvGrpSpPr/>
          <p:nvPr/>
        </p:nvGrpSpPr>
        <p:grpSpPr>
          <a:xfrm>
            <a:off x="7941255" y="1966267"/>
            <a:ext cx="746220" cy="2630028"/>
            <a:chOff x="1859199" y="1966267"/>
            <a:chExt cx="746220" cy="2630028"/>
          </a:xfrm>
        </p:grpSpPr>
        <p:sp>
          <p:nvSpPr>
            <p:cNvPr id="56" name="Oval 55"/>
            <p:cNvSpPr/>
            <p:nvPr/>
          </p:nvSpPr>
          <p:spPr>
            <a:xfrm>
              <a:off x="1859199" y="4529945"/>
              <a:ext cx="617260" cy="66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r="77221"/>
            <a:stretch/>
          </p:blipFill>
          <p:spPr>
            <a:xfrm>
              <a:off x="1864981" y="1966267"/>
              <a:ext cx="740438" cy="2596853"/>
            </a:xfrm>
            <a:prstGeom prst="rect">
              <a:avLst/>
            </a:prstGeom>
          </p:spPr>
        </p:pic>
        <p:sp>
          <p:nvSpPr>
            <p:cNvPr id="58" name="Freeform 57"/>
            <p:cNvSpPr/>
            <p:nvPr/>
          </p:nvSpPr>
          <p:spPr>
            <a:xfrm>
              <a:off x="1971172" y="4507085"/>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2132040" y="4523788"/>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flipH="1">
              <a:off x="2334569" y="4504880"/>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1859199" y="1966267"/>
            <a:ext cx="746220" cy="2630028"/>
            <a:chOff x="1859199" y="1966267"/>
            <a:chExt cx="746220" cy="2630028"/>
          </a:xfrm>
        </p:grpSpPr>
        <p:sp>
          <p:nvSpPr>
            <p:cNvPr id="62" name="Oval 61"/>
            <p:cNvSpPr/>
            <p:nvPr/>
          </p:nvSpPr>
          <p:spPr>
            <a:xfrm>
              <a:off x="1859199" y="4529945"/>
              <a:ext cx="617260" cy="66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rotWithShape="1">
            <a:blip r:embed="rId6" cstate="print">
              <a:extLst>
                <a:ext uri="{28A0092B-C50C-407E-A947-70E740481C1C}">
                  <a14:useLocalDpi xmlns:a14="http://schemas.microsoft.com/office/drawing/2010/main" val="0"/>
                </a:ext>
              </a:extLst>
            </a:blip>
            <a:srcRect r="77221"/>
            <a:stretch/>
          </p:blipFill>
          <p:spPr>
            <a:xfrm>
              <a:off x="1864981" y="1966267"/>
              <a:ext cx="740438" cy="2596853"/>
            </a:xfrm>
            <a:prstGeom prst="rect">
              <a:avLst/>
            </a:prstGeom>
          </p:spPr>
        </p:pic>
        <p:sp>
          <p:nvSpPr>
            <p:cNvPr id="64" name="Freeform 63"/>
            <p:cNvSpPr/>
            <p:nvPr/>
          </p:nvSpPr>
          <p:spPr>
            <a:xfrm>
              <a:off x="1971172" y="4507085"/>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2132040" y="4523788"/>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flipH="1">
              <a:off x="2334569" y="4504880"/>
              <a:ext cx="45719" cy="45719"/>
            </a:xfrm>
            <a:custGeom>
              <a:avLst/>
              <a:gdLst>
                <a:gd name="connsiteX0" fmla="*/ 0 w 476250"/>
                <a:gd name="connsiteY0" fmla="*/ 1273175 h 1295400"/>
                <a:gd name="connsiteX1" fmla="*/ 0 w 476250"/>
                <a:gd name="connsiteY1" fmla="*/ 3175 h 1295400"/>
                <a:gd name="connsiteX2" fmla="*/ 92075 w 476250"/>
                <a:gd name="connsiteY2" fmla="*/ 1276350 h 1295400"/>
                <a:gd name="connsiteX3" fmla="*/ 60325 w 476250"/>
                <a:gd name="connsiteY3" fmla="*/ 165100 h 1295400"/>
                <a:gd name="connsiteX4" fmla="*/ 171450 w 476250"/>
                <a:gd name="connsiteY4" fmla="*/ 1282700 h 1295400"/>
                <a:gd name="connsiteX5" fmla="*/ 212725 w 476250"/>
                <a:gd name="connsiteY5" fmla="*/ 0 h 1295400"/>
                <a:gd name="connsiteX6" fmla="*/ 292100 w 476250"/>
                <a:gd name="connsiteY6" fmla="*/ 1279525 h 1295400"/>
                <a:gd name="connsiteX7" fmla="*/ 301625 w 476250"/>
                <a:gd name="connsiteY7" fmla="*/ 187325 h 1295400"/>
                <a:gd name="connsiteX8" fmla="*/ 368300 w 476250"/>
                <a:gd name="connsiteY8" fmla="*/ 1289050 h 1295400"/>
                <a:gd name="connsiteX9" fmla="*/ 425450 w 476250"/>
                <a:gd name="connsiteY9" fmla="*/ 123825 h 1295400"/>
                <a:gd name="connsiteX10" fmla="*/ 476250 w 476250"/>
                <a:gd name="connsiteY10" fmla="*/ 1295400 h 1295400"/>
                <a:gd name="connsiteX11" fmla="*/ 0 w 476250"/>
                <a:gd name="connsiteY11" fmla="*/ 127317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1295400">
                  <a:moveTo>
                    <a:pt x="0" y="1273175"/>
                  </a:moveTo>
                  <a:lnTo>
                    <a:pt x="0" y="3175"/>
                  </a:lnTo>
                  <a:lnTo>
                    <a:pt x="92075" y="1276350"/>
                  </a:lnTo>
                  <a:lnTo>
                    <a:pt x="60325" y="165100"/>
                  </a:lnTo>
                  <a:lnTo>
                    <a:pt x="171450" y="1282700"/>
                  </a:lnTo>
                  <a:lnTo>
                    <a:pt x="212725" y="0"/>
                  </a:lnTo>
                  <a:lnTo>
                    <a:pt x="292100" y="1279525"/>
                  </a:lnTo>
                  <a:lnTo>
                    <a:pt x="301625" y="187325"/>
                  </a:lnTo>
                  <a:lnTo>
                    <a:pt x="368300" y="1289050"/>
                  </a:lnTo>
                  <a:lnTo>
                    <a:pt x="425450" y="123825"/>
                  </a:lnTo>
                  <a:lnTo>
                    <a:pt x="476250" y="1295400"/>
                  </a:lnTo>
                  <a:lnTo>
                    <a:pt x="0" y="1273175"/>
                  </a:lnTo>
                  <a:close/>
                </a:path>
              </a:pathLst>
            </a:custGeom>
            <a:solidFill>
              <a:srgbClr val="92D050"/>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2940797" y="5128280"/>
            <a:ext cx="6583680" cy="523220"/>
          </a:xfrm>
          <a:prstGeom prst="rect">
            <a:avLst/>
          </a:prstGeom>
          <a:noFill/>
        </p:spPr>
        <p:txBody>
          <a:bodyPr wrap="square" rtlCol="0">
            <a:spAutoFit/>
          </a:bodyPr>
          <a:lstStyle/>
          <a:p>
            <a:pPr algn="ctr"/>
            <a:r>
              <a:rPr lang="en-US" sz="2800" dirty="0" smtClean="0"/>
              <a:t>Matching</a:t>
            </a:r>
            <a:endParaRPr lang="en-US" sz="2800" dirty="0"/>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214" y="2502871"/>
            <a:ext cx="1400837" cy="1303105"/>
          </a:xfrm>
          <a:prstGeom prst="rect">
            <a:avLst/>
          </a:prstGeom>
        </p:spPr>
      </p:pic>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463" y="2471615"/>
            <a:ext cx="1378752" cy="1303105"/>
          </a:xfrm>
          <a:prstGeom prst="rect">
            <a:avLst/>
          </a:prstGeom>
        </p:spPr>
      </p:pic>
      <p:cxnSp>
        <p:nvCxnSpPr>
          <p:cNvPr id="71" name="Straight Arrow Connector 70"/>
          <p:cNvCxnSpPr/>
          <p:nvPr/>
        </p:nvCxnSpPr>
        <p:spPr>
          <a:xfrm>
            <a:off x="9347888" y="3645749"/>
            <a:ext cx="889881" cy="378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77" y="2487169"/>
            <a:ext cx="1400837" cy="1303105"/>
          </a:xfrm>
          <a:prstGeom prst="rect">
            <a:avLst/>
          </a:prstGeom>
        </p:spPr>
      </p:pic>
    </p:spTree>
    <p:extLst>
      <p:ext uri="{BB962C8B-B14F-4D97-AF65-F5344CB8AC3E}">
        <p14:creationId xmlns:p14="http://schemas.microsoft.com/office/powerpoint/2010/main" val="1677111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What is disparity editing ?</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18</a:t>
            </a:fld>
            <a:endParaRPr lang="en-US"/>
          </a:p>
        </p:txBody>
      </p:sp>
      <p:sp>
        <p:nvSpPr>
          <p:cNvPr id="22" name="TextBox 21"/>
          <p:cNvSpPr txBox="1"/>
          <p:nvPr/>
        </p:nvSpPr>
        <p:spPr>
          <a:xfrm>
            <a:off x="2804160" y="1113020"/>
            <a:ext cx="6583680" cy="523220"/>
          </a:xfrm>
          <a:prstGeom prst="rect">
            <a:avLst/>
          </a:prstGeom>
          <a:noFill/>
        </p:spPr>
        <p:txBody>
          <a:bodyPr wrap="square" rtlCol="0">
            <a:spAutoFit/>
          </a:bodyPr>
          <a:lstStyle/>
          <a:p>
            <a:pPr algn="ctr"/>
            <a:r>
              <a:rPr lang="en-US" sz="2800" dirty="0" smtClean="0"/>
              <a:t>Different types of editions</a:t>
            </a:r>
            <a:endParaRPr lang="en-US" sz="2800" dirty="0"/>
          </a:p>
        </p:txBody>
      </p:sp>
      <p:cxnSp>
        <p:nvCxnSpPr>
          <p:cNvPr id="67" name="Straight Arrow Connector 66"/>
          <p:cNvCxnSpPr/>
          <p:nvPr/>
        </p:nvCxnSpPr>
        <p:spPr>
          <a:xfrm>
            <a:off x="5607797" y="3502660"/>
            <a:ext cx="12496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95" r="10800"/>
          <a:stretch/>
        </p:blipFill>
        <p:spPr>
          <a:xfrm>
            <a:off x="252918" y="2211686"/>
            <a:ext cx="4679772" cy="2849052"/>
          </a:xfrm>
          <a:prstGeom prst="rect">
            <a:avLst/>
          </a:prstGeom>
          <a:ln w="28575">
            <a:solidFill>
              <a:schemeClr val="tx1">
                <a:lumMod val="60000"/>
                <a:lumOff val="40000"/>
              </a:schemeClr>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52" r="10689"/>
          <a:stretch/>
        </p:blipFill>
        <p:spPr>
          <a:xfrm>
            <a:off x="7276291" y="2211686"/>
            <a:ext cx="4661201" cy="2849052"/>
          </a:xfrm>
          <a:prstGeom prst="rect">
            <a:avLst/>
          </a:prstGeom>
          <a:ln w="28575">
            <a:solidFill>
              <a:schemeClr val="tx1">
                <a:lumMod val="60000"/>
                <a:lumOff val="40000"/>
              </a:schemeClr>
            </a:solidFill>
          </a:ln>
        </p:spPr>
      </p:pic>
      <p:sp>
        <p:nvSpPr>
          <p:cNvPr id="17" name="TextBox 16"/>
          <p:cNvSpPr txBox="1"/>
          <p:nvPr/>
        </p:nvSpPr>
        <p:spPr>
          <a:xfrm>
            <a:off x="2940797" y="5128280"/>
            <a:ext cx="6583680" cy="523220"/>
          </a:xfrm>
          <a:prstGeom prst="rect">
            <a:avLst/>
          </a:prstGeom>
          <a:noFill/>
        </p:spPr>
        <p:txBody>
          <a:bodyPr wrap="square" rtlCol="0">
            <a:spAutoFit/>
          </a:bodyPr>
          <a:lstStyle/>
          <a:p>
            <a:pPr algn="ctr"/>
            <a:r>
              <a:rPr lang="en-US" sz="2800" dirty="0" smtClean="0"/>
              <a:t>Offsetting disparity</a:t>
            </a:r>
            <a:endParaRPr lang="en-US" sz="2800" dirty="0"/>
          </a:p>
        </p:txBody>
      </p:sp>
    </p:spTree>
    <p:extLst>
      <p:ext uri="{BB962C8B-B14F-4D97-AF65-F5344CB8AC3E}">
        <p14:creationId xmlns:p14="http://schemas.microsoft.com/office/powerpoint/2010/main" val="895051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7287505" y="3217234"/>
            <a:ext cx="2774950" cy="871885"/>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7241980" y="3181070"/>
            <a:ext cx="2864926" cy="940722"/>
            <a:chOff x="8806375" y="1276351"/>
            <a:chExt cx="2864926" cy="940722"/>
          </a:xfrm>
          <a:gradFill>
            <a:gsLst>
              <a:gs pos="0">
                <a:schemeClr val="accent2">
                  <a:lumMod val="0"/>
                  <a:lumOff val="100000"/>
                </a:schemeClr>
              </a:gs>
              <a:gs pos="95000">
                <a:schemeClr val="accent1">
                  <a:lumMod val="75000"/>
                </a:schemeClr>
              </a:gs>
              <a:gs pos="100000">
                <a:schemeClr val="accent1">
                  <a:lumMod val="75000"/>
                </a:schemeClr>
              </a:gs>
            </a:gsLst>
            <a:path path="circle">
              <a:fillToRect l="50000" t="-80000" r="50000" b="180000"/>
            </a:path>
          </a:gradFill>
        </p:grpSpPr>
        <p:sp>
          <p:nvSpPr>
            <p:cNvPr id="60" name="Rounded Rectangle 59"/>
            <p:cNvSpPr/>
            <p:nvPr/>
          </p:nvSpPr>
          <p:spPr>
            <a:xfrm>
              <a:off x="88087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978027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107518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8806375" y="1614298"/>
              <a:ext cx="410015"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926846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024001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11209216" y="1614298"/>
              <a:ext cx="45974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88063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977792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107494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291699" y="2346644"/>
            <a:ext cx="2774950" cy="871885"/>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246174" y="2310480"/>
            <a:ext cx="2864926" cy="940722"/>
            <a:chOff x="8806375" y="1276351"/>
            <a:chExt cx="2864926" cy="940722"/>
          </a:xfrm>
          <a:gradFill>
            <a:gsLst>
              <a:gs pos="0">
                <a:schemeClr val="accent2">
                  <a:lumMod val="0"/>
                  <a:lumOff val="100000"/>
                </a:schemeClr>
              </a:gs>
              <a:gs pos="95000">
                <a:schemeClr val="accent1">
                  <a:lumMod val="75000"/>
                </a:schemeClr>
              </a:gs>
              <a:gs pos="100000">
                <a:schemeClr val="accent1">
                  <a:lumMod val="75000"/>
                </a:schemeClr>
              </a:gs>
            </a:gsLst>
            <a:path path="circle">
              <a:fillToRect l="50000" t="-80000" r="50000" b="180000"/>
            </a:path>
          </a:gradFill>
        </p:grpSpPr>
        <p:sp>
          <p:nvSpPr>
            <p:cNvPr id="6" name="Rounded Rectangle 5"/>
            <p:cNvSpPr/>
            <p:nvPr/>
          </p:nvSpPr>
          <p:spPr>
            <a:xfrm>
              <a:off x="88087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78027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07518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806375" y="1614298"/>
              <a:ext cx="410015"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926846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024001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1209216" y="1614298"/>
              <a:ext cx="45974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88063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977792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07494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145098"/>
            <a:ext cx="10515600" cy="772795"/>
          </a:xfrm>
        </p:spPr>
        <p:txBody>
          <a:bodyPr/>
          <a:lstStyle/>
          <a:p>
            <a:pPr algn="ctr"/>
            <a:r>
              <a:rPr lang="en-US" dirty="0" smtClean="0"/>
              <a:t>What is disparity editing ?</a:t>
            </a:r>
            <a:endParaRPr lang="en-US" dirty="0"/>
          </a:p>
        </p:txBody>
      </p:sp>
      <p:sp>
        <p:nvSpPr>
          <p:cNvPr id="7" name="Footer Placeholder 6"/>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19</a:t>
            </a:fld>
            <a:endParaRPr lang="en-US"/>
          </a:p>
        </p:txBody>
      </p:sp>
      <p:sp>
        <p:nvSpPr>
          <p:cNvPr id="22" name="TextBox 21"/>
          <p:cNvSpPr txBox="1"/>
          <p:nvPr/>
        </p:nvSpPr>
        <p:spPr>
          <a:xfrm>
            <a:off x="2804160" y="1113020"/>
            <a:ext cx="6583680" cy="523220"/>
          </a:xfrm>
          <a:prstGeom prst="rect">
            <a:avLst/>
          </a:prstGeom>
          <a:noFill/>
        </p:spPr>
        <p:txBody>
          <a:bodyPr wrap="square" rtlCol="0">
            <a:spAutoFit/>
          </a:bodyPr>
          <a:lstStyle/>
          <a:p>
            <a:pPr algn="ctr"/>
            <a:r>
              <a:rPr lang="en-US" sz="2800" dirty="0" smtClean="0"/>
              <a:t>Different types of editions</a:t>
            </a:r>
            <a:endParaRPr lang="en-US" sz="2800" dirty="0"/>
          </a:p>
        </p:txBody>
      </p:sp>
      <p:cxnSp>
        <p:nvCxnSpPr>
          <p:cNvPr id="9" name="Straight Arrow Connector 8"/>
          <p:cNvCxnSpPr/>
          <p:nvPr/>
        </p:nvCxnSpPr>
        <p:spPr>
          <a:xfrm>
            <a:off x="4765040" y="3164840"/>
            <a:ext cx="171704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25040" y="5128280"/>
            <a:ext cx="6583680" cy="523220"/>
          </a:xfrm>
          <a:prstGeom prst="rect">
            <a:avLst/>
          </a:prstGeom>
          <a:noFill/>
        </p:spPr>
        <p:txBody>
          <a:bodyPr wrap="square" rtlCol="0">
            <a:spAutoFit/>
          </a:bodyPr>
          <a:lstStyle/>
          <a:p>
            <a:pPr algn="ctr"/>
            <a:r>
              <a:rPr lang="en-US" sz="2800" dirty="0" smtClean="0"/>
              <a:t>Interface preservation (after other editions)</a:t>
            </a:r>
            <a:endParaRPr lang="en-US" sz="2800" dirty="0"/>
          </a:p>
        </p:txBody>
      </p:sp>
      <p:sp>
        <p:nvSpPr>
          <p:cNvPr id="23" name="TextBox 22"/>
          <p:cNvSpPr txBox="1"/>
          <p:nvPr/>
        </p:nvSpPr>
        <p:spPr>
          <a:xfrm>
            <a:off x="81280" y="4368800"/>
            <a:ext cx="2032000" cy="338554"/>
          </a:xfrm>
          <a:prstGeom prst="rect">
            <a:avLst/>
          </a:prstGeom>
          <a:noFill/>
        </p:spPr>
        <p:txBody>
          <a:bodyPr wrap="square" rtlCol="0">
            <a:spAutoFit/>
          </a:bodyPr>
          <a:lstStyle/>
          <a:p>
            <a:pPr algn="ctr"/>
            <a:r>
              <a:rPr lang="en-US" sz="1600" dirty="0" smtClean="0"/>
              <a:t>View direction</a:t>
            </a: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977" y="1636239"/>
            <a:ext cx="362658" cy="1264281"/>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8485" y="2498346"/>
            <a:ext cx="362658" cy="1264281"/>
          </a:xfrm>
          <a:prstGeom prst="rect">
            <a:avLst/>
          </a:prstGeom>
        </p:spPr>
      </p:pic>
      <p:cxnSp>
        <p:nvCxnSpPr>
          <p:cNvPr id="8" name="Straight Arrow Connector 7"/>
          <p:cNvCxnSpPr/>
          <p:nvPr/>
        </p:nvCxnSpPr>
        <p:spPr>
          <a:xfrm>
            <a:off x="4299684" y="2644140"/>
            <a:ext cx="0" cy="1041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4503830" y="2576840"/>
                <a:ext cx="223945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𝑀𝑜𝑣𝑒</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𝑤𝑎𝑙𝑙</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𝑓𝑜𝑟𝑤𝑎𝑟𝑑</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m:t>
                      </m:r>
                    </m:oMath>
                  </m:oMathPara>
                </a14:m>
                <a:endParaRPr lang="en-US" sz="1200" b="0" i="1" dirty="0" smtClean="0">
                  <a:latin typeface="Cambria Math" panose="02040503050406030204" pitchFamily="18" charset="0"/>
                  <a:ea typeface="Cambria Math" panose="02040503050406030204" pitchFamily="18" charset="0"/>
                  <a:cs typeface="Calibri" panose="020F0502020204030204" pitchFamily="34" charset="0"/>
                </a:endParaRPr>
              </a:p>
              <a:p>
                <a14:m>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𝑝𝑟𝑒𝑠𝑒𝑟𝑣𝑒</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 </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𝑤𝑎𝑙𝑙</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m:t>
                    </m:r>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𝑡𝑜𝑟𝑐h</m:t>
                    </m:r>
                  </m:oMath>
                </a14:m>
                <a:r>
                  <a:rPr lang="en-US" sz="1200" i="1" dirty="0" smtClean="0">
                    <a:latin typeface="Cambria Math" panose="02040503050406030204" pitchFamily="18" charset="0"/>
                    <a:ea typeface="Cambria Math" panose="02040503050406030204" pitchFamily="18" charset="0"/>
                  </a:rPr>
                  <a:t> interface</a:t>
                </a:r>
                <a:endParaRPr lang="en-US" sz="1200" i="1" dirty="0">
                  <a:latin typeface="Cambria Math" panose="02040503050406030204" pitchFamily="18" charset="0"/>
                  <a:ea typeface="Cambria Math" panose="020405030504060302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503830" y="2576840"/>
                <a:ext cx="2239459" cy="461665"/>
              </a:xfrm>
              <a:prstGeom prst="rect">
                <a:avLst/>
              </a:prstGeom>
              <a:blipFill>
                <a:blip r:embed="rId4"/>
                <a:stretch>
                  <a:fillRect b="-10667"/>
                </a:stretch>
              </a:blipFill>
            </p:spPr>
            <p:txBody>
              <a:bodyPr/>
              <a:lstStyle/>
              <a:p>
                <a:r>
                  <a:rPr lang="en-US">
                    <a:noFill/>
                  </a:rPr>
                  <a:t> </a:t>
                </a:r>
              </a:p>
            </p:txBody>
          </p:sp>
        </mc:Fallback>
      </mc:AlternateContent>
      <p:grpSp>
        <p:nvGrpSpPr>
          <p:cNvPr id="18" name="Group 17"/>
          <p:cNvGrpSpPr/>
          <p:nvPr/>
        </p:nvGrpSpPr>
        <p:grpSpPr>
          <a:xfrm>
            <a:off x="811950" y="3767576"/>
            <a:ext cx="406742" cy="601224"/>
            <a:chOff x="811950" y="3767576"/>
            <a:chExt cx="406742" cy="601224"/>
          </a:xfrm>
        </p:grpSpPr>
        <p:cxnSp>
          <p:nvCxnSpPr>
            <p:cNvPr id="19" name="Straight Arrow Connector 18"/>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rot="16200000">
              <a:off x="819451" y="3969559"/>
              <a:ext cx="391740" cy="406742"/>
              <a:chOff x="5280025" y="4845850"/>
              <a:chExt cx="809941" cy="840955"/>
            </a:xfrm>
          </p:grpSpPr>
          <p:sp>
            <p:nvSpPr>
              <p:cNvPr id="25" name="Rectangle 24"/>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5336439" y="4845850"/>
                <a:ext cx="253148" cy="253148"/>
                <a:chOff x="5347551" y="4845850"/>
                <a:chExt cx="253148" cy="253148"/>
              </a:xfrm>
            </p:grpSpPr>
            <p:sp>
              <p:nvSpPr>
                <p:cNvPr id="38" name="Oval 37"/>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580865" y="4845850"/>
                <a:ext cx="253148" cy="253148"/>
                <a:chOff x="5605888" y="4843405"/>
                <a:chExt cx="253148" cy="253148"/>
              </a:xfrm>
            </p:grpSpPr>
            <p:sp>
              <p:nvSpPr>
                <p:cNvPr id="36" name="Oval 35"/>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08494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5906881" y="4155441"/>
            <a:ext cx="0" cy="20688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4748" t="3758" r="69713" b="58303"/>
          <a:stretch/>
        </p:blipFill>
        <p:spPr>
          <a:xfrm rot="5400000">
            <a:off x="5725339" y="5119724"/>
            <a:ext cx="457200" cy="475428"/>
          </a:xfrm>
          <a:prstGeom prst="rect">
            <a:avLst/>
          </a:prstGeom>
        </p:spPr>
      </p:pic>
      <p:pic>
        <p:nvPicPr>
          <p:cNvPr id="48" name="Picture 47"/>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4800"/>
                    </a14:imgEffect>
                  </a14:imgLayer>
                </a14:imgProps>
              </a:ext>
              <a:ext uri="{28A0092B-C50C-407E-A947-70E740481C1C}">
                <a14:useLocalDpi xmlns:a14="http://schemas.microsoft.com/office/drawing/2010/main" val="0"/>
              </a:ext>
            </a:extLst>
          </a:blip>
          <a:srcRect l="4748" t="3758" r="69713" b="58303"/>
          <a:stretch/>
        </p:blipFill>
        <p:spPr>
          <a:xfrm rot="5400000">
            <a:off x="5725340" y="4837171"/>
            <a:ext cx="457200" cy="475427"/>
          </a:xfrm>
          <a:prstGeom prst="rect">
            <a:avLst/>
          </a:prstGeom>
        </p:spPr>
      </p:pic>
      <p:grpSp>
        <p:nvGrpSpPr>
          <p:cNvPr id="90" name="Group 89"/>
          <p:cNvGrpSpPr/>
          <p:nvPr/>
        </p:nvGrpSpPr>
        <p:grpSpPr>
          <a:xfrm rot="900000">
            <a:off x="2253169" y="4370892"/>
            <a:ext cx="724495" cy="707269"/>
            <a:chOff x="2004641" y="1039993"/>
            <a:chExt cx="2441963" cy="2383894"/>
          </a:xfrm>
        </p:grpSpPr>
        <p:sp>
          <p:nvSpPr>
            <p:cNvPr id="91" name="Oval 90"/>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rot="20700000">
            <a:off x="2244554" y="5359063"/>
            <a:ext cx="724495" cy="707269"/>
            <a:chOff x="2004641" y="1039993"/>
            <a:chExt cx="2441963" cy="2383894"/>
          </a:xfrm>
        </p:grpSpPr>
        <p:sp>
          <p:nvSpPr>
            <p:cNvPr id="95" name="Oval 94"/>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145098"/>
            <a:ext cx="10515600" cy="772795"/>
          </a:xfrm>
        </p:spPr>
        <p:txBody>
          <a:bodyPr/>
          <a:lstStyle/>
          <a:p>
            <a:pPr algn="ctr"/>
            <a:r>
              <a:rPr lang="en-US" dirty="0" smtClean="0"/>
              <a:t>What is disparity ?</a:t>
            </a:r>
            <a:endParaRPr lang="en-US" dirty="0"/>
          </a:p>
        </p:txBody>
      </p:sp>
      <p:sp>
        <p:nvSpPr>
          <p:cNvPr id="3" name="Content Placeholder 2"/>
          <p:cNvSpPr>
            <a:spLocks noGrp="1"/>
          </p:cNvSpPr>
          <p:nvPr>
            <p:ph idx="1"/>
          </p:nvPr>
        </p:nvSpPr>
        <p:spPr>
          <a:xfrm>
            <a:off x="838200" y="1097280"/>
            <a:ext cx="10515600" cy="5079683"/>
          </a:xfrm>
        </p:spPr>
        <p:txBody>
          <a:bodyPr/>
          <a:lstStyle/>
          <a:p>
            <a:pPr>
              <a:buFont typeface="Arial" panose="020B0604020202020204" pitchFamily="34" charset="0"/>
              <a:buChar char="•"/>
            </a:pPr>
            <a:r>
              <a:rPr lang="en-US" dirty="0" smtClean="0"/>
              <a:t>Retinal </a:t>
            </a:r>
            <a:r>
              <a:rPr lang="en-US" dirty="0" smtClean="0"/>
              <a:t>disparity/</a:t>
            </a:r>
            <a:r>
              <a:rPr lang="en-US" dirty="0" err="1" smtClean="0"/>
              <a:t>Vergence</a:t>
            </a: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r>
              <a:rPr lang="en-US" dirty="0" smtClean="0"/>
              <a:t>Screen disparity</a:t>
            </a:r>
            <a:endParaRPr lang="en-US" dirty="0"/>
          </a:p>
        </p:txBody>
      </p:sp>
      <p:sp>
        <p:nvSpPr>
          <p:cNvPr id="9" name="Footer Placeholder 8"/>
          <p:cNvSpPr>
            <a:spLocks noGrp="1"/>
          </p:cNvSpPr>
          <p:nvPr>
            <p:ph type="ftr" sz="quarter" idx="11"/>
          </p:nvPr>
        </p:nvSpPr>
        <p:spPr/>
        <p:txBody>
          <a:bodyPr/>
          <a:lstStyle/>
          <a:p>
            <a:r>
              <a:rPr lang="en-US" dirty="0"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a:t>
            </a:fld>
            <a:endParaRPr lang="en-US"/>
          </a:p>
        </p:txBody>
      </p:sp>
      <p:cxnSp>
        <p:nvCxnSpPr>
          <p:cNvPr id="98" name="Straight Connector 97"/>
          <p:cNvCxnSpPr>
            <a:stCxn id="92" idx="0"/>
          </p:cNvCxnSpPr>
          <p:nvPr/>
        </p:nvCxnSpPr>
        <p:spPr>
          <a:xfrm>
            <a:off x="2838011" y="4793546"/>
            <a:ext cx="4315585" cy="470959"/>
          </a:xfrm>
          <a:prstGeom prst="line">
            <a:avLst/>
          </a:prstGeom>
          <a:ln w="19050">
            <a:solidFill>
              <a:schemeClr val="bg1">
                <a:lumMod val="75000"/>
              </a:schemeClr>
            </a:solidFill>
            <a:prstDash val="lg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96" idx="0"/>
          </p:cNvCxnSpPr>
          <p:nvPr/>
        </p:nvCxnSpPr>
        <p:spPr>
          <a:xfrm flipV="1">
            <a:off x="2834084" y="5271815"/>
            <a:ext cx="4292125" cy="389358"/>
          </a:xfrm>
          <a:prstGeom prst="straightConnector1">
            <a:avLst/>
          </a:prstGeom>
          <a:ln w="19050">
            <a:solidFill>
              <a:schemeClr val="bg1">
                <a:lumMod val="75000"/>
              </a:schemeClr>
            </a:solidFill>
            <a:prstDash val="lg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92" idx="0"/>
          </p:cNvCxnSpPr>
          <p:nvPr/>
        </p:nvCxnSpPr>
        <p:spPr>
          <a:xfrm>
            <a:off x="2838011" y="4793546"/>
            <a:ext cx="8515789" cy="478269"/>
          </a:xfrm>
          <a:prstGeom prst="line">
            <a:avLst/>
          </a:prstGeom>
          <a:ln w="19050">
            <a:solidFill>
              <a:schemeClr val="bg1">
                <a:lumMod val="75000"/>
              </a:schemeClr>
            </a:solidFill>
            <a:prstDash val="lg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96" idx="0"/>
          </p:cNvCxnSpPr>
          <p:nvPr/>
        </p:nvCxnSpPr>
        <p:spPr>
          <a:xfrm flipV="1">
            <a:off x="2834084" y="5264505"/>
            <a:ext cx="8519716" cy="396668"/>
          </a:xfrm>
          <a:prstGeom prst="straightConnector1">
            <a:avLst/>
          </a:prstGeom>
          <a:ln w="19050">
            <a:solidFill>
              <a:schemeClr val="bg1">
                <a:lumMod val="75000"/>
              </a:schemeClr>
            </a:solidFill>
            <a:prstDash val="lg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88" y="4846283"/>
            <a:ext cx="1101268" cy="529126"/>
          </a:xfrm>
          <a:prstGeom prst="rect">
            <a:avLst/>
          </a:prstGeom>
        </p:spPr>
      </p:pic>
      <p:sp>
        <p:nvSpPr>
          <p:cNvPr id="19" name="TextBox 18"/>
          <p:cNvSpPr txBox="1"/>
          <p:nvPr/>
        </p:nvSpPr>
        <p:spPr>
          <a:xfrm>
            <a:off x="3879686" y="5049057"/>
            <a:ext cx="765149" cy="400110"/>
          </a:xfrm>
          <a:prstGeom prst="rect">
            <a:avLst/>
          </a:prstGeom>
          <a:noFill/>
        </p:spPr>
        <p:txBody>
          <a:bodyPr wrap="square" rtlCol="0">
            <a:spAutoFit/>
          </a:bodyPr>
          <a:lstStyle/>
          <a:p>
            <a:pPr algn="ctr"/>
            <a:r>
              <a:rPr lang="en-US" sz="1000" dirty="0" smtClean="0"/>
              <a:t>Screen </a:t>
            </a:r>
          </a:p>
          <a:p>
            <a:pPr algn="ctr"/>
            <a:r>
              <a:rPr lang="en-US" sz="1000" dirty="0" smtClean="0"/>
              <a:t>disparity</a:t>
            </a:r>
            <a:endParaRPr lang="en-US" sz="1000" dirty="0"/>
          </a:p>
        </p:txBody>
      </p:sp>
      <p:grpSp>
        <p:nvGrpSpPr>
          <p:cNvPr id="29" name="Group 28"/>
          <p:cNvGrpSpPr/>
          <p:nvPr/>
        </p:nvGrpSpPr>
        <p:grpSpPr>
          <a:xfrm rot="900000">
            <a:off x="2238881" y="1585330"/>
            <a:ext cx="724495" cy="707269"/>
            <a:chOff x="2004641" y="1039993"/>
            <a:chExt cx="2441963" cy="2383894"/>
          </a:xfrm>
        </p:grpSpPr>
        <p:sp>
          <p:nvSpPr>
            <p:cNvPr id="30" name="Oval 29"/>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rot="20700000">
            <a:off x="2230266" y="2573501"/>
            <a:ext cx="724495" cy="707269"/>
            <a:chOff x="2004641" y="1039993"/>
            <a:chExt cx="2441963" cy="2383894"/>
          </a:xfrm>
        </p:grpSpPr>
        <p:sp>
          <p:nvSpPr>
            <p:cNvPr id="67" name="Oval 66"/>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Connector 73"/>
          <p:cNvCxnSpPr/>
          <p:nvPr/>
        </p:nvCxnSpPr>
        <p:spPr>
          <a:xfrm>
            <a:off x="2819400" y="2009775"/>
            <a:ext cx="4321743" cy="460855"/>
          </a:xfrm>
          <a:prstGeom prst="line">
            <a:avLst/>
          </a:prstGeom>
          <a:ln w="19050">
            <a:solidFill>
              <a:schemeClr val="accent1">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2809875" y="2470631"/>
            <a:ext cx="4331268" cy="377344"/>
          </a:xfrm>
          <a:prstGeom prst="straightConnector1">
            <a:avLst/>
          </a:prstGeom>
          <a:ln w="19050">
            <a:solidFill>
              <a:schemeClr val="accent1">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33688" y="1962150"/>
            <a:ext cx="1228915" cy="516793"/>
          </a:xfrm>
          <a:prstGeom prst="line">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2824163" y="2478943"/>
            <a:ext cx="1238440" cy="421420"/>
          </a:xfrm>
          <a:prstGeom prst="line">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4546600" y="5107767"/>
            <a:ext cx="1381655"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4546600" y="5390457"/>
            <a:ext cx="1381654"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47" name="Straight Arrow Connector 1046"/>
          <p:cNvCxnSpPr/>
          <p:nvPr/>
        </p:nvCxnSpPr>
        <p:spPr>
          <a:xfrm>
            <a:off x="4546600" y="5107767"/>
            <a:ext cx="0" cy="28269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4546600" y="4957763"/>
            <a:ext cx="0" cy="566737"/>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4748" t="3758" r="69713" b="58303"/>
          <a:stretch/>
        </p:blipFill>
        <p:spPr>
          <a:xfrm rot="5400000">
            <a:off x="4025005" y="2022345"/>
            <a:ext cx="755754" cy="785884"/>
          </a:xfrm>
          <a:prstGeom prst="rect">
            <a:avLst/>
          </a:prstGeom>
        </p:spPr>
      </p:pic>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4748" t="3758" r="69713" b="58303"/>
          <a:stretch/>
        </p:blipFill>
        <p:spPr>
          <a:xfrm rot="5400000">
            <a:off x="7109007" y="2022345"/>
            <a:ext cx="755754" cy="785884"/>
          </a:xfrm>
          <a:prstGeom prst="rect">
            <a:avLst/>
          </a:prstGeom>
        </p:spPr>
      </p:pic>
      <p:pic>
        <p:nvPicPr>
          <p:cNvPr id="46" name="Picture 45"/>
          <p:cNvPicPr>
            <a:picLocks noChangeAspect="1"/>
          </p:cNvPicPr>
          <p:nvPr/>
        </p:nvPicPr>
        <p:blipFill rotWithShape="1">
          <a:blip r:embed="rId7" cstate="print">
            <a:extLst>
              <a:ext uri="{28A0092B-C50C-407E-A947-70E740481C1C}">
                <a14:useLocalDpi xmlns:a14="http://schemas.microsoft.com/office/drawing/2010/main" val="0"/>
              </a:ext>
            </a:extLst>
          </a:blip>
          <a:srcRect l="4748" t="3758" r="69713" b="58303"/>
          <a:stretch/>
        </p:blipFill>
        <p:spPr>
          <a:xfrm rot="5400000">
            <a:off x="7081979" y="4800284"/>
            <a:ext cx="755754" cy="785884"/>
          </a:xfrm>
          <a:prstGeom prst="rect">
            <a:avLst/>
          </a:prstGeom>
        </p:spPr>
      </p:pic>
      <p:sp>
        <p:nvSpPr>
          <p:cNvPr id="4" name="TextBox 3"/>
          <p:cNvSpPr txBox="1"/>
          <p:nvPr/>
        </p:nvSpPr>
        <p:spPr>
          <a:xfrm>
            <a:off x="5608262" y="6295525"/>
            <a:ext cx="597237" cy="276999"/>
          </a:xfrm>
          <a:prstGeom prst="rect">
            <a:avLst/>
          </a:prstGeom>
          <a:noFill/>
        </p:spPr>
        <p:txBody>
          <a:bodyPr wrap="square" rtlCol="0">
            <a:spAutoFit/>
          </a:bodyPr>
          <a:lstStyle/>
          <a:p>
            <a:r>
              <a:rPr lang="en-US" sz="1200" dirty="0" smtClean="0"/>
              <a:t>screen</a:t>
            </a:r>
            <a:endParaRPr lang="en-US" sz="1200" dirty="0"/>
          </a:p>
        </p:txBody>
      </p:sp>
    </p:spTree>
    <p:extLst>
      <p:ext uri="{BB962C8B-B14F-4D97-AF65-F5344CB8AC3E}">
        <p14:creationId xmlns:p14="http://schemas.microsoft.com/office/powerpoint/2010/main" val="38700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07407E-6 L 2.70833E-6 -0.0213 " pathEditMode="relative" rAng="0" ptsTypes="AA">
                                      <p:cBhvr>
                                        <p:cTn id="6" dur="2000" fill="hold"/>
                                        <p:tgtEl>
                                          <p:spTgt spid="114"/>
                                        </p:tgtEl>
                                        <p:attrNameLst>
                                          <p:attrName>ppt_x</p:attrName>
                                          <p:attrName>ppt_y</p:attrName>
                                        </p:attrNameLst>
                                      </p:cBhvr>
                                      <p:rCtr x="0" y="-1065"/>
                                    </p:animMotion>
                                  </p:childTnLst>
                                </p:cTn>
                              </p:par>
                              <p:par>
                                <p:cTn id="7" presetID="42" presetClass="path" presetSubtype="0" accel="50000" decel="50000" fill="hold" nodeType="withEffect">
                                  <p:stCondLst>
                                    <p:cond delay="0"/>
                                  </p:stCondLst>
                                  <p:childTnLst>
                                    <p:animMotion origin="layout" path="M 2.70833E-6 -1.11111E-6 L 2.70833E-6 0.01829 " pathEditMode="relative" rAng="0" ptsTypes="AA">
                                      <p:cBhvr>
                                        <p:cTn id="8" dur="2000" fill="hold"/>
                                        <p:tgtEl>
                                          <p:spTgt spid="116"/>
                                        </p:tgtEl>
                                        <p:attrNameLst>
                                          <p:attrName>ppt_x</p:attrName>
                                          <p:attrName>ppt_y</p:attrName>
                                        </p:attrNameLst>
                                      </p:cBhvr>
                                      <p:rCtr x="0" y="903"/>
                                    </p:animMotion>
                                  </p:childTnLst>
                                </p:cTn>
                              </p:par>
                              <p:par>
                                <p:cTn id="9" presetID="42" presetClass="path" presetSubtype="0" accel="50000" decel="50000" fill="hold" nodeType="withEffect">
                                  <p:stCondLst>
                                    <p:cond delay="0"/>
                                  </p:stCondLst>
                                  <p:childTnLst>
                                    <p:animMotion origin="layout" path="M 1.04167E-6 4.07407E-6 L 0.34206 -0.00024 " pathEditMode="relative" rAng="0" ptsTypes="AA">
                                      <p:cBhvr>
                                        <p:cTn id="10" dur="2000" fill="hold"/>
                                        <p:tgtEl>
                                          <p:spTgt spid="46"/>
                                        </p:tgtEl>
                                        <p:attrNameLst>
                                          <p:attrName>ppt_x</p:attrName>
                                          <p:attrName>ppt_y</p:attrName>
                                        </p:attrNameLst>
                                      </p:cBhvr>
                                      <p:rCtr x="17096" y="-23"/>
                                    </p:animMotion>
                                  </p:childTnLst>
                                </p:cTn>
                              </p:par>
                              <p:par>
                                <p:cTn id="11" presetID="42" presetClass="path" presetSubtype="0" accel="50000" decel="50000" fill="hold" nodeType="withEffect">
                                  <p:stCondLst>
                                    <p:cond delay="0"/>
                                  </p:stCondLst>
                                  <p:childTnLst>
                                    <p:animMotion origin="layout" path="M -1.875E-6 3.7037E-6 L -1.875E-6 -0.01875 " pathEditMode="relative" rAng="0" ptsTypes="AA">
                                      <p:cBhvr>
                                        <p:cTn id="12" dur="2000" fill="hold"/>
                                        <p:tgtEl>
                                          <p:spTgt spid="48"/>
                                        </p:tgtEl>
                                        <p:attrNameLst>
                                          <p:attrName>ppt_x</p:attrName>
                                          <p:attrName>ppt_y</p:attrName>
                                        </p:attrNameLst>
                                      </p:cBhvr>
                                      <p:rCtr x="0" y="-949"/>
                                    </p:animMotion>
                                  </p:childTnLst>
                                </p:cTn>
                              </p:par>
                              <p:par>
                                <p:cTn id="13" presetID="42" presetClass="path" presetSubtype="0" accel="50000" decel="50000" fill="hold" nodeType="withEffect">
                                  <p:stCondLst>
                                    <p:cond delay="0"/>
                                  </p:stCondLst>
                                  <p:childTnLst>
                                    <p:animMotion origin="layout" path="M -1.875E-6 0 L -1.875E-6 0.02431 " pathEditMode="relative" rAng="0" ptsTypes="AA">
                                      <p:cBhvr>
                                        <p:cTn id="14" dur="2000" fill="hold"/>
                                        <p:tgtEl>
                                          <p:spTgt spid="47"/>
                                        </p:tgtEl>
                                        <p:attrNameLst>
                                          <p:attrName>ppt_x</p:attrName>
                                          <p:attrName>ppt_y</p:attrName>
                                        </p:attrNameLst>
                                      </p:cBhvr>
                                      <p:rCtr x="0" y="1204"/>
                                    </p:animMotion>
                                  </p:childTnLst>
                                </p:cTn>
                              </p:par>
                              <p:par>
                                <p:cTn id="15" presetID="10" presetClass="exit" presetSubtype="0" fill="hold" nodeType="withEffect">
                                  <p:stCondLst>
                                    <p:cond delay="0"/>
                                  </p:stCondLst>
                                  <p:childTnLst>
                                    <p:animEffect transition="out" filter="fade">
                                      <p:cBhvr>
                                        <p:cTn id="16" dur="500"/>
                                        <p:tgtEl>
                                          <p:spTgt spid="1047"/>
                                        </p:tgtEl>
                                      </p:cBhvr>
                                    </p:animEffect>
                                    <p:set>
                                      <p:cBhvr>
                                        <p:cTn id="17" dur="1" fill="hold">
                                          <p:stCondLst>
                                            <p:cond delay="499"/>
                                          </p:stCondLst>
                                        </p:cTn>
                                        <p:tgtEl>
                                          <p:spTgt spid="104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8"/>
                                        </p:tgtEl>
                                      </p:cBhvr>
                                    </p:animEffect>
                                    <p:set>
                                      <p:cBhvr>
                                        <p:cTn id="20" dur="1" fill="hold">
                                          <p:stCondLst>
                                            <p:cond delay="499"/>
                                          </p:stCondLst>
                                        </p:cTn>
                                        <p:tgtEl>
                                          <p:spTgt spid="9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9"/>
                                        </p:tgtEl>
                                      </p:cBhvr>
                                    </p:animEffect>
                                    <p:set>
                                      <p:cBhvr>
                                        <p:cTn id="23" dur="1" fill="hold">
                                          <p:stCondLst>
                                            <p:cond delay="499"/>
                                          </p:stCondLst>
                                        </p:cTn>
                                        <p:tgtEl>
                                          <p:spTgt spid="99"/>
                                        </p:tgtEl>
                                        <p:attrNameLst>
                                          <p:attrName>style.visibility</p:attrName>
                                        </p:attrNameLst>
                                      </p:cBhvr>
                                      <p:to>
                                        <p:strVal val="hidden"/>
                                      </p:to>
                                    </p:se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par>
                                <p:cTn id="28" presetID="10" presetClass="entr" presetSubtype="0" fill="hold" nodeType="withEffect">
                                  <p:stCondLst>
                                    <p:cond delay="0"/>
                                  </p:stCondLst>
                                  <p:childTnLst>
                                    <p:set>
                                      <p:cBhvr>
                                        <p:cTn id="29" dur="1" fill="hold">
                                          <p:stCondLst>
                                            <p:cond delay="0"/>
                                          </p:stCondLst>
                                        </p:cTn>
                                        <p:tgtEl>
                                          <p:spTgt spid="157"/>
                                        </p:tgtEl>
                                        <p:attrNameLst>
                                          <p:attrName>style.visibility</p:attrName>
                                        </p:attrNameLst>
                                      </p:cBhvr>
                                      <p:to>
                                        <p:strVal val="visible"/>
                                      </p:to>
                                    </p:set>
                                    <p:animEffect transition="in" filter="fade">
                                      <p:cBhvr>
                                        <p:cTn id="30" dur="500"/>
                                        <p:tgtEl>
                                          <p:spTgt spid="157"/>
                                        </p:tgtEl>
                                      </p:cBhvr>
                                    </p:animEffect>
                                  </p:childTnLst>
                                </p:cTn>
                              </p:par>
                              <p:par>
                                <p:cTn id="31" presetID="10" presetClass="entr" presetSubtype="0" fill="hold" nodeType="with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fade">
                                      <p:cBhvr>
                                        <p:cTn id="33"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Disparity modifications in our algorithm	</a:t>
            </a:r>
            <a:endParaRPr lang="en-US" dirty="0"/>
          </a:p>
        </p:txBody>
      </p:sp>
      <p:sp>
        <p:nvSpPr>
          <p:cNvPr id="3" name="Content Placeholder 2"/>
          <p:cNvSpPr>
            <a:spLocks noGrp="1"/>
          </p:cNvSpPr>
          <p:nvPr>
            <p:ph idx="1"/>
          </p:nvPr>
        </p:nvSpPr>
        <p:spPr/>
        <p:txBody>
          <a:bodyPr>
            <a:normAutofit/>
          </a:bodyPr>
          <a:lstStyle/>
          <a:p>
            <a:r>
              <a:rPr lang="en-US" sz="3600" dirty="0" smtClean="0"/>
              <a:t>Modification of roundness</a:t>
            </a:r>
          </a:p>
          <a:p>
            <a:endParaRPr lang="en-US" sz="3600" dirty="0" smtClean="0"/>
          </a:p>
          <a:p>
            <a:r>
              <a:rPr lang="en-US" sz="3600" dirty="0" smtClean="0"/>
              <a:t>Disparity offsetting</a:t>
            </a:r>
          </a:p>
          <a:p>
            <a:endParaRPr lang="en-US" sz="3600" dirty="0" smtClean="0"/>
          </a:p>
          <a:p>
            <a:r>
              <a:rPr lang="en-US" sz="3600" dirty="0" smtClean="0"/>
              <a:t>Disparity matching</a:t>
            </a:r>
          </a:p>
          <a:p>
            <a:endParaRPr lang="en-US" sz="3600" dirty="0" smtClean="0"/>
          </a:p>
          <a:p>
            <a:r>
              <a:rPr lang="en-US" sz="3600" dirty="0" smtClean="0"/>
              <a:t>Interface preservation</a:t>
            </a:r>
            <a:endParaRPr lang="en-US" sz="3600"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pPr/>
              <a:t>20</a:t>
            </a:fld>
            <a:endParaRPr lang="en-US"/>
          </a:p>
        </p:txBody>
      </p:sp>
      <p:grpSp>
        <p:nvGrpSpPr>
          <p:cNvPr id="6" name="Group 5"/>
          <p:cNvGrpSpPr/>
          <p:nvPr/>
        </p:nvGrpSpPr>
        <p:grpSpPr>
          <a:xfrm flipH="1">
            <a:off x="6627570" y="1690688"/>
            <a:ext cx="295744" cy="713264"/>
            <a:chOff x="9046814" y="2916892"/>
            <a:chExt cx="602012" cy="1451908"/>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90000"/>
                      </a14:imgEffect>
                    </a14:imgLayer>
                  </a14:imgProps>
                </a:ext>
                <a:ext uri="{28A0092B-C50C-407E-A947-70E740481C1C}">
                  <a14:useLocalDpi xmlns:a14="http://schemas.microsoft.com/office/drawing/2010/main" val="0"/>
                </a:ext>
              </a:extLst>
            </a:blip>
            <a:srcRect l="29646" r="29646"/>
            <a:stretch/>
          </p:blipFill>
          <p:spPr>
            <a:xfrm>
              <a:off x="9062689" y="2916892"/>
              <a:ext cx="570262" cy="130310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l="29646" r="29646"/>
            <a:stretch/>
          </p:blipFill>
          <p:spPr>
            <a:xfrm>
              <a:off x="9062689" y="2937208"/>
              <a:ext cx="570262" cy="1303105"/>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29646" r="29646"/>
            <a:stretch/>
          </p:blipFill>
          <p:spPr>
            <a:xfrm>
              <a:off x="9062689" y="2964470"/>
              <a:ext cx="570262" cy="1303105"/>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29646" r="29646"/>
            <a:stretch/>
          </p:blipFill>
          <p:spPr>
            <a:xfrm>
              <a:off x="9062689" y="2976218"/>
              <a:ext cx="570262" cy="1303105"/>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9646" r="29646"/>
            <a:stretch/>
          </p:blipFill>
          <p:spPr>
            <a:xfrm>
              <a:off x="9062689" y="2986053"/>
              <a:ext cx="570262" cy="1303105"/>
            </a:xfrm>
            <a:prstGeom prst="rect">
              <a:avLst/>
            </a:prstGeom>
          </p:spPr>
        </p:pic>
        <p:pic>
          <p:nvPicPr>
            <p:cNvPr id="12" name="Picture 11"/>
            <p:cNvPicPr>
              <a:picLocks noChangeAspect="1"/>
            </p:cNvPicPr>
            <p:nvPr/>
          </p:nvPicPr>
          <p:blipFill rotWithShape="1">
            <a:blip r:embed="rId8"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29646" r="29646"/>
            <a:stretch/>
          </p:blipFill>
          <p:spPr>
            <a:xfrm>
              <a:off x="9062689" y="3006369"/>
              <a:ext cx="570262" cy="1303105"/>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28512" r="28512"/>
            <a:stretch/>
          </p:blipFill>
          <p:spPr>
            <a:xfrm>
              <a:off x="9046814" y="3026685"/>
              <a:ext cx="602012" cy="1303105"/>
            </a:xfrm>
            <a:prstGeom prst="rect">
              <a:avLst/>
            </a:prstGeom>
          </p:spPr>
        </p:pic>
        <p:pic>
          <p:nvPicPr>
            <p:cNvPr id="14" name="Picture 13"/>
            <p:cNvPicPr>
              <a:picLocks noChangeAspect="1"/>
            </p:cNvPicPr>
            <p:nvPr/>
          </p:nvPicPr>
          <p:blipFill rotWithShape="1">
            <a:blip r:embed="rId11"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29646" r="29646"/>
            <a:stretch/>
          </p:blipFill>
          <p:spPr>
            <a:xfrm>
              <a:off x="9062689" y="3046190"/>
              <a:ext cx="570262" cy="1303105"/>
            </a:xfrm>
            <a:prstGeom prst="rect">
              <a:avLst/>
            </a:prstGeom>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l="29646" r="29646"/>
            <a:stretch/>
          </p:blipFill>
          <p:spPr>
            <a:xfrm>
              <a:off x="9062689" y="3065695"/>
              <a:ext cx="570262" cy="1303105"/>
            </a:xfrm>
            <a:prstGeom prst="rect">
              <a:avLst/>
            </a:prstGeom>
          </p:spPr>
        </p:pic>
      </p:grpSp>
      <p:grpSp>
        <p:nvGrpSpPr>
          <p:cNvPr id="31" name="Group 30"/>
          <p:cNvGrpSpPr/>
          <p:nvPr/>
        </p:nvGrpSpPr>
        <p:grpSpPr>
          <a:xfrm flipH="1">
            <a:off x="4764440" y="2831606"/>
            <a:ext cx="519496" cy="1035428"/>
            <a:chOff x="8645075" y="1763951"/>
            <a:chExt cx="1400837" cy="2792065"/>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5075" y="3116947"/>
              <a:ext cx="1400837" cy="1303105"/>
            </a:xfrm>
            <a:prstGeom prst="rect">
              <a:avLst/>
            </a:prstGeom>
          </p:spPr>
        </p:pic>
        <p:sp>
          <p:nvSpPr>
            <p:cNvPr id="28" name="Rectangle 27"/>
            <p:cNvSpPr/>
            <p:nvPr/>
          </p:nvSpPr>
          <p:spPr>
            <a:xfrm>
              <a:off x="9070719" y="3047596"/>
              <a:ext cx="583084" cy="150842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5075" y="1763951"/>
              <a:ext cx="1400837" cy="1303105"/>
            </a:xfrm>
            <a:prstGeom prst="rect">
              <a:avLst/>
            </a:prstGeom>
          </p:spPr>
        </p:pic>
        <p:cxnSp>
          <p:nvCxnSpPr>
            <p:cNvPr id="30" name="Straight Arrow Connector 29"/>
            <p:cNvCxnSpPr/>
            <p:nvPr/>
          </p:nvCxnSpPr>
          <p:spPr>
            <a:xfrm flipV="1">
              <a:off x="9347819" y="2592475"/>
              <a:ext cx="0" cy="12093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551048" y="5499029"/>
            <a:ext cx="1076522" cy="610024"/>
            <a:chOff x="7241980" y="2498346"/>
            <a:chExt cx="2864926" cy="1623446"/>
          </a:xfrm>
        </p:grpSpPr>
        <p:sp>
          <p:nvSpPr>
            <p:cNvPr id="32" name="Rectangle 31"/>
            <p:cNvSpPr/>
            <p:nvPr/>
          </p:nvSpPr>
          <p:spPr>
            <a:xfrm>
              <a:off x="7287505" y="3217234"/>
              <a:ext cx="2774950" cy="871885"/>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241980" y="3181070"/>
              <a:ext cx="2864926" cy="940722"/>
              <a:chOff x="8806375" y="1276351"/>
              <a:chExt cx="2864926" cy="940722"/>
            </a:xfrm>
            <a:gradFill>
              <a:gsLst>
                <a:gs pos="0">
                  <a:schemeClr val="accent2">
                    <a:lumMod val="0"/>
                    <a:lumOff val="100000"/>
                  </a:schemeClr>
                </a:gs>
                <a:gs pos="95000">
                  <a:schemeClr val="accent1">
                    <a:lumMod val="75000"/>
                  </a:schemeClr>
                </a:gs>
                <a:gs pos="100000">
                  <a:schemeClr val="accent1">
                    <a:lumMod val="75000"/>
                  </a:schemeClr>
                </a:gs>
              </a:gsLst>
              <a:path path="circle">
                <a:fillToRect l="50000" t="-80000" r="50000" b="180000"/>
              </a:path>
            </a:gradFill>
          </p:grpSpPr>
          <p:sp>
            <p:nvSpPr>
              <p:cNvPr id="34" name="Rounded Rectangle 33"/>
              <p:cNvSpPr/>
              <p:nvPr/>
            </p:nvSpPr>
            <p:spPr>
              <a:xfrm>
                <a:off x="88087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978027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07518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806375" y="1614298"/>
                <a:ext cx="410015"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926846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024001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1209216" y="1614298"/>
                <a:ext cx="45974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88063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977792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07494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68485" y="2498346"/>
              <a:ext cx="362658" cy="1264281"/>
            </a:xfrm>
            <a:prstGeom prst="rect">
              <a:avLst/>
            </a:prstGeom>
          </p:spPr>
        </p:pic>
      </p:grpSp>
      <p:grpSp>
        <p:nvGrpSpPr>
          <p:cNvPr id="49" name="Group 48"/>
          <p:cNvGrpSpPr/>
          <p:nvPr/>
        </p:nvGrpSpPr>
        <p:grpSpPr>
          <a:xfrm>
            <a:off x="4642349" y="4170863"/>
            <a:ext cx="1081450" cy="876346"/>
            <a:chOff x="6124906" y="3407301"/>
            <a:chExt cx="2359631" cy="1912109"/>
          </a:xfrm>
        </p:grpSpPr>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24906" y="4016305"/>
              <a:ext cx="1378752" cy="1303105"/>
            </a:xfrm>
            <a:prstGeom prst="rect">
              <a:avLst/>
            </a:prstGeom>
          </p:spPr>
        </p:pic>
        <p:cxnSp>
          <p:nvCxnSpPr>
            <p:cNvPr id="47" name="Straight Arrow Connector 46"/>
            <p:cNvCxnSpPr/>
            <p:nvPr/>
          </p:nvCxnSpPr>
          <p:spPr>
            <a:xfrm flipV="1">
              <a:off x="6909878" y="4569663"/>
              <a:ext cx="887114" cy="65023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83700" y="3407301"/>
              <a:ext cx="1400837" cy="1303105"/>
            </a:xfrm>
            <a:prstGeom prst="rect">
              <a:avLst/>
            </a:prstGeom>
          </p:spPr>
        </p:pic>
      </p:grpSp>
    </p:spTree>
    <p:extLst>
      <p:ext uri="{BB962C8B-B14F-4D97-AF65-F5344CB8AC3E}">
        <p14:creationId xmlns:p14="http://schemas.microsoft.com/office/powerpoint/2010/main" val="3882133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2"/>
              <p:cNvSpPr>
                <a:spLocks noGrp="1"/>
              </p:cNvSpPr>
              <p:nvPr>
                <p:ph idx="1"/>
              </p:nvPr>
            </p:nvSpPr>
            <p:spPr>
              <a:xfrm>
                <a:off x="838200" y="1097280"/>
                <a:ext cx="10515600" cy="5079683"/>
              </a:xfrm>
            </p:spPr>
            <p:txBody>
              <a:bodyPr>
                <a:normAutofit/>
              </a:bodyPr>
              <a:lstStyle/>
              <a:p>
                <a:pPr marL="0" indent="0">
                  <a:buNone/>
                </a:pPr>
                <a:r>
                  <a:rPr lang="nl-NL" sz="2400" b="1" dirty="0" smtClean="0"/>
                  <a:t>Original disparity map</a:t>
                </a:r>
                <a:r>
                  <a:rPr lang="nl-NL" sz="2400" dirty="0" smtClean="0"/>
                  <a:t>: 2d grid (screen pixels) </a:t>
                </a:r>
              </a:p>
              <a:p>
                <a:pPr marL="0" indent="0">
                  <a:buNone/>
                </a:pPr>
                <a:r>
                  <a:rPr lang="nl-NL" sz="2400" dirty="0" smtClean="0"/>
                  <a:t>	</a:t>
                </a:r>
                <a:r>
                  <a:rPr lang="nl-NL" sz="2400" dirty="0" smtClean="0">
                    <a:latin typeface="Cambria Math" panose="02040503050406030204" pitchFamily="18" charset="0"/>
                    <a:ea typeface="Cambria Math" panose="02040503050406030204" pitchFamily="18" charset="0"/>
                  </a:rPr>
                  <a:t>D</a:t>
                </a:r>
                <a:r>
                  <a:rPr lang="nl-NL" sz="2400" dirty="0" smtClean="0"/>
                  <a:t>: </a:t>
                </a:r>
                <a:r>
                  <a:rPr lang="nl-NL" sz="2400" dirty="0" smtClean="0">
                    <a:latin typeface="Castellar" panose="020A0402060406010301" pitchFamily="18" charset="0"/>
                  </a:rPr>
                  <a:t>N</a:t>
                </a:r>
                <a:r>
                  <a:rPr lang="nl-NL" sz="2400" baseline="30000" dirty="0" smtClean="0"/>
                  <a:t>2</a:t>
                </a:r>
                <a:r>
                  <a:rPr lang="nl-NL" sz="2400" dirty="0" smtClean="0"/>
                  <a:t> </a:t>
                </a:r>
                <a:r>
                  <a:rPr lang="en-US" sz="2400" dirty="0"/>
                  <a:t>→</a:t>
                </a:r>
                <a:r>
                  <a:rPr lang="nl-NL" sz="2400" dirty="0" smtClean="0"/>
                  <a:t> </a:t>
                </a:r>
                <a:r>
                  <a:rPr lang="nl-NL" sz="2400" dirty="0" smtClean="0">
                    <a:latin typeface="Castellar" panose="020A0402060406010301" pitchFamily="18" charset="0"/>
                  </a:rPr>
                  <a:t>R</a:t>
                </a:r>
              </a:p>
              <a:p>
                <a:pPr marL="0" indent="0">
                  <a:buNone/>
                </a:pPr>
                <a:endParaRPr lang="nl-NL" sz="2400" dirty="0"/>
              </a:p>
              <a:p>
                <a:pPr marL="0" indent="0">
                  <a:buNone/>
                </a:pPr>
                <a:r>
                  <a:rPr lang="en-US" sz="2400" dirty="0" smtClean="0"/>
                  <a:t>  </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nl-NL" sz="2400" dirty="0">
                    <a:cs typeface="Calibri" panose="020F0502020204030204" pitchFamily="34" charset="0"/>
                  </a:rPr>
                  <a:t>Goal: </a:t>
                </a:r>
                <a:r>
                  <a:rPr lang="nl-NL" sz="2400" b="1" dirty="0"/>
                  <a:t>Optimized disparity </a:t>
                </a:r>
                <a:r>
                  <a:rPr lang="nl-NL" sz="2400" b="1" dirty="0"/>
                  <a:t>map</a:t>
                </a:r>
                <a:r>
                  <a:rPr lang="nl-NL" sz="2400" dirty="0"/>
                  <a:t>,</a:t>
                </a:r>
                <a:r>
                  <a:rPr lang="nl-NL" sz="2400" b="1" dirty="0"/>
                  <a:t> </a:t>
                </a:r>
                <a:r>
                  <a:rPr lang="nl-NL" sz="2400" dirty="0">
                    <a:cs typeface="Calibri" panose="020F0502020204030204" pitchFamily="34" charset="0"/>
                  </a:rPr>
                  <a:t>follows artist edits but avoids depth inversions</a:t>
                </a:r>
              </a:p>
              <a:p>
                <a:pPr marL="0" indent="0">
                  <a:buNone/>
                </a:pPr>
                <a:r>
                  <a:rPr lang="nl-NL" sz="2400" dirty="0">
                    <a:cs typeface="Calibri" panose="020F0502020204030204" pitchFamily="34" charset="0"/>
                  </a:rPr>
                  <a:t>	</a:t>
                </a:r>
                <a14:m>
                  <m:oMath xmlns:m="http://schemas.openxmlformats.org/officeDocument/2006/math">
                    <m:acc>
                      <m:accPr>
                        <m:chr m:val="̅"/>
                        <m:ctrlPr>
                          <a:rPr lang="nl-NL" sz="2400" i="1" dirty="0">
                            <a:latin typeface="Cambria Math" panose="02040503050406030204" pitchFamily="18" charset="0"/>
                            <a:cs typeface="Calibri" panose="020F0502020204030204" pitchFamily="34" charset="0"/>
                          </a:rPr>
                        </m:ctrlPr>
                      </m:accPr>
                      <m:e>
                        <m:r>
                          <m:rPr>
                            <m:nor/>
                          </m:rPr>
                          <a:rPr lang="en-US" sz="2400" dirty="0">
                            <a:latin typeface="Cambria Math" panose="02040503050406030204" pitchFamily="18" charset="0"/>
                            <a:cs typeface="Calibri" panose="020F0502020204030204" pitchFamily="34" charset="0"/>
                          </a:rPr>
                          <m:t>D</m:t>
                        </m:r>
                      </m:e>
                    </m:acc>
                  </m:oMath>
                </a14:m>
                <a:r>
                  <a:rPr lang="nl-NL" sz="2400" dirty="0">
                    <a:cs typeface="Calibri" panose="020F0502020204030204" pitchFamily="34" charset="0"/>
                  </a:rPr>
                  <a:t>: </a:t>
                </a:r>
                <a:r>
                  <a:rPr lang="nl-NL" sz="2400" dirty="0">
                    <a:latin typeface="Castellar" panose="020A0402060406010301" pitchFamily="18" charset="0"/>
                  </a:rPr>
                  <a:t>N</a:t>
                </a:r>
                <a:r>
                  <a:rPr lang="nl-NL" sz="2400" baseline="30000" dirty="0"/>
                  <a:t>2</a:t>
                </a:r>
                <a:r>
                  <a:rPr lang="nl-NL" sz="2400" dirty="0"/>
                  <a:t> </a:t>
                </a:r>
                <a:r>
                  <a:rPr lang="en-US" sz="2400" dirty="0"/>
                  <a:t>→</a:t>
                </a:r>
                <a:r>
                  <a:rPr lang="nl-NL" sz="2400" dirty="0"/>
                  <a:t> </a:t>
                </a:r>
                <a:r>
                  <a:rPr lang="nl-NL" sz="2400" dirty="0">
                    <a:latin typeface="Castellar" panose="020A0402060406010301" pitchFamily="18" charset="0"/>
                  </a:rPr>
                  <a:t>R</a:t>
                </a:r>
              </a:p>
              <a:p>
                <a:pPr marL="0" indent="0">
                  <a:buNone/>
                </a:pPr>
                <a:endParaRPr lang="en-US" sz="2400" dirty="0"/>
              </a:p>
            </p:txBody>
          </p:sp>
        </mc:Choice>
        <mc:Fallback>
          <p:sp>
            <p:nvSpPr>
              <p:cNvPr id="6" name="Content Placeholder 2"/>
              <p:cNvSpPr>
                <a:spLocks noGrp="1" noRot="1" noChangeAspect="1" noMove="1" noResize="1" noEditPoints="1" noAdjustHandles="1" noChangeArrowheads="1" noChangeShapeType="1" noTextEdit="1"/>
              </p:cNvSpPr>
              <p:nvPr>
                <p:ph idx="1"/>
              </p:nvPr>
            </p:nvSpPr>
            <p:spPr>
              <a:xfrm>
                <a:off x="838200" y="1097280"/>
                <a:ext cx="10515600" cy="5079683"/>
              </a:xfrm>
              <a:blipFill rotWithShape="0">
                <a:blip r:embed="rId3"/>
                <a:stretch>
                  <a:fillRect l="-928" t="-1681" b="-960"/>
                </a:stretch>
              </a:blipFill>
            </p:spPr>
            <p:txBody>
              <a:bodyPr/>
              <a:lstStyle/>
              <a:p>
                <a:r>
                  <a:rPr lang="en-US">
                    <a:noFill/>
                  </a:rPr>
                  <a:t> </a:t>
                </a:r>
              </a:p>
            </p:txBody>
          </p:sp>
        </mc:Fallback>
      </mc:AlternateContent>
      <p:sp>
        <p:nvSpPr>
          <p:cNvPr id="10" name="Content Placeholder 2"/>
          <p:cNvSpPr txBox="1">
            <a:spLocks/>
          </p:cNvSpPr>
          <p:nvPr/>
        </p:nvSpPr>
        <p:spPr>
          <a:xfrm>
            <a:off x="3209567" y="1821358"/>
            <a:ext cx="8046598" cy="3083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nl-NL" sz="2400" dirty="0" smtClean="0"/>
          </a:p>
          <a:p>
            <a:pPr marL="0" indent="0">
              <a:buFont typeface="Wingdings" panose="05000000000000000000" pitchFamily="2" charset="2"/>
              <a:buNone/>
            </a:pPr>
            <a:endParaRPr lang="nl-NL" sz="2400" dirty="0" smtClean="0"/>
          </a:p>
          <a:p>
            <a:pPr marL="0" indent="0">
              <a:buFont typeface="Wingdings" panose="05000000000000000000" pitchFamily="2" charset="2"/>
              <a:buNone/>
            </a:pPr>
            <a:r>
              <a:rPr lang="nl-NL" sz="2400" dirty="0" smtClean="0"/>
              <a:t>Artist edits are formulated </a:t>
            </a:r>
            <a:r>
              <a:rPr lang="nl-NL" sz="2400" b="1" dirty="0" smtClean="0"/>
              <a:t>as </a:t>
            </a:r>
            <a:r>
              <a:rPr lang="nl-NL" sz="2400" b="1" dirty="0" smtClean="0"/>
              <a:t>linear </a:t>
            </a:r>
            <a:r>
              <a:rPr lang="nl-NL" sz="2400" b="1" dirty="0" smtClean="0"/>
              <a:t>constraints</a:t>
            </a:r>
            <a:endParaRPr lang="nl-NL" sz="2400" dirty="0" smtClean="0"/>
          </a:p>
          <a:p>
            <a:pPr marL="0" indent="0">
              <a:buFont typeface="Wingdings" panose="05000000000000000000" pitchFamily="2" charset="2"/>
              <a:buNone/>
            </a:pPr>
            <a:endParaRPr lang="nl-NL" sz="2400" dirty="0"/>
          </a:p>
          <a:p>
            <a:pPr marL="0" indent="0">
              <a:buFont typeface="Wingdings" panose="05000000000000000000" pitchFamily="2" charset="2"/>
              <a:buNone/>
            </a:pPr>
            <a:r>
              <a:rPr lang="en-US" sz="2400" b="1" dirty="0" smtClean="0"/>
              <a:t>Minimize </a:t>
            </a:r>
            <a:r>
              <a:rPr lang="en-US" sz="2400" b="1" dirty="0" smtClean="0"/>
              <a:t>a </a:t>
            </a:r>
            <a:r>
              <a:rPr lang="en-US" sz="2400" b="1" dirty="0" smtClean="0"/>
              <a:t>cost function.</a:t>
            </a:r>
            <a:endParaRPr lang="en-US" sz="2400" dirty="0" smtClean="0"/>
          </a:p>
          <a:p>
            <a:pPr marL="0" indent="0">
              <a:buFont typeface="Wingdings" panose="05000000000000000000" pitchFamily="2" charset="2"/>
              <a:buNone/>
            </a:pPr>
            <a:endParaRPr lang="en-US" sz="2400" dirty="0"/>
          </a:p>
        </p:txBody>
      </p:sp>
      <p:sp>
        <p:nvSpPr>
          <p:cNvPr id="2" name="Title 1"/>
          <p:cNvSpPr>
            <a:spLocks noGrp="1"/>
          </p:cNvSpPr>
          <p:nvPr>
            <p:ph type="title"/>
          </p:nvPr>
        </p:nvSpPr>
        <p:spPr>
          <a:xfrm>
            <a:off x="838200" y="145098"/>
            <a:ext cx="10515600" cy="772795"/>
          </a:xfrm>
        </p:spPr>
        <p:txBody>
          <a:bodyPr/>
          <a:lstStyle/>
          <a:p>
            <a:pPr algn="ctr"/>
            <a:r>
              <a:rPr lang="nl-NL" dirty="0" smtClean="0"/>
              <a:t>Formalizing artist input</a:t>
            </a:r>
            <a:endParaRPr lang="en-US" dirty="0"/>
          </a:p>
        </p:txBody>
      </p:sp>
      <p:sp>
        <p:nvSpPr>
          <p:cNvPr id="7" name="Footer Placeholder 6"/>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21</a:t>
            </a:fld>
            <a:endParaRPr lang="en-US"/>
          </a:p>
        </p:txBody>
      </p:sp>
      <p:pic>
        <p:nvPicPr>
          <p:cNvPr id="4" name="Picture 3"/>
          <p:cNvPicPr>
            <a:picLocks noChangeAspect="1"/>
          </p:cNvPicPr>
          <p:nvPr/>
        </p:nvPicPr>
        <p:blipFill rotWithShape="1">
          <a:blip r:embed="rId4">
            <a:duotone>
              <a:prstClr val="black"/>
              <a:schemeClr val="accent4">
                <a:tint val="45000"/>
                <a:satMod val="400000"/>
              </a:schemeClr>
            </a:duotone>
          </a:blip>
          <a:srcRect b="11961"/>
          <a:stretch/>
        </p:blipFill>
        <p:spPr>
          <a:xfrm>
            <a:off x="6740941" y="3606594"/>
            <a:ext cx="1733610" cy="551025"/>
          </a:xfrm>
          <a:prstGeom prst="rect">
            <a:avLst/>
          </a:prstGeom>
        </p:spPr>
      </p:pic>
      <p:pic>
        <p:nvPicPr>
          <p:cNvPr id="8" name="Picture 11" descr="D:\Leonardo Scandolo\Projects\DisparityEditing\git\article\images\teaser\Teaser-Optimized-Disp.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22" t="10107" r="23022" b="10107"/>
          <a:stretch/>
        </p:blipFill>
        <p:spPr bwMode="auto">
          <a:xfrm>
            <a:off x="6740941" y="5829219"/>
            <a:ext cx="983850" cy="8183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12" descr="D:\Leonardo Scandolo\Projects\DisparityEditing\git\article\images\teaser\Teaser-Orig-Disp.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022" t="10107" r="23022" b="10107"/>
          <a:stretch/>
        </p:blipFill>
        <p:spPr bwMode="auto">
          <a:xfrm>
            <a:off x="6714054" y="1097280"/>
            <a:ext cx="1037624" cy="8630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Down Arrow 2"/>
          <p:cNvSpPr/>
          <p:nvPr/>
        </p:nvSpPr>
        <p:spPr>
          <a:xfrm>
            <a:off x="1817039" y="2188029"/>
            <a:ext cx="964642" cy="27938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16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duotone>
              <a:prstClr val="black"/>
              <a:schemeClr val="accent4">
                <a:tint val="45000"/>
                <a:satMod val="400000"/>
              </a:schemeClr>
            </a:duotone>
          </a:blip>
          <a:srcRect b="11961"/>
          <a:stretch/>
        </p:blipFill>
        <p:spPr>
          <a:xfrm>
            <a:off x="1243750" y="1132135"/>
            <a:ext cx="1843269" cy="585880"/>
          </a:xfrm>
          <a:prstGeom prst="rect">
            <a:avLst/>
          </a:prstGeom>
        </p:spPr>
      </p:pic>
      <p:sp>
        <p:nvSpPr>
          <p:cNvPr id="2" name="Title 1"/>
          <p:cNvSpPr>
            <a:spLocks noGrp="1"/>
          </p:cNvSpPr>
          <p:nvPr>
            <p:ph type="title"/>
          </p:nvPr>
        </p:nvSpPr>
        <p:spPr>
          <a:xfrm>
            <a:off x="838200" y="145098"/>
            <a:ext cx="10515600" cy="772795"/>
          </a:xfrm>
        </p:spPr>
        <p:txBody>
          <a:bodyPr/>
          <a:lstStyle/>
          <a:p>
            <a:pPr algn="ctr"/>
            <a:r>
              <a:rPr lang="nl-NL" dirty="0"/>
              <a:t>Formalizing artist input</a:t>
            </a:r>
            <a:endParaRPr lang="en-US" dirty="0"/>
          </a:p>
        </p:txBody>
      </p:sp>
      <mc:AlternateContent xmlns:mc="http://schemas.openxmlformats.org/markup-compatibility/2006">
        <mc:Choice xmlns:a14="http://schemas.microsoft.com/office/drawing/2010/main" Requires="a14">
          <p:sp>
            <p:nvSpPr>
              <p:cNvPr id="6" name="Content Placeholder 2"/>
              <p:cNvSpPr>
                <a:spLocks noGrp="1"/>
              </p:cNvSpPr>
              <p:nvPr>
                <p:ph idx="1"/>
              </p:nvPr>
            </p:nvSpPr>
            <p:spPr>
              <a:xfrm>
                <a:off x="838200" y="1897402"/>
                <a:ext cx="10515600" cy="4279561"/>
              </a:xfrm>
            </p:spPr>
            <p:txBody>
              <a:bodyPr>
                <a:normAutofit/>
              </a:bodyPr>
              <a:lstStyle/>
              <a:p>
                <a:pPr marL="0" indent="0">
                  <a:buNone/>
                </a:pPr>
                <a:r>
                  <a:rPr lang="en-US" sz="2400" dirty="0" smtClean="0"/>
                  <a:t>We use the gradient </a:t>
                </a:r>
                <a14:m>
                  <m:oMath xmlns:m="http://schemas.openxmlformats.org/officeDocument/2006/math">
                    <m:acc>
                      <m:accPr>
                        <m:chr m:val="̅"/>
                        <m:ctrlPr>
                          <a:rPr lang="nl-NL" sz="2400" i="1" dirty="0">
                            <a:latin typeface="Cambria Math" panose="02040503050406030204" pitchFamily="18" charset="0"/>
                            <a:cs typeface="Calibri" panose="020F0502020204030204" pitchFamily="34" charset="0"/>
                          </a:rPr>
                        </m:ctrlPr>
                      </m:accPr>
                      <m:e>
                        <m:r>
                          <m:rPr>
                            <m:nor/>
                          </m:rPr>
                          <a:rPr lang="en-US" sz="2400" b="0" i="0" dirty="0" smtClean="0">
                            <a:latin typeface="Cambria Math" panose="02040503050406030204" pitchFamily="18" charset="0"/>
                            <a:cs typeface="Calibri" panose="020F0502020204030204" pitchFamily="34" charset="0"/>
                          </a:rPr>
                          <m:t>G</m:t>
                        </m:r>
                      </m:e>
                    </m:acc>
                  </m:oMath>
                </a14:m>
                <a:r>
                  <a:rPr lang="en-US" sz="2400" dirty="0" smtClean="0"/>
                  <a:t> of </a:t>
                </a:r>
                <a14:m>
                  <m:oMath xmlns:m="http://schemas.openxmlformats.org/officeDocument/2006/math">
                    <m:acc>
                      <m:accPr>
                        <m:chr m:val="̅"/>
                        <m:ctrlPr>
                          <a:rPr lang="nl-NL" sz="2400" i="1" dirty="0">
                            <a:latin typeface="Cambria Math" panose="02040503050406030204" pitchFamily="18" charset="0"/>
                            <a:cs typeface="Calibri" panose="020F0502020204030204" pitchFamily="34" charset="0"/>
                          </a:rPr>
                        </m:ctrlPr>
                      </m:accPr>
                      <m:e>
                        <m:r>
                          <m:rPr>
                            <m:nor/>
                          </m:rPr>
                          <a:rPr lang="en-US" sz="2400" dirty="0">
                            <a:latin typeface="Cambria Math" panose="02040503050406030204" pitchFamily="18" charset="0"/>
                            <a:cs typeface="Calibri" panose="020F0502020204030204" pitchFamily="34" charset="0"/>
                          </a:rPr>
                          <m:t>D</m:t>
                        </m:r>
                      </m:e>
                    </m:acc>
                  </m:oMath>
                </a14:m>
                <a:r>
                  <a:rPr lang="nl-NL" sz="2400" dirty="0" smtClean="0">
                    <a:latin typeface="Cambria Math" panose="02040503050406030204" pitchFamily="18" charset="0"/>
                    <a:ea typeface="Cambria Math" panose="02040503050406030204" pitchFamily="18" charset="0"/>
                  </a:rPr>
                  <a:t> </a:t>
                </a:r>
                <a:r>
                  <a:rPr lang="nl-NL" sz="2400" dirty="0" smtClean="0">
                    <a:ea typeface="Cambria Math" panose="02040503050406030204" pitchFamily="18" charset="0"/>
                  </a:rPr>
                  <a:t>(and </a:t>
                </a:r>
                <a:r>
                  <a:rPr lang="nl-NL" sz="2400" dirty="0" smtClean="0">
                    <a:latin typeface="Cambria Math" panose="02040503050406030204" pitchFamily="18" charset="0"/>
                    <a:ea typeface="Cambria Math" panose="02040503050406030204" pitchFamily="18" charset="0"/>
                  </a:rPr>
                  <a:t>G </a:t>
                </a:r>
                <a:r>
                  <a:rPr lang="nl-NL" sz="2400" dirty="0" smtClean="0">
                    <a:ea typeface="Cambria Math" panose="02040503050406030204" pitchFamily="18" charset="0"/>
                  </a:rPr>
                  <a:t>of</a:t>
                </a:r>
                <a:r>
                  <a:rPr lang="nl-NL" sz="2400" dirty="0" smtClean="0">
                    <a:latin typeface="Cambria Math" panose="02040503050406030204" pitchFamily="18" charset="0"/>
                    <a:ea typeface="Cambria Math" panose="02040503050406030204" pitchFamily="18" charset="0"/>
                  </a:rPr>
                  <a:t> D</a:t>
                </a:r>
                <a:r>
                  <a:rPr lang="nl-NL" sz="2400" dirty="0" smtClean="0">
                    <a:ea typeface="Cambria Math" panose="02040503050406030204" pitchFamily="18" charset="0"/>
                  </a:rPr>
                  <a:t>) to define some of the constraints.</a:t>
                </a:r>
              </a:p>
              <a:p>
                <a:pPr marL="0" indent="0">
                  <a:buNone/>
                </a:pPr>
                <a:endParaRPr lang="nl-NL" sz="2400" dirty="0">
                  <a:ea typeface="Cambria Math" panose="02040503050406030204" pitchFamily="18" charset="0"/>
                </a:endParaRPr>
              </a:p>
              <a:p>
                <a:pPr marL="0" indent="0">
                  <a:buNone/>
                </a:pPr>
                <a:r>
                  <a:rPr lang="nl-NL" sz="2400" b="1" dirty="0" smtClean="0">
                    <a:ea typeface="Cambria Math" panose="02040503050406030204" pitchFamily="18" charset="0"/>
                  </a:rPr>
                  <a:t>Roundness</a:t>
                </a:r>
                <a:r>
                  <a:rPr lang="nl-NL" sz="2400" dirty="0" smtClean="0">
                    <a:ea typeface="Cambria Math" panose="02040503050406030204" pitchFamily="18" charset="0"/>
                  </a:rPr>
                  <a:t>: </a:t>
                </a:r>
              </a:p>
              <a:p>
                <a:pPr marL="0" indent="0">
                  <a:buNone/>
                </a:pPr>
                <a:endParaRPr lang="nl-NL" sz="2400" dirty="0">
                  <a:ea typeface="Cambria Math" panose="02040503050406030204" pitchFamily="18" charset="0"/>
                </a:endParaRPr>
              </a:p>
            </p:txBody>
          </p:sp>
        </mc:Choice>
        <mc:Fallback>
          <p:sp>
            <p:nvSpPr>
              <p:cNvPr id="6" name="Content Placeholder 2"/>
              <p:cNvSpPr>
                <a:spLocks noGrp="1" noRot="1" noChangeAspect="1" noMove="1" noResize="1" noEditPoints="1" noAdjustHandles="1" noChangeArrowheads="1" noChangeShapeType="1" noTextEdit="1"/>
              </p:cNvSpPr>
              <p:nvPr>
                <p:ph idx="1"/>
              </p:nvPr>
            </p:nvSpPr>
            <p:spPr>
              <a:xfrm>
                <a:off x="838200" y="1897402"/>
                <a:ext cx="10515600" cy="4279561"/>
              </a:xfrm>
              <a:blipFill rotWithShape="0">
                <a:blip r:embed="rId4"/>
                <a:stretch>
                  <a:fillRect l="-928" t="-2279"/>
                </a:stretch>
              </a:blipFill>
            </p:spPr>
            <p:txBody>
              <a:bodyPr/>
              <a:lstStyle/>
              <a:p>
                <a:r>
                  <a:rPr lang="en-US">
                    <a:noFill/>
                  </a:rPr>
                  <a:t> </a:t>
                </a:r>
              </a:p>
            </p:txBody>
          </p:sp>
        </mc:Fallback>
      </mc:AlternateContent>
      <p:sp>
        <p:nvSpPr>
          <p:cNvPr id="12" name="Footer Placeholder 11"/>
          <p:cNvSpPr>
            <a:spLocks noGrp="1"/>
          </p:cNvSpPr>
          <p:nvPr>
            <p:ph type="ftr" sz="quarter" idx="11"/>
          </p:nvPr>
        </p:nvSpPr>
        <p:spPr/>
        <p:txBody>
          <a:bodyPr/>
          <a:lstStyle/>
          <a:p>
            <a:r>
              <a:rPr lang="en-US" smtClean="0"/>
              <a:t>Gradient-Guided Local Disparity Editing</a:t>
            </a:r>
            <a:endParaRPr lang="en-US" dirty="0"/>
          </a:p>
        </p:txBody>
      </p:sp>
      <p:sp>
        <p:nvSpPr>
          <p:cNvPr id="3" name="Rounded Rectangle 2"/>
          <p:cNvSpPr/>
          <p:nvPr/>
        </p:nvSpPr>
        <p:spPr>
          <a:xfrm>
            <a:off x="2335227" y="1204957"/>
            <a:ext cx="290557" cy="367469"/>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duotone>
              <a:prstClr val="black"/>
              <a:schemeClr val="accent4">
                <a:tint val="45000"/>
                <a:satMod val="400000"/>
              </a:schemeClr>
            </a:duotone>
          </a:blip>
          <a:stretch>
            <a:fillRect/>
          </a:stretch>
        </p:blipFill>
        <p:spPr>
          <a:xfrm>
            <a:off x="4264084" y="2768128"/>
            <a:ext cx="3064914" cy="435958"/>
          </a:xfrm>
          <a:prstGeom prst="rect">
            <a:avLst/>
          </a:prstGeom>
        </p:spPr>
      </p:pic>
      <p:pic>
        <p:nvPicPr>
          <p:cNvPr id="11" name="Picture 10"/>
          <p:cNvPicPr>
            <a:picLocks noChangeAspect="1"/>
          </p:cNvPicPr>
          <p:nvPr/>
        </p:nvPicPr>
        <p:blipFill>
          <a:blip r:embed="rId6">
            <a:duotone>
              <a:prstClr val="black"/>
              <a:schemeClr val="accent4">
                <a:tint val="45000"/>
                <a:satMod val="400000"/>
              </a:schemeClr>
            </a:duotone>
          </a:blip>
          <a:stretch>
            <a:fillRect/>
          </a:stretch>
        </p:blipFill>
        <p:spPr>
          <a:xfrm>
            <a:off x="4551437" y="1163151"/>
            <a:ext cx="6011254" cy="440786"/>
          </a:xfrm>
          <a:prstGeom prst="rect">
            <a:avLst/>
          </a:prstGeom>
        </p:spPr>
      </p:pic>
      <p:cxnSp>
        <p:nvCxnSpPr>
          <p:cNvPr id="14" name="Straight Connector 13"/>
          <p:cNvCxnSpPr/>
          <p:nvPr/>
        </p:nvCxnSpPr>
        <p:spPr>
          <a:xfrm>
            <a:off x="5796541" y="1603937"/>
            <a:ext cx="7757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96541" y="3204086"/>
            <a:ext cx="1532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29581" y="1603937"/>
            <a:ext cx="99999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69490" y="1603937"/>
            <a:ext cx="99999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flipH="1">
            <a:off x="7619605" y="2599511"/>
            <a:ext cx="295744" cy="713264"/>
            <a:chOff x="9046814" y="2916892"/>
            <a:chExt cx="602012" cy="1451908"/>
          </a:xfrm>
        </p:grpSpPr>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90000"/>
                      </a14:imgEffect>
                    </a14:imgLayer>
                  </a14:imgProps>
                </a:ext>
                <a:ext uri="{28A0092B-C50C-407E-A947-70E740481C1C}">
                  <a14:useLocalDpi xmlns:a14="http://schemas.microsoft.com/office/drawing/2010/main" val="0"/>
                </a:ext>
              </a:extLst>
            </a:blip>
            <a:srcRect l="29646" r="29646"/>
            <a:stretch/>
          </p:blipFill>
          <p:spPr>
            <a:xfrm>
              <a:off x="9062689" y="2916892"/>
              <a:ext cx="570262" cy="1303105"/>
            </a:xfrm>
            <a:prstGeom prst="rect">
              <a:avLst/>
            </a:prstGeom>
          </p:spPr>
        </p:pic>
        <p:pic>
          <p:nvPicPr>
            <p:cNvPr id="24" name="Picture 23"/>
            <p:cNvPicPr>
              <a:picLocks noChangeAspect="1"/>
            </p:cNvPicPr>
            <p:nvPr/>
          </p:nvPicPr>
          <p:blipFill rotWithShape="1">
            <a:blip r:embed="rId9" cstate="print">
              <a:extLst>
                <a:ext uri="{BEBA8EAE-BF5A-486C-A8C5-ECC9F3942E4B}">
                  <a14:imgProps xmlns:a14="http://schemas.microsoft.com/office/drawing/2010/main">
                    <a14:imgLayer r:embed="rId8">
                      <a14:imgEffect>
                        <a14:brightnessContrast bright="-70000"/>
                      </a14:imgEffect>
                    </a14:imgLayer>
                  </a14:imgProps>
                </a:ext>
                <a:ext uri="{28A0092B-C50C-407E-A947-70E740481C1C}">
                  <a14:useLocalDpi xmlns:a14="http://schemas.microsoft.com/office/drawing/2010/main" val="0"/>
                </a:ext>
              </a:extLst>
            </a:blip>
            <a:srcRect l="29646" r="29646"/>
            <a:stretch/>
          </p:blipFill>
          <p:spPr>
            <a:xfrm>
              <a:off x="9062689" y="2937208"/>
              <a:ext cx="570262" cy="1303105"/>
            </a:xfrm>
            <a:prstGeom prst="rect">
              <a:avLst/>
            </a:prstGeom>
          </p:spPr>
        </p:pic>
        <p:pic>
          <p:nvPicPr>
            <p:cNvPr id="25" name="Picture 24"/>
            <p:cNvPicPr>
              <a:picLocks noChangeAspect="1"/>
            </p:cNvPicPr>
            <p:nvPr/>
          </p:nvPicPr>
          <p:blipFill rotWithShape="1">
            <a:blip r:embed="rId10"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rcRect l="29646" r="29646"/>
            <a:stretch/>
          </p:blipFill>
          <p:spPr>
            <a:xfrm>
              <a:off x="9062689" y="2964470"/>
              <a:ext cx="570262" cy="1303105"/>
            </a:xfrm>
            <a:prstGeom prst="rect">
              <a:avLst/>
            </a:prstGeom>
          </p:spPr>
        </p:pic>
        <p:pic>
          <p:nvPicPr>
            <p:cNvPr id="27" name="Picture 26"/>
            <p:cNvPicPr>
              <a:picLocks noChangeAspect="1"/>
            </p:cNvPicPr>
            <p:nvPr/>
          </p:nvPicPr>
          <p:blipFill rotWithShape="1">
            <a:blip r:embed="rId11" cstate="print">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rcRect l="29646" r="29646"/>
            <a:stretch/>
          </p:blipFill>
          <p:spPr>
            <a:xfrm>
              <a:off x="9062689" y="2976218"/>
              <a:ext cx="570262" cy="1303105"/>
            </a:xfrm>
            <a:prstGeom prst="rect">
              <a:avLst/>
            </a:prstGeom>
          </p:spPr>
        </p:pic>
        <p:pic>
          <p:nvPicPr>
            <p:cNvPr id="30" name="Picture 29"/>
            <p:cNvPicPr>
              <a:picLocks noChangeAspect="1"/>
            </p:cNvPicPr>
            <p:nvPr/>
          </p:nvPicPr>
          <p:blipFill rotWithShape="1">
            <a:blip r:embed="rId12"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9646" r="29646"/>
            <a:stretch/>
          </p:blipFill>
          <p:spPr>
            <a:xfrm>
              <a:off x="9062689" y="2986053"/>
              <a:ext cx="570262" cy="130310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8">
                      <a14:imgEffect>
                        <a14:brightnessContrast bright="-30000"/>
                      </a14:imgEffect>
                    </a14:imgLayer>
                  </a14:imgProps>
                </a:ext>
                <a:ext uri="{28A0092B-C50C-407E-A947-70E740481C1C}">
                  <a14:useLocalDpi xmlns:a14="http://schemas.microsoft.com/office/drawing/2010/main" val="0"/>
                </a:ext>
              </a:extLst>
            </a:blip>
            <a:srcRect l="29646" r="29646"/>
            <a:stretch/>
          </p:blipFill>
          <p:spPr>
            <a:xfrm>
              <a:off x="9062689" y="3006369"/>
              <a:ext cx="570262" cy="1303105"/>
            </a:xfrm>
            <a:prstGeom prst="rect">
              <a:avLst/>
            </a:prstGeom>
          </p:spPr>
        </p:pic>
        <p:pic>
          <p:nvPicPr>
            <p:cNvPr id="32" name="Picture 31"/>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28512" r="28512"/>
            <a:stretch/>
          </p:blipFill>
          <p:spPr>
            <a:xfrm>
              <a:off x="9046814" y="3026685"/>
              <a:ext cx="602012" cy="1303105"/>
            </a:xfrm>
            <a:prstGeom prst="rect">
              <a:avLst/>
            </a:prstGeom>
          </p:spPr>
        </p:pic>
        <p:pic>
          <p:nvPicPr>
            <p:cNvPr id="33" name="Picture 32"/>
            <p:cNvPicPr>
              <a:picLocks noChangeAspect="1"/>
            </p:cNvPicPr>
            <p:nvPr/>
          </p:nvPicPr>
          <p:blipFill rotWithShape="1">
            <a:blip r:embed="rId16"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29646" r="29646"/>
            <a:stretch/>
          </p:blipFill>
          <p:spPr>
            <a:xfrm>
              <a:off x="9062689" y="3046190"/>
              <a:ext cx="570262" cy="1303105"/>
            </a:xfrm>
            <a:prstGeom prst="rect">
              <a:avLst/>
            </a:prstGeom>
          </p:spPr>
        </p:pic>
        <p:pic>
          <p:nvPicPr>
            <p:cNvPr id="34" name="Picture 33"/>
            <p:cNvPicPr>
              <a:picLocks noChangeAspect="1"/>
            </p:cNvPicPr>
            <p:nvPr/>
          </p:nvPicPr>
          <p:blipFill rotWithShape="1">
            <a:blip r:embed="rId17" cstate="print">
              <a:extLst>
                <a:ext uri="{28A0092B-C50C-407E-A947-70E740481C1C}">
                  <a14:useLocalDpi xmlns:a14="http://schemas.microsoft.com/office/drawing/2010/main" val="0"/>
                </a:ext>
              </a:extLst>
            </a:blip>
            <a:srcRect l="29646" r="29646"/>
            <a:stretch/>
          </p:blipFill>
          <p:spPr>
            <a:xfrm>
              <a:off x="9062689" y="3065695"/>
              <a:ext cx="570262" cy="1303105"/>
            </a:xfrm>
            <a:prstGeom prst="rect">
              <a:avLst/>
            </a:prstGeom>
          </p:spPr>
        </p:pic>
      </p:grpSp>
    </p:spTree>
    <p:extLst>
      <p:ext uri="{BB962C8B-B14F-4D97-AF65-F5344CB8AC3E}">
        <p14:creationId xmlns:p14="http://schemas.microsoft.com/office/powerpoint/2010/main" val="8632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duotone>
              <a:prstClr val="black"/>
              <a:schemeClr val="accent4">
                <a:tint val="45000"/>
                <a:satMod val="400000"/>
              </a:schemeClr>
            </a:duotone>
          </a:blip>
          <a:srcRect b="11961"/>
          <a:stretch/>
        </p:blipFill>
        <p:spPr>
          <a:xfrm>
            <a:off x="1243750" y="1132135"/>
            <a:ext cx="1843269" cy="585880"/>
          </a:xfrm>
          <a:prstGeom prst="rect">
            <a:avLst/>
          </a:prstGeom>
        </p:spPr>
      </p:pic>
      <p:sp>
        <p:nvSpPr>
          <p:cNvPr id="2" name="Title 1"/>
          <p:cNvSpPr>
            <a:spLocks noGrp="1"/>
          </p:cNvSpPr>
          <p:nvPr>
            <p:ph type="title"/>
          </p:nvPr>
        </p:nvSpPr>
        <p:spPr>
          <a:xfrm>
            <a:off x="838200" y="145098"/>
            <a:ext cx="10515600" cy="772795"/>
          </a:xfrm>
        </p:spPr>
        <p:txBody>
          <a:bodyPr/>
          <a:lstStyle/>
          <a:p>
            <a:pPr algn="ctr"/>
            <a:r>
              <a:rPr lang="nl-NL" dirty="0"/>
              <a:t>Formalizing artist input</a:t>
            </a:r>
            <a:endParaRPr lang="en-US" dirty="0"/>
          </a:p>
        </p:txBody>
      </p:sp>
      <p:sp>
        <p:nvSpPr>
          <p:cNvPr id="6" name="Content Placeholder 2"/>
          <p:cNvSpPr>
            <a:spLocks noGrp="1"/>
          </p:cNvSpPr>
          <p:nvPr>
            <p:ph idx="1"/>
          </p:nvPr>
        </p:nvSpPr>
        <p:spPr>
          <a:xfrm>
            <a:off x="838200" y="1897402"/>
            <a:ext cx="10515600" cy="4279561"/>
          </a:xfrm>
        </p:spPr>
        <p:txBody>
          <a:bodyPr>
            <a:normAutofit/>
          </a:bodyPr>
          <a:lstStyle/>
          <a:p>
            <a:pPr marL="0" indent="0">
              <a:buNone/>
            </a:pPr>
            <a:endParaRPr lang="nl-NL" sz="2400" dirty="0" smtClean="0">
              <a:ea typeface="Cambria Math" panose="02040503050406030204" pitchFamily="18" charset="0"/>
            </a:endParaRPr>
          </a:p>
          <a:p>
            <a:pPr marL="0" indent="0">
              <a:buNone/>
            </a:pPr>
            <a:endParaRPr lang="nl-NL" sz="2400" dirty="0">
              <a:ea typeface="Cambria Math" panose="02040503050406030204" pitchFamily="18" charset="0"/>
            </a:endParaRPr>
          </a:p>
          <a:p>
            <a:pPr marL="0" indent="0">
              <a:buNone/>
            </a:pPr>
            <a:r>
              <a:rPr lang="nl-NL" sz="2400" b="1" dirty="0" smtClean="0">
                <a:ea typeface="Cambria Math" panose="02040503050406030204" pitchFamily="18" charset="0"/>
              </a:rPr>
              <a:t>Disparity offset anchor</a:t>
            </a:r>
            <a:r>
              <a:rPr lang="nl-NL" sz="2400" dirty="0" smtClean="0">
                <a:ea typeface="Cambria Math" panose="02040503050406030204" pitchFamily="18" charset="0"/>
              </a:rPr>
              <a:t>: </a:t>
            </a:r>
          </a:p>
          <a:p>
            <a:pPr marL="0" indent="0">
              <a:buNone/>
            </a:pPr>
            <a:endParaRPr lang="nl-NL" sz="2400" dirty="0">
              <a:ea typeface="Cambria Math" panose="02040503050406030204" pitchFamily="18" charset="0"/>
            </a:endParaRPr>
          </a:p>
        </p:txBody>
      </p:sp>
      <p:sp>
        <p:nvSpPr>
          <p:cNvPr id="12" name="Footer Placeholder 11"/>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23</a:t>
            </a:fld>
            <a:endParaRPr lang="en-US"/>
          </a:p>
        </p:txBody>
      </p:sp>
      <p:sp>
        <p:nvSpPr>
          <p:cNvPr id="3" name="Rounded Rectangle 2"/>
          <p:cNvSpPr/>
          <p:nvPr/>
        </p:nvSpPr>
        <p:spPr>
          <a:xfrm>
            <a:off x="2335227" y="1204957"/>
            <a:ext cx="290557" cy="367469"/>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duotone>
              <a:prstClr val="black"/>
              <a:schemeClr val="accent4">
                <a:tint val="45000"/>
                <a:satMod val="400000"/>
              </a:schemeClr>
            </a:duotone>
          </a:blip>
          <a:stretch>
            <a:fillRect/>
          </a:stretch>
        </p:blipFill>
        <p:spPr>
          <a:xfrm>
            <a:off x="4264084" y="2729110"/>
            <a:ext cx="5530994" cy="450542"/>
          </a:xfrm>
          <a:prstGeom prst="rect">
            <a:avLst/>
          </a:prstGeom>
        </p:spPr>
      </p:pic>
      <p:pic>
        <p:nvPicPr>
          <p:cNvPr id="11" name="Picture 10"/>
          <p:cNvPicPr>
            <a:picLocks noChangeAspect="1"/>
          </p:cNvPicPr>
          <p:nvPr/>
        </p:nvPicPr>
        <p:blipFill>
          <a:blip r:embed="rId5">
            <a:duotone>
              <a:prstClr val="black"/>
              <a:schemeClr val="accent4">
                <a:tint val="45000"/>
                <a:satMod val="400000"/>
              </a:schemeClr>
            </a:duotone>
          </a:blip>
          <a:stretch>
            <a:fillRect/>
          </a:stretch>
        </p:blipFill>
        <p:spPr>
          <a:xfrm>
            <a:off x="4551437" y="1163151"/>
            <a:ext cx="6011254" cy="440786"/>
          </a:xfrm>
          <a:prstGeom prst="rect">
            <a:avLst/>
          </a:prstGeom>
        </p:spPr>
      </p:pic>
      <p:cxnSp>
        <p:nvCxnSpPr>
          <p:cNvPr id="14" name="Straight Connector 13"/>
          <p:cNvCxnSpPr/>
          <p:nvPr/>
        </p:nvCxnSpPr>
        <p:spPr>
          <a:xfrm>
            <a:off x="5796541" y="1603937"/>
            <a:ext cx="775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29581" y="1603937"/>
            <a:ext cx="99999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6541" y="3255905"/>
            <a:ext cx="3940188"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69490" y="1603937"/>
            <a:ext cx="99999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flipH="1">
            <a:off x="10025768" y="2436667"/>
            <a:ext cx="519496" cy="1035428"/>
            <a:chOff x="8645075" y="1763951"/>
            <a:chExt cx="1400837" cy="2792065"/>
          </a:xfrm>
        </p:grpSpPr>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075" y="3116947"/>
              <a:ext cx="1400837" cy="1303105"/>
            </a:xfrm>
            <a:prstGeom prst="rect">
              <a:avLst/>
            </a:prstGeom>
          </p:spPr>
        </p:pic>
        <p:sp>
          <p:nvSpPr>
            <p:cNvPr id="64" name="Rectangle 63"/>
            <p:cNvSpPr/>
            <p:nvPr/>
          </p:nvSpPr>
          <p:spPr>
            <a:xfrm>
              <a:off x="9070719" y="3047596"/>
              <a:ext cx="583084" cy="150842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075" y="1763951"/>
              <a:ext cx="1400837" cy="1303105"/>
            </a:xfrm>
            <a:prstGeom prst="rect">
              <a:avLst/>
            </a:prstGeom>
          </p:spPr>
        </p:pic>
        <p:cxnSp>
          <p:nvCxnSpPr>
            <p:cNvPr id="66" name="Straight Arrow Connector 65"/>
            <p:cNvCxnSpPr/>
            <p:nvPr/>
          </p:nvCxnSpPr>
          <p:spPr>
            <a:xfrm flipV="1">
              <a:off x="9347819" y="2592475"/>
              <a:ext cx="0" cy="12093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92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duotone>
              <a:prstClr val="black"/>
              <a:schemeClr val="accent4">
                <a:tint val="45000"/>
                <a:satMod val="400000"/>
              </a:schemeClr>
            </a:duotone>
          </a:blip>
          <a:srcRect b="11961"/>
          <a:stretch/>
        </p:blipFill>
        <p:spPr>
          <a:xfrm>
            <a:off x="1243750" y="1132135"/>
            <a:ext cx="1843269" cy="585880"/>
          </a:xfrm>
          <a:prstGeom prst="rect">
            <a:avLst/>
          </a:prstGeom>
        </p:spPr>
      </p:pic>
      <p:sp>
        <p:nvSpPr>
          <p:cNvPr id="2" name="Title 1"/>
          <p:cNvSpPr>
            <a:spLocks noGrp="1"/>
          </p:cNvSpPr>
          <p:nvPr>
            <p:ph type="title"/>
          </p:nvPr>
        </p:nvSpPr>
        <p:spPr>
          <a:xfrm>
            <a:off x="838200" y="145098"/>
            <a:ext cx="10515600" cy="772795"/>
          </a:xfrm>
        </p:spPr>
        <p:txBody>
          <a:bodyPr/>
          <a:lstStyle/>
          <a:p>
            <a:pPr algn="ctr"/>
            <a:r>
              <a:rPr lang="nl-NL" dirty="0"/>
              <a:t>Formalizing artist input</a:t>
            </a:r>
            <a:endParaRPr lang="en-US" dirty="0"/>
          </a:p>
        </p:txBody>
      </p:sp>
      <p:sp>
        <p:nvSpPr>
          <p:cNvPr id="6" name="Content Placeholder 2"/>
          <p:cNvSpPr>
            <a:spLocks noGrp="1"/>
          </p:cNvSpPr>
          <p:nvPr>
            <p:ph idx="1"/>
          </p:nvPr>
        </p:nvSpPr>
        <p:spPr>
          <a:xfrm>
            <a:off x="838200" y="1897402"/>
            <a:ext cx="10515600" cy="4279561"/>
          </a:xfrm>
        </p:spPr>
        <p:txBody>
          <a:bodyPr>
            <a:normAutofit/>
          </a:bodyPr>
          <a:lstStyle/>
          <a:p>
            <a:pPr marL="0" indent="0">
              <a:buNone/>
            </a:pPr>
            <a:endParaRPr lang="nl-NL" sz="2400" dirty="0" smtClean="0">
              <a:ea typeface="Cambria Math" panose="02040503050406030204" pitchFamily="18" charset="0"/>
            </a:endParaRPr>
          </a:p>
          <a:p>
            <a:pPr marL="0" indent="0">
              <a:buNone/>
            </a:pPr>
            <a:endParaRPr lang="nl-NL" sz="2400" dirty="0">
              <a:ea typeface="Cambria Math" panose="02040503050406030204" pitchFamily="18" charset="0"/>
            </a:endParaRPr>
          </a:p>
          <a:p>
            <a:pPr marL="0" indent="0">
              <a:buNone/>
            </a:pPr>
            <a:r>
              <a:rPr lang="nl-NL" sz="2400" b="1" dirty="0" smtClean="0">
                <a:ea typeface="Cambria Math" panose="02040503050406030204" pitchFamily="18" charset="0"/>
              </a:rPr>
              <a:t>Disparity matching points</a:t>
            </a:r>
            <a:r>
              <a:rPr lang="nl-NL" sz="2400" dirty="0" smtClean="0">
                <a:ea typeface="Cambria Math" panose="02040503050406030204" pitchFamily="18" charset="0"/>
              </a:rPr>
              <a:t>: </a:t>
            </a:r>
            <a:endParaRPr lang="en-US" sz="2400" dirty="0"/>
          </a:p>
        </p:txBody>
      </p:sp>
      <p:sp>
        <p:nvSpPr>
          <p:cNvPr id="12" name="Footer Placeholder 11"/>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24</a:t>
            </a:fld>
            <a:endParaRPr lang="en-US"/>
          </a:p>
        </p:txBody>
      </p:sp>
      <p:sp>
        <p:nvSpPr>
          <p:cNvPr id="3" name="Rounded Rectangle 2"/>
          <p:cNvSpPr/>
          <p:nvPr/>
        </p:nvSpPr>
        <p:spPr>
          <a:xfrm>
            <a:off x="2335227" y="1204957"/>
            <a:ext cx="290557" cy="367469"/>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duotone>
              <a:prstClr val="black"/>
              <a:schemeClr val="accent4">
                <a:tint val="45000"/>
                <a:satMod val="400000"/>
              </a:schemeClr>
            </a:duotone>
          </a:blip>
          <a:stretch>
            <a:fillRect/>
          </a:stretch>
        </p:blipFill>
        <p:spPr>
          <a:xfrm>
            <a:off x="4340284" y="2786752"/>
            <a:ext cx="5029200" cy="386230"/>
          </a:xfrm>
          <a:prstGeom prst="rect">
            <a:avLst/>
          </a:prstGeom>
        </p:spPr>
      </p:pic>
      <p:pic>
        <p:nvPicPr>
          <p:cNvPr id="11" name="Picture 10"/>
          <p:cNvPicPr>
            <a:picLocks noChangeAspect="1"/>
          </p:cNvPicPr>
          <p:nvPr/>
        </p:nvPicPr>
        <p:blipFill>
          <a:blip r:embed="rId5">
            <a:duotone>
              <a:prstClr val="black"/>
              <a:schemeClr val="accent4">
                <a:tint val="45000"/>
                <a:satMod val="400000"/>
              </a:schemeClr>
            </a:duotone>
          </a:blip>
          <a:stretch>
            <a:fillRect/>
          </a:stretch>
        </p:blipFill>
        <p:spPr>
          <a:xfrm>
            <a:off x="4551437" y="1163151"/>
            <a:ext cx="6011254" cy="440786"/>
          </a:xfrm>
          <a:prstGeom prst="rect">
            <a:avLst/>
          </a:prstGeom>
        </p:spPr>
      </p:pic>
      <p:cxnSp>
        <p:nvCxnSpPr>
          <p:cNvPr id="14" name="Straight Connector 13"/>
          <p:cNvCxnSpPr/>
          <p:nvPr/>
        </p:nvCxnSpPr>
        <p:spPr>
          <a:xfrm>
            <a:off x="5796541" y="1603937"/>
            <a:ext cx="775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29581" y="1603937"/>
            <a:ext cx="99999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69490" y="1603937"/>
            <a:ext cx="999994"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84398" y="3262559"/>
            <a:ext cx="368508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9736729" y="2379559"/>
            <a:ext cx="1081450" cy="876346"/>
            <a:chOff x="6124906" y="3407301"/>
            <a:chExt cx="2359631" cy="1912109"/>
          </a:xfrm>
        </p:grpSpPr>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4906" y="4016305"/>
              <a:ext cx="1378752" cy="1303105"/>
            </a:xfrm>
            <a:prstGeom prst="rect">
              <a:avLst/>
            </a:prstGeom>
          </p:spPr>
        </p:pic>
        <p:cxnSp>
          <p:nvCxnSpPr>
            <p:cNvPr id="60" name="Straight Arrow Connector 59"/>
            <p:cNvCxnSpPr/>
            <p:nvPr/>
          </p:nvCxnSpPr>
          <p:spPr>
            <a:xfrm flipV="1">
              <a:off x="6909878" y="4569663"/>
              <a:ext cx="887114" cy="65023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3700" y="3407301"/>
              <a:ext cx="1400837" cy="1303105"/>
            </a:xfrm>
            <a:prstGeom prst="rect">
              <a:avLst/>
            </a:prstGeom>
          </p:spPr>
        </p:pic>
      </p:grpSp>
      <p:pic>
        <p:nvPicPr>
          <p:cNvPr id="13" name="Picture 12"/>
          <p:cNvPicPr>
            <a:picLocks noChangeAspect="1"/>
          </p:cNvPicPr>
          <p:nvPr/>
        </p:nvPicPr>
        <p:blipFill>
          <a:blip r:embed="rId8"/>
          <a:stretch>
            <a:fillRect/>
          </a:stretch>
        </p:blipFill>
        <p:spPr>
          <a:xfrm>
            <a:off x="3561692" y="3770433"/>
            <a:ext cx="4689680" cy="1898656"/>
          </a:xfrm>
          <a:prstGeom prst="rect">
            <a:avLst/>
          </a:prstGeom>
        </p:spPr>
      </p:pic>
    </p:spTree>
    <p:extLst>
      <p:ext uri="{BB962C8B-B14F-4D97-AF65-F5344CB8AC3E}">
        <p14:creationId xmlns:p14="http://schemas.microsoft.com/office/powerpoint/2010/main" val="402724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duotone>
              <a:prstClr val="black"/>
              <a:schemeClr val="accent4">
                <a:tint val="45000"/>
                <a:satMod val="400000"/>
              </a:schemeClr>
            </a:duotone>
          </a:blip>
          <a:srcRect b="11961"/>
          <a:stretch/>
        </p:blipFill>
        <p:spPr>
          <a:xfrm>
            <a:off x="1243750" y="1132135"/>
            <a:ext cx="1843269" cy="585880"/>
          </a:xfrm>
          <a:prstGeom prst="rect">
            <a:avLst/>
          </a:prstGeom>
        </p:spPr>
      </p:pic>
      <p:sp>
        <p:nvSpPr>
          <p:cNvPr id="2" name="Title 1"/>
          <p:cNvSpPr>
            <a:spLocks noGrp="1"/>
          </p:cNvSpPr>
          <p:nvPr>
            <p:ph type="title"/>
          </p:nvPr>
        </p:nvSpPr>
        <p:spPr>
          <a:xfrm>
            <a:off x="838200" y="145098"/>
            <a:ext cx="10515600" cy="772795"/>
          </a:xfrm>
        </p:spPr>
        <p:txBody>
          <a:bodyPr/>
          <a:lstStyle/>
          <a:p>
            <a:pPr algn="ctr"/>
            <a:r>
              <a:rPr lang="nl-NL" dirty="0"/>
              <a:t>Formalizing artist input</a:t>
            </a:r>
            <a:endParaRPr lang="en-US" dirty="0"/>
          </a:p>
        </p:txBody>
      </p:sp>
      <p:sp>
        <p:nvSpPr>
          <p:cNvPr id="6" name="Content Placeholder 2"/>
          <p:cNvSpPr>
            <a:spLocks noGrp="1"/>
          </p:cNvSpPr>
          <p:nvPr>
            <p:ph idx="1"/>
          </p:nvPr>
        </p:nvSpPr>
        <p:spPr>
          <a:xfrm>
            <a:off x="838200" y="1897402"/>
            <a:ext cx="10515600" cy="4279561"/>
          </a:xfrm>
        </p:spPr>
        <p:txBody>
          <a:bodyPr>
            <a:normAutofit/>
          </a:bodyPr>
          <a:lstStyle/>
          <a:p>
            <a:pPr marL="0" indent="0">
              <a:buNone/>
            </a:pPr>
            <a:endParaRPr lang="nl-NL" sz="2400" dirty="0" smtClean="0">
              <a:ea typeface="Cambria Math" panose="02040503050406030204" pitchFamily="18" charset="0"/>
            </a:endParaRPr>
          </a:p>
          <a:p>
            <a:pPr marL="0" indent="0">
              <a:buNone/>
            </a:pPr>
            <a:endParaRPr lang="nl-NL" sz="2400" dirty="0">
              <a:ea typeface="Cambria Math" panose="02040503050406030204" pitchFamily="18" charset="0"/>
            </a:endParaRPr>
          </a:p>
          <a:p>
            <a:pPr marL="0" indent="0">
              <a:buNone/>
            </a:pPr>
            <a:r>
              <a:rPr lang="nl-NL" sz="2400" b="1" dirty="0" smtClean="0">
                <a:ea typeface="Cambria Math" panose="02040503050406030204" pitchFamily="18" charset="0"/>
              </a:rPr>
              <a:t>Interface preservation</a:t>
            </a:r>
            <a:r>
              <a:rPr lang="nl-NL" sz="2400" dirty="0" smtClean="0">
                <a:ea typeface="Cambria Math" panose="02040503050406030204" pitchFamily="18" charset="0"/>
              </a:rPr>
              <a:t>: </a:t>
            </a:r>
          </a:p>
        </p:txBody>
      </p:sp>
      <p:sp>
        <p:nvSpPr>
          <p:cNvPr id="12" name="Footer Placeholder 11"/>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25</a:t>
            </a:fld>
            <a:endParaRPr lang="en-US"/>
          </a:p>
        </p:txBody>
      </p:sp>
      <p:sp>
        <p:nvSpPr>
          <p:cNvPr id="3" name="Rounded Rectangle 2"/>
          <p:cNvSpPr/>
          <p:nvPr/>
        </p:nvSpPr>
        <p:spPr>
          <a:xfrm>
            <a:off x="2335227" y="1204957"/>
            <a:ext cx="290557" cy="367469"/>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duotone>
              <a:prstClr val="black"/>
              <a:schemeClr val="accent4">
                <a:tint val="45000"/>
                <a:satMod val="400000"/>
              </a:schemeClr>
            </a:duotone>
          </a:blip>
          <a:stretch>
            <a:fillRect/>
          </a:stretch>
        </p:blipFill>
        <p:spPr>
          <a:xfrm>
            <a:off x="4219181" y="2754349"/>
            <a:ext cx="1041838" cy="398472"/>
          </a:xfrm>
          <a:prstGeom prst="rect">
            <a:avLst/>
          </a:prstGeom>
        </p:spPr>
      </p:pic>
      <p:pic>
        <p:nvPicPr>
          <p:cNvPr id="11" name="Picture 10"/>
          <p:cNvPicPr>
            <a:picLocks noChangeAspect="1"/>
          </p:cNvPicPr>
          <p:nvPr/>
        </p:nvPicPr>
        <p:blipFill>
          <a:blip r:embed="rId5">
            <a:duotone>
              <a:prstClr val="black"/>
              <a:schemeClr val="accent4">
                <a:tint val="45000"/>
                <a:satMod val="400000"/>
              </a:schemeClr>
            </a:duotone>
          </a:blip>
          <a:stretch>
            <a:fillRect/>
          </a:stretch>
        </p:blipFill>
        <p:spPr>
          <a:xfrm>
            <a:off x="4551437" y="1163151"/>
            <a:ext cx="6011254" cy="440786"/>
          </a:xfrm>
          <a:prstGeom prst="rect">
            <a:avLst/>
          </a:prstGeom>
        </p:spPr>
      </p:pic>
      <p:cxnSp>
        <p:nvCxnSpPr>
          <p:cNvPr id="14" name="Straight Connector 13"/>
          <p:cNvCxnSpPr/>
          <p:nvPr/>
        </p:nvCxnSpPr>
        <p:spPr>
          <a:xfrm>
            <a:off x="5796541" y="1603937"/>
            <a:ext cx="775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219181" y="3152821"/>
            <a:ext cx="1041838" cy="42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29581" y="1603937"/>
            <a:ext cx="99999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69490" y="1603937"/>
            <a:ext cx="99999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5746231" y="2583446"/>
            <a:ext cx="1076522" cy="610024"/>
            <a:chOff x="7241980" y="2498346"/>
            <a:chExt cx="2864926" cy="1623446"/>
          </a:xfrm>
        </p:grpSpPr>
        <p:sp>
          <p:nvSpPr>
            <p:cNvPr id="45" name="Rectangle 44"/>
            <p:cNvSpPr/>
            <p:nvPr/>
          </p:nvSpPr>
          <p:spPr>
            <a:xfrm>
              <a:off x="7287505" y="3217234"/>
              <a:ext cx="2774950" cy="871885"/>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7241980" y="3181070"/>
              <a:ext cx="2864926" cy="940722"/>
              <a:chOff x="8806375" y="1276351"/>
              <a:chExt cx="2864926" cy="940722"/>
            </a:xfrm>
            <a:gradFill>
              <a:gsLst>
                <a:gs pos="0">
                  <a:schemeClr val="accent2">
                    <a:lumMod val="0"/>
                    <a:lumOff val="100000"/>
                  </a:schemeClr>
                </a:gs>
                <a:gs pos="95000">
                  <a:schemeClr val="accent1">
                    <a:lumMod val="75000"/>
                  </a:schemeClr>
                </a:gs>
                <a:gs pos="100000">
                  <a:schemeClr val="accent1">
                    <a:lumMod val="75000"/>
                  </a:schemeClr>
                </a:gs>
              </a:gsLst>
              <a:path path="circle">
                <a:fillToRect l="50000" t="-80000" r="50000" b="180000"/>
              </a:path>
            </a:gradFill>
          </p:grpSpPr>
          <p:sp>
            <p:nvSpPr>
              <p:cNvPr id="48" name="Rounded Rectangle 47"/>
              <p:cNvSpPr/>
              <p:nvPr/>
            </p:nvSpPr>
            <p:spPr>
              <a:xfrm>
                <a:off x="88087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978027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0751821" y="1276351"/>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806375" y="1614298"/>
                <a:ext cx="410015"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26846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0240011" y="1614298"/>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1209216" y="1614298"/>
                <a:ext cx="45974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88063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977792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10749476" y="1944023"/>
                <a:ext cx="919480" cy="273050"/>
              </a:xfrm>
              <a:prstGeom prst="roundRect">
                <a:avLst>
                  <a:gd name="adj" fmla="val 5758"/>
                </a:avLst>
              </a:pr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485" y="2498346"/>
              <a:ext cx="362658" cy="1264281"/>
            </a:xfrm>
            <a:prstGeom prst="rect">
              <a:avLst/>
            </a:prstGeom>
          </p:spPr>
        </p:pic>
      </p:grpSp>
    </p:spTree>
    <p:extLst>
      <p:ext uri="{BB962C8B-B14F-4D97-AF65-F5344CB8AC3E}">
        <p14:creationId xmlns:p14="http://schemas.microsoft.com/office/powerpoint/2010/main" val="26130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pPr/>
              <a:t>26</a:t>
            </a:fld>
            <a:endParaRPr lang="en-US"/>
          </a:p>
        </p:txBody>
      </p:sp>
      <p:pic>
        <p:nvPicPr>
          <p:cNvPr id="6" name="Picture 12" descr="D:\Leonardo Scandolo\Projects\DisparityEditing\git\article\images\teaser\Teaser-Orig-Dis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22" t="10107" r="23022" b="10107"/>
          <a:stretch/>
        </p:blipFill>
        <p:spPr bwMode="auto">
          <a:xfrm>
            <a:off x="1294828" y="2364099"/>
            <a:ext cx="3725188" cy="30985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9" descr="D:\Leonardo Scandolo\Projects\DisparityEditing\git\article\images\teaser\Teaser-Edit-Dis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22" t="10107" r="23022" b="10107"/>
          <a:stretch/>
        </p:blipFill>
        <p:spPr bwMode="auto">
          <a:xfrm>
            <a:off x="7628084" y="2363746"/>
            <a:ext cx="3725716" cy="309895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838200" y="145098"/>
            <a:ext cx="10515600" cy="772795"/>
          </a:xfrm>
        </p:spPr>
        <p:txBody>
          <a:bodyPr/>
          <a:lstStyle/>
          <a:p>
            <a:pPr algn="ctr"/>
            <a:r>
              <a:rPr lang="nl-NL" dirty="0" smtClean="0"/>
              <a:t>Let’s try it out!</a:t>
            </a:r>
            <a:endParaRPr lang="en-US" dirty="0"/>
          </a:p>
        </p:txBody>
      </p:sp>
      <p:sp>
        <p:nvSpPr>
          <p:cNvPr id="9" name="Right Arrow 8"/>
          <p:cNvSpPr/>
          <p:nvPr/>
        </p:nvSpPr>
        <p:spPr>
          <a:xfrm>
            <a:off x="5388429" y="3559629"/>
            <a:ext cx="1730828" cy="859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9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nl-NL" dirty="0" smtClean="0"/>
              <a:t>Formalizing disparity </a:t>
            </a:r>
            <a:r>
              <a:rPr lang="nl-NL" dirty="0" err="1" smtClean="0"/>
              <a:t>errors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0746" y="1102615"/>
                <a:ext cx="10515600" cy="4977652"/>
              </a:xfrm>
            </p:spPr>
            <p:txBody>
              <a:bodyPr>
                <a:normAutofit lnSpcReduction="10000"/>
              </a:bodyPr>
              <a:lstStyle/>
              <a:p>
                <a:pPr marL="0" indent="0">
                  <a:buNone/>
                </a:pPr>
                <a:r>
                  <a:rPr lang="en-US" sz="2000" dirty="0" smtClean="0"/>
                  <a:t>The </a:t>
                </a:r>
                <a:r>
                  <a:rPr lang="en-US" sz="2000" b="1" dirty="0" smtClean="0"/>
                  <a:t>most important </a:t>
                </a:r>
                <a:r>
                  <a:rPr lang="en-US" sz="2000" dirty="0" smtClean="0"/>
                  <a:t>disparity error is </a:t>
                </a:r>
                <a:r>
                  <a:rPr lang="en-US" sz="2000" b="1" dirty="0" smtClean="0"/>
                  <a:t>depth inversion</a:t>
                </a:r>
                <a:r>
                  <a:rPr lang="en-US" sz="2000" dirty="0" smtClean="0"/>
                  <a:t>.</a:t>
                </a:r>
              </a:p>
              <a:p>
                <a:pPr marL="0" indent="0">
                  <a:buNone/>
                </a:pPr>
                <a:endParaRPr lang="en-US" sz="2000" dirty="0" smtClean="0"/>
              </a:p>
              <a:p>
                <a:pPr marL="0" indent="0">
                  <a:buNone/>
                </a:pPr>
                <a:r>
                  <a:rPr lang="en-US" sz="2000" dirty="0" smtClean="0"/>
                  <a:t>Compare </a:t>
                </a:r>
              </a:p>
              <a:p>
                <a:pPr marL="0" indent="0">
                  <a:buNone/>
                </a:pPr>
                <a:endParaRPr lang="en-US" sz="2000" dirty="0" smtClean="0"/>
              </a:p>
              <a:p>
                <a:pPr marL="0" indent="0">
                  <a:buNone/>
                </a:pPr>
                <a:r>
                  <a:rPr lang="en-US" sz="2000" dirty="0" smtClean="0"/>
                  <a:t>sign</a:t>
                </a:r>
                <a:r>
                  <a:rPr lang="en-US" sz="2000" dirty="0" smtClean="0"/>
                  <a:t>(</a:t>
                </a:r>
                <a14:m>
                  <m:oMath xmlns:m="http://schemas.openxmlformats.org/officeDocument/2006/math">
                    <m:acc>
                      <m:accPr>
                        <m:chr m:val="̃"/>
                        <m:ctrlPr>
                          <a:rPr lang="en-US" sz="2000" b="1" i="1" dirty="0" smtClean="0">
                            <a:latin typeface="Cambria Math" panose="02040503050406030204" pitchFamily="18" charset="0"/>
                          </a:rPr>
                        </m:ctrlPr>
                      </m:accPr>
                      <m:e>
                        <m:r>
                          <a:rPr lang="en-US" sz="2000" b="1" i="1" dirty="0" smtClean="0">
                            <a:latin typeface="Cambria Math" panose="02040503050406030204" pitchFamily="18" charset="0"/>
                          </a:rPr>
                          <m:t>𝑮</m:t>
                        </m:r>
                      </m:e>
                    </m:acc>
                  </m:oMath>
                </a14:m>
                <a:r>
                  <a:rPr lang="en-US" sz="2000" dirty="0" smtClean="0"/>
                  <a:t>(p))  ≠ sign(</a:t>
                </a:r>
                <a14:m>
                  <m:oMath xmlns:m="http://schemas.openxmlformats.org/officeDocument/2006/math">
                    <m:r>
                      <a:rPr lang="en-US" sz="2000" b="1" i="1" dirty="0">
                        <a:latin typeface="Cambria Math" panose="02040503050406030204" pitchFamily="18" charset="0"/>
                        <a:cs typeface="Calibri" panose="020F0502020204030204" pitchFamily="34" charset="0"/>
                      </a:rPr>
                      <m:t>𝑮</m:t>
                    </m:r>
                  </m:oMath>
                </a14:m>
                <a:r>
                  <a:rPr lang="en-US" sz="2000" dirty="0" smtClean="0"/>
                  <a:t>(p)) → </a:t>
                </a:r>
                <a:r>
                  <a:rPr lang="en-US" sz="2000" dirty="0" smtClean="0"/>
                  <a:t>enforce </a:t>
                </a:r>
                <a14:m>
                  <m:oMath xmlns:m="http://schemas.openxmlformats.org/officeDocument/2006/math">
                    <m:acc>
                      <m:accPr>
                        <m:chr m:val="̅"/>
                        <m:ctrlPr>
                          <a:rPr lang="nl-NL" sz="2000" b="1" i="1" dirty="0" smtClean="0">
                            <a:latin typeface="Cambria Math" panose="02040503050406030204" pitchFamily="18" charset="0"/>
                            <a:cs typeface="Calibri" panose="020F0502020204030204" pitchFamily="34" charset="0"/>
                          </a:rPr>
                        </m:ctrlPr>
                      </m:accPr>
                      <m:e>
                        <m:r>
                          <a:rPr lang="en-US" sz="2000" b="1" i="1" dirty="0" smtClean="0">
                            <a:latin typeface="Cambria Math" panose="02040503050406030204" pitchFamily="18" charset="0"/>
                            <a:cs typeface="Calibri" panose="020F0502020204030204" pitchFamily="34" charset="0"/>
                          </a:rPr>
                          <m:t>𝑮</m:t>
                        </m:r>
                      </m:e>
                    </m:acc>
                  </m:oMath>
                </a14:m>
                <a:r>
                  <a:rPr lang="en-US" sz="2000" dirty="0" smtClean="0"/>
                  <a:t>(</a:t>
                </a:r>
                <a:r>
                  <a:rPr lang="en-US" sz="2000" dirty="0"/>
                  <a:t>p</a:t>
                </a:r>
                <a:r>
                  <a:rPr lang="en-US" sz="2000" dirty="0" smtClean="0"/>
                  <a:t>) = </a:t>
                </a:r>
                <a14:m>
                  <m:oMath xmlns:m="http://schemas.openxmlformats.org/officeDocument/2006/math">
                    <m:r>
                      <a:rPr lang="en-US" sz="2000" b="1" i="1" dirty="0">
                        <a:latin typeface="Cambria Math" panose="02040503050406030204" pitchFamily="18" charset="0"/>
                        <a:cs typeface="Calibri" panose="020F0502020204030204" pitchFamily="34" charset="0"/>
                      </a:rPr>
                      <m:t>𝑮</m:t>
                    </m:r>
                  </m:oMath>
                </a14:m>
                <a:r>
                  <a:rPr lang="en-US" sz="2000" dirty="0" smtClean="0"/>
                  <a:t>(p)</a:t>
                </a:r>
              </a:p>
              <a:p>
                <a:pPr marL="0" indent="0">
                  <a:buNone/>
                </a:pPr>
                <a:endParaRPr lang="en-US" sz="2000" b="1" dirty="0" smtClean="0"/>
              </a:p>
              <a:p>
                <a:pPr marL="0" indent="0">
                  <a:buNone/>
                </a:pPr>
                <a:r>
                  <a:rPr lang="en-US" sz="2000" b="1" dirty="0" smtClean="0"/>
                  <a:t>G </a:t>
                </a:r>
                <a:r>
                  <a:rPr lang="en-US" sz="2000" dirty="0"/>
                  <a:t>:</a:t>
                </a:r>
                <a:r>
                  <a:rPr lang="en-US" sz="2000" dirty="0" smtClean="0"/>
                  <a:t> </a:t>
                </a:r>
                <a:r>
                  <a:rPr lang="en-US" sz="2000" dirty="0"/>
                  <a:t>original map gradient </a:t>
                </a:r>
              </a:p>
              <a:p>
                <a:pPr marL="0" indent="0">
                  <a:buNone/>
                </a:pPr>
                <a14:m>
                  <m:oMath xmlns:m="http://schemas.openxmlformats.org/officeDocument/2006/math">
                    <m:acc>
                      <m:accPr>
                        <m:chr m:val="̃"/>
                        <m:ctrlPr>
                          <a:rPr lang="en-US" sz="2000" b="1" i="1" dirty="0">
                            <a:latin typeface="Cambria Math" panose="02040503050406030204" pitchFamily="18" charset="0"/>
                          </a:rPr>
                        </m:ctrlPr>
                      </m:accPr>
                      <m:e>
                        <m:r>
                          <a:rPr lang="en-US" sz="2000" b="1" i="1" dirty="0">
                            <a:latin typeface="Cambria Math" panose="02040503050406030204" pitchFamily="18" charset="0"/>
                          </a:rPr>
                          <m:t>𝑮</m:t>
                        </m:r>
                      </m:e>
                    </m:acc>
                  </m:oMath>
                </a14:m>
                <a:r>
                  <a:rPr lang="en-US" sz="2000" b="1" dirty="0" smtClean="0"/>
                  <a:t> </a:t>
                </a:r>
                <a:r>
                  <a:rPr lang="en-US" sz="2000" dirty="0" smtClean="0"/>
                  <a:t>:</a:t>
                </a:r>
                <a:r>
                  <a:rPr lang="en-US" sz="2000" b="1" dirty="0" smtClean="0"/>
                  <a:t> </a:t>
                </a:r>
                <a:r>
                  <a:rPr lang="en-US" sz="2000" dirty="0" smtClean="0"/>
                  <a:t>modified </a:t>
                </a:r>
                <a:r>
                  <a:rPr lang="en-US" sz="2000" dirty="0"/>
                  <a:t>map </a:t>
                </a:r>
                <a:r>
                  <a:rPr lang="en-US" sz="2000" dirty="0" smtClean="0"/>
                  <a:t>gradient</a:t>
                </a: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r>
                  <a:rPr lang="en-US" sz="2000" dirty="0" smtClean="0"/>
                  <a:t>Likewise, other errors can be eliminated, such as high disparities near screen edges.</a:t>
                </a:r>
              </a:p>
              <a:p>
                <a:pPr marL="0" indent="0">
                  <a:buNone/>
                </a:pPr>
                <a:r>
                  <a:rPr lang="en-US" sz="2000" dirty="0" smtClean="0"/>
                  <a:t>It only suffices to define them as a constrain in terms of D or its gradient.</a:t>
                </a:r>
                <a:endParaRPr lang="en-US" sz="20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0746" y="1102615"/>
                <a:ext cx="10515600" cy="4977652"/>
              </a:xfrm>
              <a:blipFill rotWithShape="0">
                <a:blip r:embed="rId3"/>
                <a:stretch>
                  <a:fillRect l="-580" t="-1838"/>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27</a:t>
            </a:fld>
            <a:endParaRPr lang="en-US"/>
          </a:p>
        </p:txBody>
      </p:sp>
      <p:grpSp>
        <p:nvGrpSpPr>
          <p:cNvPr id="4" name="Group 3"/>
          <p:cNvGrpSpPr/>
          <p:nvPr/>
        </p:nvGrpSpPr>
        <p:grpSpPr>
          <a:xfrm>
            <a:off x="7598175" y="1739494"/>
            <a:ext cx="1424701" cy="231849"/>
            <a:chOff x="5880824" y="2196624"/>
            <a:chExt cx="5083058" cy="827192"/>
          </a:xfrm>
        </p:grpSpPr>
        <p:grpSp>
          <p:nvGrpSpPr>
            <p:cNvPr id="77" name="Group 76"/>
            <p:cNvGrpSpPr/>
            <p:nvPr/>
          </p:nvGrpSpPr>
          <p:grpSpPr>
            <a:xfrm>
              <a:off x="5880824" y="2198682"/>
              <a:ext cx="5083058" cy="825134"/>
              <a:chOff x="8806375" y="1276351"/>
              <a:chExt cx="5795103" cy="940722"/>
            </a:xfrm>
          </p:grpSpPr>
          <p:sp>
            <p:nvSpPr>
              <p:cNvPr id="78" name="Rectangle 77"/>
              <p:cNvSpPr/>
              <p:nvPr/>
            </p:nvSpPr>
            <p:spPr>
              <a:xfrm>
                <a:off x="8806375" y="1312516"/>
                <a:ext cx="5795103" cy="871886"/>
              </a:xfrm>
              <a:prstGeom prst="rect">
                <a:avLst/>
              </a:prstGeom>
              <a:solidFill>
                <a:schemeClr val="accent2">
                  <a:lumMod val="75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8806375" y="1276351"/>
                <a:ext cx="5777230" cy="940722"/>
                <a:chOff x="8806375" y="1276351"/>
                <a:chExt cx="5777230" cy="940722"/>
              </a:xfr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p:grpSpPr>
            <p:sp>
              <p:nvSpPr>
                <p:cNvPr id="80" name="Rounded Rectangle 79"/>
                <p:cNvSpPr/>
                <p:nvPr/>
              </p:nvSpPr>
              <p:spPr>
                <a:xfrm>
                  <a:off x="8808721" y="1276351"/>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9780271" y="1276351"/>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10751821" y="1276351"/>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8806375" y="1614298"/>
                  <a:ext cx="410015"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12183110" y="1614298"/>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13154660" y="1614298"/>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14123865" y="1614298"/>
                  <a:ext cx="45974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8806376" y="1944023"/>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9777926" y="1944023"/>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10749476" y="1944023"/>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Rounded Rectangle 89"/>
            <p:cNvSpPr/>
            <p:nvPr/>
          </p:nvSpPr>
          <p:spPr>
            <a:xfrm>
              <a:off x="8439408" y="2196624"/>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9291583" y="2196624"/>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0143759" y="2196624"/>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8439408" y="2783579"/>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9291583" y="2783579"/>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0143759" y="2783579"/>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6290759" y="2492236"/>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7142934" y="2492236"/>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7995110" y="2492236"/>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4" name="TextBox 23"/>
              <p:cNvSpPr txBox="1"/>
              <p:nvPr/>
            </p:nvSpPr>
            <p:spPr>
              <a:xfrm>
                <a:off x="7069311" y="2872186"/>
                <a:ext cx="714375"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200" i="1" dirty="0">
                          <a:latin typeface="Cambria Math" panose="02040503050406030204" pitchFamily="18" charset="0"/>
                        </a:rPr>
                        <m:t>𝐷</m:t>
                      </m:r>
                    </m:oMath>
                  </m:oMathPara>
                </a14:m>
                <a:endParaRPr lang="en-US" sz="1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7069311" y="2872186"/>
                <a:ext cx="714375" cy="2769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9429573" y="2868802"/>
                <a:ext cx="714375" cy="28161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200" i="1" dirty="0">
                              <a:latin typeface="Cambria Math" panose="02040503050406030204" pitchFamily="18" charset="0"/>
                            </a:rPr>
                          </m:ctrlPr>
                        </m:accPr>
                        <m:e>
                          <m:r>
                            <a:rPr lang="en-US" sz="1200" i="1" dirty="0">
                              <a:latin typeface="Cambria Math" panose="02040503050406030204" pitchFamily="18" charset="0"/>
                            </a:rPr>
                            <m:t>𝐷</m:t>
                          </m:r>
                        </m:e>
                      </m:acc>
                    </m:oMath>
                  </m:oMathPara>
                </a14:m>
                <a:endParaRPr lang="en-US" sz="1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9429573" y="2868802"/>
                <a:ext cx="714375" cy="281616"/>
              </a:xfrm>
              <a:prstGeom prst="rect">
                <a:avLst/>
              </a:prstGeom>
              <a:blipFill>
                <a:blip r:embed="rId5"/>
                <a:stretch>
                  <a:fillRect t="-4348" r="-8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0785488" y="3795183"/>
                <a:ext cx="686726" cy="281487"/>
              </a:xfrm>
              <a:prstGeom prst="rect">
                <a:avLst/>
              </a:prstGeom>
            </p:spPr>
            <p:txBody>
              <a:bodyPr wrap="none">
                <a:spAutoFit/>
              </a:bodyPr>
              <a:lstStyle/>
              <a:p>
                <a14:m>
                  <m:oMath xmlns:m="http://schemas.openxmlformats.org/officeDocument/2006/math">
                    <m:acc>
                      <m:accPr>
                        <m:chr m:val="̃"/>
                        <m:ctrlPr>
                          <a:rPr lang="en-US" sz="1200" i="1" dirty="0">
                            <a:latin typeface="Cambria Math" panose="02040503050406030204" pitchFamily="18" charset="0"/>
                          </a:rPr>
                        </m:ctrlPr>
                      </m:accPr>
                      <m:e>
                        <m:r>
                          <a:rPr lang="en-US" sz="1200" i="1" dirty="0">
                            <a:latin typeface="Cambria Math" panose="02040503050406030204" pitchFamily="18" charset="0"/>
                          </a:rPr>
                          <m:t>𝐺</m:t>
                        </m:r>
                      </m:e>
                    </m:acc>
                  </m:oMath>
                </a14:m>
                <a:r>
                  <a:rPr lang="en-US" sz="1200" dirty="0"/>
                  <a:t>(p</a:t>
                </a:r>
                <a:r>
                  <a:rPr lang="en-US" sz="1200" dirty="0" smtClean="0"/>
                  <a:t>) &lt; 0</a:t>
                </a:r>
                <a:endParaRPr lang="en-US" sz="1200" dirty="0"/>
              </a:p>
            </p:txBody>
          </p:sp>
        </mc:Choice>
        <mc:Fallback xmlns="">
          <p:sp>
            <p:nvSpPr>
              <p:cNvPr id="28" name="Rectangle 27"/>
              <p:cNvSpPr>
                <a:spLocks noRot="1" noChangeAspect="1" noMove="1" noResize="1" noEditPoints="1" noAdjustHandles="1" noChangeArrowheads="1" noChangeShapeType="1" noTextEdit="1"/>
              </p:cNvSpPr>
              <p:nvPr/>
            </p:nvSpPr>
            <p:spPr>
              <a:xfrm>
                <a:off x="10785488" y="3795183"/>
                <a:ext cx="686726" cy="281487"/>
              </a:xfrm>
              <a:prstGeom prst="rect">
                <a:avLst/>
              </a:prstGeom>
              <a:blipFill>
                <a:blip r:embed="rId7"/>
                <a:stretch>
                  <a:fillRect t="-10870"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8437601" y="3812088"/>
                <a:ext cx="686726" cy="276999"/>
              </a:xfrm>
              <a:prstGeom prst="rect">
                <a:avLst/>
              </a:prstGeom>
            </p:spPr>
            <p:txBody>
              <a:bodyPr wrap="none">
                <a:spAutoFit/>
              </a:bodyPr>
              <a:lstStyle/>
              <a:p>
                <a14:m>
                  <m:oMath xmlns:m="http://schemas.openxmlformats.org/officeDocument/2006/math">
                    <m:r>
                      <a:rPr lang="en-US" sz="1200" i="1" dirty="0">
                        <a:latin typeface="Cambria Math" panose="02040503050406030204" pitchFamily="18" charset="0"/>
                        <a:cs typeface="Calibri" panose="020F0502020204030204" pitchFamily="34" charset="0"/>
                      </a:rPr>
                      <m:t>𝐺</m:t>
                    </m:r>
                  </m:oMath>
                </a14:m>
                <a:r>
                  <a:rPr lang="en-US" sz="1200" dirty="0"/>
                  <a:t>(p</a:t>
                </a:r>
                <a:r>
                  <a:rPr lang="en-US" sz="1200" dirty="0" smtClean="0"/>
                  <a:t>) </a:t>
                </a:r>
                <a:r>
                  <a:rPr lang="en-US" sz="1200" dirty="0"/>
                  <a:t>&gt;</a:t>
                </a:r>
                <a:r>
                  <a:rPr lang="en-US" sz="1200" dirty="0" smtClean="0"/>
                  <a:t> 0</a:t>
                </a:r>
                <a:endParaRPr lang="en-US" sz="1200" dirty="0"/>
              </a:p>
            </p:txBody>
          </p:sp>
        </mc:Choice>
        <mc:Fallback xmlns="">
          <p:sp>
            <p:nvSpPr>
              <p:cNvPr id="29" name="Rectangle 28"/>
              <p:cNvSpPr>
                <a:spLocks noRot="1" noChangeAspect="1" noMove="1" noResize="1" noEditPoints="1" noAdjustHandles="1" noChangeArrowheads="1" noChangeShapeType="1" noTextEdit="1"/>
              </p:cNvSpPr>
              <p:nvPr/>
            </p:nvSpPr>
            <p:spPr>
              <a:xfrm>
                <a:off x="8437601" y="3812088"/>
                <a:ext cx="686726" cy="276999"/>
              </a:xfrm>
              <a:prstGeom prst="rect">
                <a:avLst/>
              </a:prstGeom>
              <a:blipFill>
                <a:blip r:embed="rId8"/>
                <a:stretch>
                  <a:fillRect b="-15217"/>
                </a:stretch>
              </a:blipFill>
            </p:spPr>
            <p:txBody>
              <a:bodyPr/>
              <a:lstStyle/>
              <a:p>
                <a:r>
                  <a:rPr lang="en-US">
                    <a:noFill/>
                  </a:rPr>
                  <a:t> </a:t>
                </a:r>
              </a:p>
            </p:txBody>
          </p:sp>
        </mc:Fallback>
      </mc:AlternateContent>
      <p:sp>
        <p:nvSpPr>
          <p:cNvPr id="16" name="Freeform 15"/>
          <p:cNvSpPr/>
          <p:nvPr/>
        </p:nvSpPr>
        <p:spPr>
          <a:xfrm>
            <a:off x="7597140" y="3169920"/>
            <a:ext cx="1417320" cy="220980"/>
          </a:xfrm>
          <a:custGeom>
            <a:avLst/>
            <a:gdLst>
              <a:gd name="connsiteX0" fmla="*/ 0 w 1417320"/>
              <a:gd name="connsiteY0" fmla="*/ 0 h 220980"/>
              <a:gd name="connsiteX1" fmla="*/ 685800 w 1417320"/>
              <a:gd name="connsiteY1" fmla="*/ 0 h 220980"/>
              <a:gd name="connsiteX2" fmla="*/ 685800 w 1417320"/>
              <a:gd name="connsiteY2" fmla="*/ 220980 h 220980"/>
              <a:gd name="connsiteX3" fmla="*/ 975360 w 1417320"/>
              <a:gd name="connsiteY3" fmla="*/ 220980 h 220980"/>
              <a:gd name="connsiteX4" fmla="*/ 975360 w 1417320"/>
              <a:gd name="connsiteY4" fmla="*/ 7620 h 220980"/>
              <a:gd name="connsiteX5" fmla="*/ 1417320 w 1417320"/>
              <a:gd name="connsiteY5" fmla="*/ 762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7320" h="220980">
                <a:moveTo>
                  <a:pt x="0" y="0"/>
                </a:moveTo>
                <a:lnTo>
                  <a:pt x="685800" y="0"/>
                </a:lnTo>
                <a:lnTo>
                  <a:pt x="685800" y="220980"/>
                </a:lnTo>
                <a:lnTo>
                  <a:pt x="975360" y="220980"/>
                </a:lnTo>
                <a:lnTo>
                  <a:pt x="975360" y="7620"/>
                </a:lnTo>
                <a:lnTo>
                  <a:pt x="1417320" y="7620"/>
                </a:ln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8" name="Group 117"/>
          <p:cNvGrpSpPr/>
          <p:nvPr/>
        </p:nvGrpSpPr>
        <p:grpSpPr>
          <a:xfrm>
            <a:off x="9869851" y="1739494"/>
            <a:ext cx="1443468" cy="231849"/>
            <a:chOff x="5880824" y="2196624"/>
            <a:chExt cx="5083058" cy="827192"/>
          </a:xfrm>
        </p:grpSpPr>
        <p:grpSp>
          <p:nvGrpSpPr>
            <p:cNvPr id="119" name="Group 118"/>
            <p:cNvGrpSpPr/>
            <p:nvPr/>
          </p:nvGrpSpPr>
          <p:grpSpPr>
            <a:xfrm>
              <a:off x="5880824" y="2198682"/>
              <a:ext cx="5083058" cy="825134"/>
              <a:chOff x="8806375" y="1276351"/>
              <a:chExt cx="5795103" cy="940722"/>
            </a:xfrm>
          </p:grpSpPr>
          <p:sp>
            <p:nvSpPr>
              <p:cNvPr id="129" name="Rectangle 128"/>
              <p:cNvSpPr/>
              <p:nvPr/>
            </p:nvSpPr>
            <p:spPr>
              <a:xfrm>
                <a:off x="8806375" y="1312516"/>
                <a:ext cx="5795103" cy="871886"/>
              </a:xfrm>
              <a:prstGeom prst="rect">
                <a:avLst/>
              </a:prstGeom>
              <a:solidFill>
                <a:schemeClr val="accent2">
                  <a:lumMod val="75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8806375" y="1276351"/>
                <a:ext cx="5777230" cy="940722"/>
                <a:chOff x="8806375" y="1276351"/>
                <a:chExt cx="5777230" cy="940722"/>
              </a:xfr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p:grpSpPr>
            <p:sp>
              <p:nvSpPr>
                <p:cNvPr id="131" name="Rounded Rectangle 130"/>
                <p:cNvSpPr/>
                <p:nvPr/>
              </p:nvSpPr>
              <p:spPr>
                <a:xfrm>
                  <a:off x="8808721" y="1276351"/>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9780271" y="1276351"/>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10751821" y="1276351"/>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8806375" y="1614298"/>
                  <a:ext cx="410015"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12183110" y="1614298"/>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13154660" y="1614298"/>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14123865" y="1614298"/>
                  <a:ext cx="45974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8806376" y="1944023"/>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9777926" y="1944023"/>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10749476" y="1944023"/>
                  <a:ext cx="919480" cy="273050"/>
                </a:xfrm>
                <a:prstGeom prst="roundRect">
                  <a:avLst>
                    <a:gd name="adj" fmla="val 5758"/>
                  </a:avLst>
                </a:prstGeom>
                <a:grp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Rounded Rectangle 119"/>
            <p:cNvSpPr/>
            <p:nvPr/>
          </p:nvSpPr>
          <p:spPr>
            <a:xfrm>
              <a:off x="8439408" y="2196624"/>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9291583" y="2196624"/>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10143759" y="2196624"/>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8439408" y="2783579"/>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9291583" y="2783579"/>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a:off x="10143759" y="2783579"/>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6290759" y="2492236"/>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7142934" y="2492236"/>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7995110" y="2492236"/>
              <a:ext cx="806503" cy="23950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63"/>
          <p:cNvSpPr/>
          <p:nvPr/>
        </p:nvSpPr>
        <p:spPr>
          <a:xfrm flipV="1">
            <a:off x="9907255" y="2970532"/>
            <a:ext cx="1417320" cy="199388"/>
          </a:xfrm>
          <a:custGeom>
            <a:avLst/>
            <a:gdLst>
              <a:gd name="connsiteX0" fmla="*/ 0 w 1417320"/>
              <a:gd name="connsiteY0" fmla="*/ 0 h 220980"/>
              <a:gd name="connsiteX1" fmla="*/ 685800 w 1417320"/>
              <a:gd name="connsiteY1" fmla="*/ 0 h 220980"/>
              <a:gd name="connsiteX2" fmla="*/ 685800 w 1417320"/>
              <a:gd name="connsiteY2" fmla="*/ 220980 h 220980"/>
              <a:gd name="connsiteX3" fmla="*/ 975360 w 1417320"/>
              <a:gd name="connsiteY3" fmla="*/ 220980 h 220980"/>
              <a:gd name="connsiteX4" fmla="*/ 975360 w 1417320"/>
              <a:gd name="connsiteY4" fmla="*/ 7620 h 220980"/>
              <a:gd name="connsiteX5" fmla="*/ 1417320 w 1417320"/>
              <a:gd name="connsiteY5" fmla="*/ 762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7320" h="220980">
                <a:moveTo>
                  <a:pt x="0" y="0"/>
                </a:moveTo>
                <a:lnTo>
                  <a:pt x="685800" y="0"/>
                </a:lnTo>
                <a:lnTo>
                  <a:pt x="685800" y="220980"/>
                </a:lnTo>
                <a:lnTo>
                  <a:pt x="975360" y="220980"/>
                </a:lnTo>
                <a:lnTo>
                  <a:pt x="975360" y="7620"/>
                </a:lnTo>
                <a:lnTo>
                  <a:pt x="1417320" y="7620"/>
                </a:ln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7591424" y="2866476"/>
            <a:ext cx="1438275" cy="729332"/>
            <a:chOff x="6967220" y="2479021"/>
            <a:chExt cx="2164080" cy="1696720"/>
          </a:xfrm>
        </p:grpSpPr>
        <p:cxnSp>
          <p:nvCxnSpPr>
            <p:cNvPr id="40" name="Straight Connector 39"/>
            <p:cNvCxnSpPr/>
            <p:nvPr/>
          </p:nvCxnSpPr>
          <p:spPr>
            <a:xfrm>
              <a:off x="6977380" y="2479021"/>
              <a:ext cx="0" cy="169672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967220" y="4165581"/>
              <a:ext cx="2164080"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8090969" y="3106562"/>
            <a:ext cx="352940" cy="370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9890115" y="2868064"/>
            <a:ext cx="1418687" cy="729332"/>
            <a:chOff x="6967220" y="2479021"/>
            <a:chExt cx="2164080" cy="1696720"/>
          </a:xfrm>
        </p:grpSpPr>
        <p:cxnSp>
          <p:nvCxnSpPr>
            <p:cNvPr id="45" name="Straight Connector 44"/>
            <p:cNvCxnSpPr/>
            <p:nvPr/>
          </p:nvCxnSpPr>
          <p:spPr>
            <a:xfrm>
              <a:off x="6967220" y="4165581"/>
              <a:ext cx="2164080"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977380" y="2479021"/>
              <a:ext cx="0" cy="169672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a:off x="8405667" y="3468039"/>
            <a:ext cx="271608" cy="344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10377220" y="2887148"/>
            <a:ext cx="352940" cy="370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9164311" y="1723992"/>
            <a:ext cx="5305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68"/>
              <p:cNvSpPr/>
              <p:nvPr/>
            </p:nvSpPr>
            <p:spPr>
              <a:xfrm>
                <a:off x="8720453" y="1003796"/>
                <a:ext cx="1604157" cy="276999"/>
              </a:xfrm>
              <a:prstGeom prst="rect">
                <a:avLst/>
              </a:prstGeom>
            </p:spPr>
            <p:txBody>
              <a:bodyPr wrap="none">
                <a:spAutoFit/>
              </a:bodyPr>
              <a:lstStyle/>
              <a:p>
                <a14:m>
                  <m:oMath xmlns:m="http://schemas.openxmlformats.org/officeDocument/2006/math">
                    <m:r>
                      <a:rPr lang="en-US" sz="1200" b="0" i="1" dirty="0" smtClean="0">
                        <a:latin typeface="Cambria Math" panose="02040503050406030204" pitchFamily="18" charset="0"/>
                        <a:ea typeface="Cambria Math" panose="02040503050406030204" pitchFamily="18" charset="0"/>
                        <a:cs typeface="Calibri" panose="020F0502020204030204" pitchFamily="34" charset="0"/>
                      </a:rPr>
                      <m:t>𝑀𝑜𝑣𝑒</m:t>
                    </m:r>
                  </m:oMath>
                </a14:m>
                <a:r>
                  <a:rPr lang="en-US" sz="1200" dirty="0" smtClean="0">
                    <a:latin typeface="Cambria Math" panose="02040503050406030204" pitchFamily="18" charset="0"/>
                    <a:ea typeface="Cambria Math" panose="02040503050406030204" pitchFamily="18" charset="0"/>
                  </a:rPr>
                  <a:t> </a:t>
                </a:r>
                <a:r>
                  <a:rPr lang="en-US" sz="1200" i="1" dirty="0" smtClean="0">
                    <a:latin typeface="Cambria Math" panose="02040503050406030204" pitchFamily="18" charset="0"/>
                    <a:ea typeface="Cambria Math" panose="02040503050406030204" pitchFamily="18" charset="0"/>
                  </a:rPr>
                  <a:t>tree backwards</a:t>
                </a:r>
                <a:endParaRPr lang="en-US" sz="1200" i="1" dirty="0">
                  <a:latin typeface="Cambria Math" panose="02040503050406030204" pitchFamily="18" charset="0"/>
                  <a:ea typeface="Cambria Math" panose="02040503050406030204" pitchFamily="18"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8720453" y="1003796"/>
                <a:ext cx="1604157" cy="276999"/>
              </a:xfrm>
              <a:prstGeom prst="rect">
                <a:avLst/>
              </a:prstGeom>
              <a:blipFill>
                <a:blip r:embed="rId9"/>
                <a:stretch>
                  <a:fillRect t="-2222" b="-17778"/>
                </a:stretch>
              </a:blipFill>
            </p:spPr>
            <p:txBody>
              <a:bodyPr/>
              <a:lstStyle/>
              <a:p>
                <a:r>
                  <a:rPr lang="en-US">
                    <a:noFill/>
                  </a:rPr>
                  <a:t> </a:t>
                </a:r>
              </a:p>
            </p:txBody>
          </p:sp>
        </mc:Fallback>
      </mc:AlternateContent>
      <p:cxnSp>
        <p:nvCxnSpPr>
          <p:cNvPr id="71" name="Straight Arrow Connector 70"/>
          <p:cNvCxnSpPr/>
          <p:nvPr/>
        </p:nvCxnSpPr>
        <p:spPr>
          <a:xfrm>
            <a:off x="10679302" y="3349307"/>
            <a:ext cx="364831" cy="462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4748" t="3758" r="69713" b="58303"/>
          <a:stretch/>
        </p:blipFill>
        <p:spPr>
          <a:xfrm>
            <a:off x="8152981" y="1488235"/>
            <a:ext cx="569240" cy="591934"/>
          </a:xfrm>
          <a:prstGeom prst="rect">
            <a:avLst/>
          </a:prstGeom>
        </p:spPr>
      </p:pic>
      <p:cxnSp>
        <p:nvCxnSpPr>
          <p:cNvPr id="46" name="Straight Connector 45"/>
          <p:cNvCxnSpPr/>
          <p:nvPr/>
        </p:nvCxnSpPr>
        <p:spPr>
          <a:xfrm>
            <a:off x="7608094" y="1894814"/>
            <a:ext cx="140731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10" cstate="print">
            <a:extLst>
              <a:ext uri="{28A0092B-C50C-407E-A947-70E740481C1C}">
                <a14:useLocalDpi xmlns:a14="http://schemas.microsoft.com/office/drawing/2010/main" val="0"/>
              </a:ext>
            </a:extLst>
          </a:blip>
          <a:srcRect l="4748" t="3758" r="69713" b="58303"/>
          <a:stretch/>
        </p:blipFill>
        <p:spPr>
          <a:xfrm>
            <a:off x="10473715" y="1428025"/>
            <a:ext cx="569240" cy="591934"/>
          </a:xfrm>
          <a:prstGeom prst="rect">
            <a:avLst/>
          </a:prstGeom>
        </p:spPr>
      </p:pic>
      <p:cxnSp>
        <p:nvCxnSpPr>
          <p:cNvPr id="47" name="Straight Connector 46"/>
          <p:cNvCxnSpPr/>
          <p:nvPr/>
        </p:nvCxnSpPr>
        <p:spPr>
          <a:xfrm>
            <a:off x="9879806" y="1894814"/>
            <a:ext cx="141684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870528" y="1429982"/>
            <a:ext cx="1438275" cy="85725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7071807" y="2042707"/>
            <a:ext cx="406742" cy="601224"/>
            <a:chOff x="811950" y="3767576"/>
            <a:chExt cx="406742" cy="601224"/>
          </a:xfrm>
        </p:grpSpPr>
        <p:cxnSp>
          <p:nvCxnSpPr>
            <p:cNvPr id="48" name="Straight Arrow Connector 47"/>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rot="16200000">
              <a:off x="819451" y="3969559"/>
              <a:ext cx="391740" cy="406742"/>
              <a:chOff x="5280025" y="4845850"/>
              <a:chExt cx="809941" cy="840955"/>
            </a:xfrm>
          </p:grpSpPr>
          <p:sp>
            <p:nvSpPr>
              <p:cNvPr id="50" name="Rectangle 49"/>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5336439" y="4845850"/>
                <a:ext cx="253148" cy="253148"/>
                <a:chOff x="5347551" y="4845850"/>
                <a:chExt cx="253148" cy="253148"/>
              </a:xfrm>
            </p:grpSpPr>
            <p:sp>
              <p:nvSpPr>
                <p:cNvPr id="75" name="Oval 74"/>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5580865" y="4845850"/>
                <a:ext cx="253148" cy="253148"/>
                <a:chOff x="5605888" y="4843405"/>
                <a:chExt cx="253148" cy="253148"/>
              </a:xfrm>
            </p:grpSpPr>
            <p:sp>
              <p:nvSpPr>
                <p:cNvPr id="73" name="Oval 72"/>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Rectangle 18"/>
          <p:cNvSpPr/>
          <p:nvPr/>
        </p:nvSpPr>
        <p:spPr>
          <a:xfrm>
            <a:off x="7591425" y="1429982"/>
            <a:ext cx="1438275" cy="85725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6" name="TextBox 95"/>
              <p:cNvSpPr txBox="1"/>
              <p:nvPr/>
            </p:nvSpPr>
            <p:spPr>
              <a:xfrm>
                <a:off x="8568380" y="3565120"/>
                <a:ext cx="714375"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𝑥</m:t>
                      </m:r>
                    </m:oMath>
                  </m:oMathPara>
                </a14:m>
                <a:endParaRPr lang="en-US" sz="1200" dirty="0"/>
              </a:p>
            </p:txBody>
          </p:sp>
        </mc:Choice>
        <mc:Fallback>
          <p:sp>
            <p:nvSpPr>
              <p:cNvPr id="96" name="TextBox 95"/>
              <p:cNvSpPr txBox="1">
                <a:spLocks noRot="1" noChangeAspect="1" noMove="1" noResize="1" noEditPoints="1" noAdjustHandles="1" noChangeArrowheads="1" noChangeShapeType="1" noTextEdit="1"/>
              </p:cNvSpPr>
              <p:nvPr/>
            </p:nvSpPr>
            <p:spPr>
              <a:xfrm>
                <a:off x="8568380" y="3565120"/>
                <a:ext cx="714375" cy="27699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7" name="TextBox 96"/>
              <p:cNvSpPr txBox="1"/>
              <p:nvPr/>
            </p:nvSpPr>
            <p:spPr>
              <a:xfrm>
                <a:off x="10861717" y="3567845"/>
                <a:ext cx="714375"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𝑥</m:t>
                      </m:r>
                    </m:oMath>
                  </m:oMathPara>
                </a14:m>
                <a:endParaRPr lang="en-US" sz="1200" dirty="0"/>
              </a:p>
            </p:txBody>
          </p:sp>
        </mc:Choice>
        <mc:Fallback>
          <p:sp>
            <p:nvSpPr>
              <p:cNvPr id="97" name="TextBox 96"/>
              <p:cNvSpPr txBox="1">
                <a:spLocks noRot="1" noChangeAspect="1" noMove="1" noResize="1" noEditPoints="1" noAdjustHandles="1" noChangeArrowheads="1" noChangeShapeType="1" noTextEdit="1"/>
              </p:cNvSpPr>
              <p:nvPr/>
            </p:nvSpPr>
            <p:spPr>
              <a:xfrm>
                <a:off x="10861717" y="3567845"/>
                <a:ext cx="714375" cy="276999"/>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67454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nl-NL" dirty="0" smtClean="0"/>
              <a:t>Optimization procedure</a:t>
            </a:r>
            <a:endParaRPr lang="en-US" dirty="0"/>
          </a:p>
        </p:txBody>
      </p:sp>
      <p:sp>
        <p:nvSpPr>
          <p:cNvPr id="3" name="Content Placeholder 2"/>
          <p:cNvSpPr>
            <a:spLocks noGrp="1"/>
          </p:cNvSpPr>
          <p:nvPr>
            <p:ph idx="1"/>
          </p:nvPr>
        </p:nvSpPr>
        <p:spPr>
          <a:xfrm>
            <a:off x="838200" y="1097280"/>
            <a:ext cx="9439275" cy="5079683"/>
          </a:xfrm>
        </p:spPr>
        <p:txBody>
          <a:bodyPr>
            <a:normAutofit/>
          </a:bodyPr>
          <a:lstStyle/>
          <a:p>
            <a:pPr marL="0" indent="0">
              <a:buNone/>
            </a:pPr>
            <a:r>
              <a:rPr lang="en-US" sz="2400" dirty="0" smtClean="0"/>
              <a:t>We use a </a:t>
            </a:r>
            <a:r>
              <a:rPr lang="en-US" sz="2400" b="1" dirty="0" smtClean="0"/>
              <a:t>multi-scale approach</a:t>
            </a:r>
            <a:r>
              <a:rPr lang="en-US" sz="2400" dirty="0" smtClean="0"/>
              <a:t>.</a:t>
            </a:r>
          </a:p>
          <a:p>
            <a:pPr marL="0" indent="0">
              <a:buNone/>
            </a:pPr>
            <a:endParaRPr lang="en-US" sz="2400" dirty="0" smtClean="0"/>
          </a:p>
          <a:p>
            <a:pPr marL="0" indent="0">
              <a:buNone/>
            </a:pPr>
            <a:r>
              <a:rPr lang="en-US" sz="2400" dirty="0" smtClean="0"/>
              <a:t>Create subsequently halved versions of the same system, up to 16x16.</a:t>
            </a:r>
          </a:p>
          <a:p>
            <a:pPr marL="0" indent="0">
              <a:buNone/>
            </a:pPr>
            <a:endParaRPr lang="en-US" sz="2400" dirty="0"/>
          </a:p>
          <a:p>
            <a:pPr marL="0" indent="0">
              <a:buNone/>
            </a:pPr>
            <a:r>
              <a:rPr lang="en-US" sz="2400" dirty="0" smtClean="0"/>
              <a:t>For each level from smallest to largest:</a:t>
            </a:r>
          </a:p>
          <a:p>
            <a:pPr marL="0" indent="0">
              <a:buNone/>
            </a:pPr>
            <a:r>
              <a:rPr lang="en-US" sz="2400" dirty="0"/>
              <a:t>	</a:t>
            </a:r>
            <a:r>
              <a:rPr lang="en-US" sz="2400" dirty="0" smtClean="0"/>
              <a:t>Run 10 iterations of a Jacobi solver.</a:t>
            </a:r>
          </a:p>
          <a:p>
            <a:pPr marL="0" indent="0">
              <a:buNone/>
            </a:pPr>
            <a:r>
              <a:rPr lang="en-US" sz="2400" dirty="0" smtClean="0"/>
              <a:t>	Up-sample the result as starting solution for next level.</a:t>
            </a:r>
          </a:p>
          <a:p>
            <a:pPr marL="0" indent="0">
              <a:buNone/>
            </a:pPr>
            <a:endParaRPr lang="en-US" sz="2400" dirty="0"/>
          </a:p>
          <a:p>
            <a:pPr marL="0" indent="0">
              <a:buNone/>
            </a:pPr>
            <a:r>
              <a:rPr lang="en-US" sz="2400" dirty="0" smtClean="0"/>
              <a:t>The solver is fast enough to be used interactively as the artist edits.</a:t>
            </a:r>
            <a:endParaRPr lang="en-US" sz="2400"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28</a:t>
            </a:fld>
            <a:endParaRPr lang="en-US"/>
          </a:p>
        </p:txBody>
      </p:sp>
      <p:pic>
        <p:nvPicPr>
          <p:cNvPr id="28" name="Picture 27"/>
          <p:cNvPicPr>
            <a:picLocks noChangeAspect="1"/>
          </p:cNvPicPr>
          <p:nvPr/>
        </p:nvPicPr>
        <p:blipFill>
          <a:blip r:embed="rId3"/>
          <a:stretch>
            <a:fillRect/>
          </a:stretch>
        </p:blipFill>
        <p:spPr>
          <a:xfrm>
            <a:off x="10280649" y="2414050"/>
            <a:ext cx="1625601" cy="914400"/>
          </a:xfrm>
          <a:prstGeom prst="rect">
            <a:avLst/>
          </a:prstGeom>
          <a:ln w="19050">
            <a:solidFill>
              <a:schemeClr val="tx1"/>
            </a:solidFill>
          </a:ln>
        </p:spPr>
      </p:pic>
      <p:pic>
        <p:nvPicPr>
          <p:cNvPr id="30" name="Picture 29"/>
          <p:cNvPicPr>
            <a:picLocks noChangeAspect="1"/>
          </p:cNvPicPr>
          <p:nvPr/>
        </p:nvPicPr>
        <p:blipFill>
          <a:blip r:embed="rId4"/>
          <a:stretch>
            <a:fillRect/>
          </a:stretch>
        </p:blipFill>
        <p:spPr>
          <a:xfrm>
            <a:off x="10280651" y="3567604"/>
            <a:ext cx="1625599" cy="914400"/>
          </a:xfrm>
          <a:prstGeom prst="rect">
            <a:avLst/>
          </a:prstGeom>
          <a:ln w="19050">
            <a:solidFill>
              <a:schemeClr val="tx1"/>
            </a:solidFill>
          </a:ln>
        </p:spPr>
      </p:pic>
      <p:pic>
        <p:nvPicPr>
          <p:cNvPr id="32" name="Picture 31"/>
          <p:cNvPicPr>
            <a:picLocks noChangeAspect="1"/>
          </p:cNvPicPr>
          <p:nvPr/>
        </p:nvPicPr>
        <p:blipFill>
          <a:blip r:embed="rId5"/>
          <a:stretch>
            <a:fillRect/>
          </a:stretch>
        </p:blipFill>
        <p:spPr>
          <a:xfrm>
            <a:off x="10280650" y="4721158"/>
            <a:ext cx="1625600" cy="914400"/>
          </a:xfrm>
          <a:prstGeom prst="rect">
            <a:avLst/>
          </a:prstGeom>
          <a:ln w="19050">
            <a:solidFill>
              <a:schemeClr val="tx1"/>
            </a:solidFill>
          </a:ln>
        </p:spPr>
      </p:pic>
      <p:pic>
        <p:nvPicPr>
          <p:cNvPr id="34" name="Picture 33"/>
          <p:cNvPicPr>
            <a:picLocks noChangeAspect="1"/>
          </p:cNvPicPr>
          <p:nvPr/>
        </p:nvPicPr>
        <p:blipFill>
          <a:blip r:embed="rId6"/>
          <a:stretch>
            <a:fillRect/>
          </a:stretch>
        </p:blipFill>
        <p:spPr>
          <a:xfrm>
            <a:off x="10280650" y="1260496"/>
            <a:ext cx="1625600" cy="914400"/>
          </a:xfrm>
          <a:prstGeom prst="rect">
            <a:avLst/>
          </a:prstGeom>
          <a:ln w="19050">
            <a:solidFill>
              <a:schemeClr val="tx1"/>
            </a:solidFill>
          </a:ln>
        </p:spPr>
      </p:pic>
    </p:spTree>
    <p:extLst>
      <p:ext uri="{BB962C8B-B14F-4D97-AF65-F5344CB8AC3E}">
        <p14:creationId xmlns:p14="http://schemas.microsoft.com/office/powerpoint/2010/main" val="1683470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1249848"/>
          </a:xfrm>
        </p:spPr>
        <p:txBody>
          <a:bodyPr>
            <a:noAutofit/>
          </a:bodyPr>
          <a:lstStyle/>
          <a:p>
            <a:pPr algn="ctr"/>
            <a:r>
              <a:rPr lang="en-US" dirty="0" smtClean="0"/>
              <a:t>Great! We have an optimized disparity map</a:t>
            </a:r>
            <a:br>
              <a:rPr lang="en-US" dirty="0" smtClean="0"/>
            </a:br>
            <a:r>
              <a:rPr lang="en-US" dirty="0" smtClean="0"/>
              <a:t>… now what ?</a:t>
            </a:r>
            <a:endParaRPr lang="en-US" dirty="0"/>
          </a:p>
        </p:txBody>
      </p:sp>
      <p:sp>
        <p:nvSpPr>
          <p:cNvPr id="17" name="Content Placeholder 2"/>
          <p:cNvSpPr>
            <a:spLocks noGrp="1"/>
          </p:cNvSpPr>
          <p:nvPr>
            <p:ph idx="1"/>
          </p:nvPr>
        </p:nvSpPr>
        <p:spPr>
          <a:xfrm>
            <a:off x="838200" y="1564641"/>
            <a:ext cx="10515600" cy="1429884"/>
          </a:xfrm>
        </p:spPr>
        <p:txBody>
          <a:bodyPr>
            <a:normAutofit/>
          </a:bodyPr>
          <a:lstStyle/>
          <a:p>
            <a:pPr marL="0" indent="0">
              <a:buNone/>
            </a:pPr>
            <a:r>
              <a:rPr lang="en-US" sz="2400" dirty="0" smtClean="0"/>
              <a:t>Given the disparity map, we can apply it to a mono image and use warping techniques* to obtain a stereo image pair.</a:t>
            </a:r>
          </a:p>
          <a:p>
            <a:pPr marL="0" indent="0">
              <a:buNone/>
            </a:pPr>
            <a:r>
              <a:rPr lang="en-US" sz="1400" dirty="0" smtClean="0"/>
              <a:t/>
            </a:r>
            <a:br>
              <a:rPr lang="en-US" sz="1400" dirty="0" smtClean="0"/>
            </a:br>
            <a:r>
              <a:rPr lang="en-US" sz="1400" dirty="0" smtClean="0"/>
              <a:t>                                                                                             </a:t>
            </a:r>
            <a:r>
              <a:rPr lang="en-US" sz="2400" dirty="0" smtClean="0"/>
              <a:t>Problem: Disocclusions</a:t>
            </a:r>
          </a:p>
          <a:p>
            <a:pPr marL="0" indent="0">
              <a:buNone/>
            </a:pPr>
            <a:endParaRPr lang="en-US" sz="2400" dirty="0"/>
          </a:p>
          <a:p>
            <a:pPr marL="0" indent="0">
              <a:buNone/>
            </a:pPr>
            <a:endParaRPr lang="en-US" sz="2400" dirty="0"/>
          </a:p>
        </p:txBody>
      </p:sp>
      <p:sp>
        <p:nvSpPr>
          <p:cNvPr id="7" name="Footer Placeholder 6"/>
          <p:cNvSpPr>
            <a:spLocks noGrp="1"/>
          </p:cNvSpPr>
          <p:nvPr>
            <p:ph type="ftr" sz="quarter" idx="11"/>
          </p:nvPr>
        </p:nvSpPr>
        <p:spPr/>
        <p:txBody>
          <a:bodyPr/>
          <a:lstStyle/>
          <a:p>
            <a:r>
              <a:rPr lang="en-US" dirty="0"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29</a:t>
            </a:fld>
            <a:endParaRPr lang="en-US"/>
          </a:p>
        </p:txBody>
      </p:sp>
      <p:sp>
        <p:nvSpPr>
          <p:cNvPr id="20" name="Rectangle 19"/>
          <p:cNvSpPr/>
          <p:nvPr/>
        </p:nvSpPr>
        <p:spPr>
          <a:xfrm>
            <a:off x="6899405" y="6385509"/>
            <a:ext cx="5312673" cy="307777"/>
          </a:xfrm>
          <a:prstGeom prst="rect">
            <a:avLst/>
          </a:prstGeom>
        </p:spPr>
        <p:txBody>
          <a:bodyPr wrap="none">
            <a:spAutoFit/>
          </a:bodyPr>
          <a:lstStyle/>
          <a:p>
            <a:r>
              <a:rPr lang="en-US" sz="1400" dirty="0" smtClean="0"/>
              <a:t>*</a:t>
            </a:r>
            <a:r>
              <a:rPr lang="en-US" sz="1400" dirty="0" err="1" smtClean="0"/>
              <a:t>Didyk</a:t>
            </a:r>
            <a:r>
              <a:rPr lang="en-US" sz="1400" dirty="0" smtClean="0"/>
              <a:t> </a:t>
            </a:r>
            <a:r>
              <a:rPr lang="en-US" sz="1400" dirty="0"/>
              <a:t>et al</a:t>
            </a:r>
            <a:r>
              <a:rPr lang="en-US" sz="1400" dirty="0" smtClean="0"/>
              <a:t>., </a:t>
            </a:r>
            <a:r>
              <a:rPr lang="en-US" sz="1400" i="1" dirty="0" smtClean="0"/>
              <a:t>Adaptive image-space stereo view synthesis, VMV 2010</a:t>
            </a:r>
            <a:endParaRPr lang="en-US" sz="1400" dirty="0"/>
          </a:p>
        </p:txBody>
      </p:sp>
      <p:grpSp>
        <p:nvGrpSpPr>
          <p:cNvPr id="19" name="Group 18"/>
          <p:cNvGrpSpPr/>
          <p:nvPr/>
        </p:nvGrpSpPr>
        <p:grpSpPr>
          <a:xfrm>
            <a:off x="287658" y="2518088"/>
            <a:ext cx="11157964" cy="3905996"/>
            <a:chOff x="379481" y="2518088"/>
            <a:chExt cx="11157964" cy="3905996"/>
          </a:xfrm>
        </p:grpSpPr>
        <p:sp>
          <p:nvSpPr>
            <p:cNvPr id="121" name="Rectangle 120"/>
            <p:cNvSpPr/>
            <p:nvPr/>
          </p:nvSpPr>
          <p:spPr>
            <a:xfrm>
              <a:off x="6899405" y="3100956"/>
              <a:ext cx="4638040" cy="1192566"/>
            </a:xfrm>
            <a:prstGeom prst="rect">
              <a:avLst/>
            </a:prstGeom>
            <a:gradFill flip="none" rotWithShape="1">
              <a:gsLst>
                <a:gs pos="0">
                  <a:srgbClr val="5C8E3A"/>
                </a:gs>
                <a:gs pos="97000">
                  <a:schemeClr val="accent6">
                    <a:lumMod val="60000"/>
                    <a:lumOff val="40000"/>
                  </a:schemeClr>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8200" y="3100956"/>
              <a:ext cx="4638040" cy="1192566"/>
            </a:xfrm>
            <a:prstGeom prst="rect">
              <a:avLst/>
            </a:prstGeom>
            <a:gradFill flip="none" rotWithShape="1">
              <a:gsLst>
                <a:gs pos="0">
                  <a:srgbClr val="5C8E3A"/>
                </a:gs>
                <a:gs pos="97000">
                  <a:schemeClr val="accent6">
                    <a:lumMod val="60000"/>
                    <a:lumOff val="40000"/>
                  </a:schemeClr>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86020" y="3212322"/>
              <a:ext cx="635073" cy="7540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278"/>
            <p:cNvGrpSpPr/>
            <p:nvPr/>
          </p:nvGrpSpPr>
          <p:grpSpPr>
            <a:xfrm>
              <a:off x="7016311" y="3318507"/>
              <a:ext cx="1897737" cy="544161"/>
              <a:chOff x="4673488" y="5402442"/>
              <a:chExt cx="1897737" cy="544161"/>
            </a:xfrm>
          </p:grpSpPr>
          <p:sp>
            <p:nvSpPr>
              <p:cNvPr id="280" name="Rectangle 279"/>
              <p:cNvSpPr/>
              <p:nvPr/>
            </p:nvSpPr>
            <p:spPr>
              <a:xfrm>
                <a:off x="4696332" y="5424023"/>
                <a:ext cx="1848732" cy="50394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280"/>
              <p:cNvGrpSpPr/>
              <p:nvPr/>
            </p:nvGrpSpPr>
            <p:grpSpPr>
              <a:xfrm>
                <a:off x="4673488" y="5402442"/>
                <a:ext cx="1897737" cy="544161"/>
                <a:chOff x="4673488" y="5402442"/>
                <a:chExt cx="1897737" cy="544161"/>
              </a:xfrm>
            </p:grpSpPr>
            <p:sp>
              <p:nvSpPr>
                <p:cNvPr id="282" name="Rounded Rectangle 281"/>
                <p:cNvSpPr/>
                <p:nvPr/>
              </p:nvSpPr>
              <p:spPr>
                <a:xfrm>
                  <a:off x="467348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ounded Rectangle 282"/>
                <p:cNvSpPr/>
                <p:nvPr/>
              </p:nvSpPr>
              <p:spPr>
                <a:xfrm>
                  <a:off x="499265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283"/>
                <p:cNvSpPr/>
                <p:nvPr/>
              </p:nvSpPr>
              <p:spPr>
                <a:xfrm>
                  <a:off x="531181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ounded Rectangle 284"/>
                <p:cNvSpPr/>
                <p:nvPr/>
              </p:nvSpPr>
              <p:spPr>
                <a:xfrm>
                  <a:off x="4673488" y="5597976"/>
                  <a:ext cx="134629"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ounded Rectangle 285"/>
                <p:cNvSpPr/>
                <p:nvPr/>
              </p:nvSpPr>
              <p:spPr>
                <a:xfrm>
                  <a:off x="5782248"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6101259"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6420268" y="5597976"/>
                  <a:ext cx="150957"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467348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499265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290"/>
                <p:cNvSpPr/>
                <p:nvPr/>
              </p:nvSpPr>
              <p:spPr>
                <a:xfrm>
                  <a:off x="531181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563098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595014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ed Rectangle 293"/>
                <p:cNvSpPr/>
                <p:nvPr/>
              </p:nvSpPr>
              <p:spPr>
                <a:xfrm>
                  <a:off x="6269312"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563098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595014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6269312"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4825215"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5144226"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5463237"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1" name="Group 300"/>
            <p:cNvGrpSpPr/>
            <p:nvPr/>
          </p:nvGrpSpPr>
          <p:grpSpPr>
            <a:xfrm>
              <a:off x="9498249" y="3318507"/>
              <a:ext cx="1897737" cy="544161"/>
              <a:chOff x="4673488" y="5402442"/>
              <a:chExt cx="1897737" cy="544161"/>
            </a:xfrm>
          </p:grpSpPr>
          <p:sp>
            <p:nvSpPr>
              <p:cNvPr id="302" name="Rectangle 301"/>
              <p:cNvSpPr/>
              <p:nvPr/>
            </p:nvSpPr>
            <p:spPr>
              <a:xfrm>
                <a:off x="4696332" y="5424023"/>
                <a:ext cx="1848732" cy="50394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302"/>
              <p:cNvGrpSpPr/>
              <p:nvPr/>
            </p:nvGrpSpPr>
            <p:grpSpPr>
              <a:xfrm>
                <a:off x="4673488" y="5402442"/>
                <a:ext cx="1897737" cy="544161"/>
                <a:chOff x="4673488" y="5402442"/>
                <a:chExt cx="1897737" cy="544161"/>
              </a:xfrm>
            </p:grpSpPr>
            <p:sp>
              <p:nvSpPr>
                <p:cNvPr id="304" name="Rounded Rectangle 303"/>
                <p:cNvSpPr/>
                <p:nvPr/>
              </p:nvSpPr>
              <p:spPr>
                <a:xfrm>
                  <a:off x="467348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304"/>
                <p:cNvSpPr/>
                <p:nvPr/>
              </p:nvSpPr>
              <p:spPr>
                <a:xfrm>
                  <a:off x="499265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305"/>
                <p:cNvSpPr/>
                <p:nvPr/>
              </p:nvSpPr>
              <p:spPr>
                <a:xfrm>
                  <a:off x="531181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306"/>
                <p:cNvSpPr/>
                <p:nvPr/>
              </p:nvSpPr>
              <p:spPr>
                <a:xfrm>
                  <a:off x="4673488" y="5597976"/>
                  <a:ext cx="134629"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307"/>
                <p:cNvSpPr/>
                <p:nvPr/>
              </p:nvSpPr>
              <p:spPr>
                <a:xfrm>
                  <a:off x="5782248"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6101259"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ounded Rectangle 309"/>
                <p:cNvSpPr/>
                <p:nvPr/>
              </p:nvSpPr>
              <p:spPr>
                <a:xfrm>
                  <a:off x="6420268" y="5597976"/>
                  <a:ext cx="150957"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ounded Rectangle 310"/>
                <p:cNvSpPr/>
                <p:nvPr/>
              </p:nvSpPr>
              <p:spPr>
                <a:xfrm>
                  <a:off x="467348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311"/>
                <p:cNvSpPr/>
                <p:nvPr/>
              </p:nvSpPr>
              <p:spPr>
                <a:xfrm>
                  <a:off x="499265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531181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313"/>
                <p:cNvSpPr/>
                <p:nvPr/>
              </p:nvSpPr>
              <p:spPr>
                <a:xfrm>
                  <a:off x="563098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ounded Rectangle 314"/>
                <p:cNvSpPr/>
                <p:nvPr/>
              </p:nvSpPr>
              <p:spPr>
                <a:xfrm>
                  <a:off x="595014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a:off x="6269312"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p:cNvSpPr/>
                <p:nvPr/>
              </p:nvSpPr>
              <p:spPr>
                <a:xfrm>
                  <a:off x="563098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ed Rectangle 317"/>
                <p:cNvSpPr/>
                <p:nvPr/>
              </p:nvSpPr>
              <p:spPr>
                <a:xfrm>
                  <a:off x="595014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ed Rectangle 318"/>
                <p:cNvSpPr/>
                <p:nvPr/>
              </p:nvSpPr>
              <p:spPr>
                <a:xfrm>
                  <a:off x="6269312"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ed Rectangle 319"/>
                <p:cNvSpPr/>
                <p:nvPr/>
              </p:nvSpPr>
              <p:spPr>
                <a:xfrm>
                  <a:off x="4825215"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5144226"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321"/>
                <p:cNvSpPr/>
                <p:nvPr/>
              </p:nvSpPr>
              <p:spPr>
                <a:xfrm>
                  <a:off x="5463237"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7" name="Group 256"/>
            <p:cNvGrpSpPr/>
            <p:nvPr/>
          </p:nvGrpSpPr>
          <p:grpSpPr>
            <a:xfrm>
              <a:off x="946960" y="3313843"/>
              <a:ext cx="1897737" cy="544161"/>
              <a:chOff x="4673488" y="5402442"/>
              <a:chExt cx="1897737" cy="544161"/>
            </a:xfrm>
          </p:grpSpPr>
          <p:sp>
            <p:nvSpPr>
              <p:cNvPr id="258" name="Rectangle 257"/>
              <p:cNvSpPr/>
              <p:nvPr/>
            </p:nvSpPr>
            <p:spPr>
              <a:xfrm>
                <a:off x="4696332" y="5424023"/>
                <a:ext cx="1848732" cy="50394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p:cNvGrpSpPr/>
              <p:nvPr/>
            </p:nvGrpSpPr>
            <p:grpSpPr>
              <a:xfrm>
                <a:off x="4673488" y="5402442"/>
                <a:ext cx="1897737" cy="544161"/>
                <a:chOff x="4673488" y="5402442"/>
                <a:chExt cx="1897737" cy="544161"/>
              </a:xfrm>
            </p:grpSpPr>
            <p:sp>
              <p:nvSpPr>
                <p:cNvPr id="260" name="Rounded Rectangle 259"/>
                <p:cNvSpPr/>
                <p:nvPr/>
              </p:nvSpPr>
              <p:spPr>
                <a:xfrm>
                  <a:off x="467348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ounded Rectangle 260"/>
                <p:cNvSpPr/>
                <p:nvPr/>
              </p:nvSpPr>
              <p:spPr>
                <a:xfrm>
                  <a:off x="499265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ounded Rectangle 261"/>
                <p:cNvSpPr/>
                <p:nvPr/>
              </p:nvSpPr>
              <p:spPr>
                <a:xfrm>
                  <a:off x="531181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262"/>
                <p:cNvSpPr/>
                <p:nvPr/>
              </p:nvSpPr>
              <p:spPr>
                <a:xfrm>
                  <a:off x="4673488" y="5597976"/>
                  <a:ext cx="134629"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263"/>
                <p:cNvSpPr/>
                <p:nvPr/>
              </p:nvSpPr>
              <p:spPr>
                <a:xfrm>
                  <a:off x="5782248"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264"/>
                <p:cNvSpPr/>
                <p:nvPr/>
              </p:nvSpPr>
              <p:spPr>
                <a:xfrm>
                  <a:off x="6101259"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p:cNvSpPr/>
                <p:nvPr/>
              </p:nvSpPr>
              <p:spPr>
                <a:xfrm>
                  <a:off x="6420268" y="5597976"/>
                  <a:ext cx="150957"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a:off x="467348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499265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268"/>
                <p:cNvSpPr/>
                <p:nvPr/>
              </p:nvSpPr>
              <p:spPr>
                <a:xfrm>
                  <a:off x="531181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269"/>
                <p:cNvSpPr/>
                <p:nvPr/>
              </p:nvSpPr>
              <p:spPr>
                <a:xfrm>
                  <a:off x="563098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270"/>
                <p:cNvSpPr/>
                <p:nvPr/>
              </p:nvSpPr>
              <p:spPr>
                <a:xfrm>
                  <a:off x="595014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ed Rectangle 271"/>
                <p:cNvSpPr/>
                <p:nvPr/>
              </p:nvSpPr>
              <p:spPr>
                <a:xfrm>
                  <a:off x="6269312"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563098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273"/>
                <p:cNvSpPr/>
                <p:nvPr/>
              </p:nvSpPr>
              <p:spPr>
                <a:xfrm>
                  <a:off x="595014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ed Rectangle 274"/>
                <p:cNvSpPr/>
                <p:nvPr/>
              </p:nvSpPr>
              <p:spPr>
                <a:xfrm>
                  <a:off x="6269312"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275"/>
                <p:cNvSpPr/>
                <p:nvPr/>
              </p:nvSpPr>
              <p:spPr>
                <a:xfrm>
                  <a:off x="4825215"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ounded Rectangle 276"/>
                <p:cNvSpPr/>
                <p:nvPr/>
              </p:nvSpPr>
              <p:spPr>
                <a:xfrm>
                  <a:off x="5144226"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ounded Rectangle 277"/>
                <p:cNvSpPr/>
                <p:nvPr/>
              </p:nvSpPr>
              <p:spPr>
                <a:xfrm>
                  <a:off x="5463237"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3428898" y="3313843"/>
              <a:ext cx="1897737" cy="544161"/>
              <a:chOff x="4673488" y="5402442"/>
              <a:chExt cx="1897737" cy="544161"/>
            </a:xfrm>
          </p:grpSpPr>
          <p:sp>
            <p:nvSpPr>
              <p:cNvPr id="245" name="Rectangle 244"/>
              <p:cNvSpPr/>
              <p:nvPr/>
            </p:nvSpPr>
            <p:spPr>
              <a:xfrm>
                <a:off x="4696332" y="5424023"/>
                <a:ext cx="1848732" cy="50394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673488" y="5402442"/>
                <a:ext cx="1897737" cy="544161"/>
                <a:chOff x="4673488" y="5402442"/>
                <a:chExt cx="1897737" cy="544161"/>
              </a:xfrm>
            </p:grpSpPr>
            <p:sp>
              <p:nvSpPr>
                <p:cNvPr id="247" name="Rounded Rectangle 246"/>
                <p:cNvSpPr/>
                <p:nvPr/>
              </p:nvSpPr>
              <p:spPr>
                <a:xfrm>
                  <a:off x="467348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ed Rectangle 247"/>
                <p:cNvSpPr/>
                <p:nvPr/>
              </p:nvSpPr>
              <p:spPr>
                <a:xfrm>
                  <a:off x="499265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p:cNvSpPr/>
                <p:nvPr/>
              </p:nvSpPr>
              <p:spPr>
                <a:xfrm>
                  <a:off x="531181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a:off x="4673488" y="5597976"/>
                  <a:ext cx="134629"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250"/>
                <p:cNvSpPr/>
                <p:nvPr/>
              </p:nvSpPr>
              <p:spPr>
                <a:xfrm>
                  <a:off x="5782248"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6101259"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6420268" y="5597976"/>
                  <a:ext cx="150957"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p:cNvSpPr/>
                <p:nvPr/>
              </p:nvSpPr>
              <p:spPr>
                <a:xfrm>
                  <a:off x="467348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p:cNvSpPr/>
                <p:nvPr/>
              </p:nvSpPr>
              <p:spPr>
                <a:xfrm>
                  <a:off x="499265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255"/>
                <p:cNvSpPr/>
                <p:nvPr/>
              </p:nvSpPr>
              <p:spPr>
                <a:xfrm>
                  <a:off x="531181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235"/>
                <p:cNvSpPr/>
                <p:nvPr/>
              </p:nvSpPr>
              <p:spPr>
                <a:xfrm>
                  <a:off x="5630983"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5950148"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237"/>
                <p:cNvSpPr/>
                <p:nvPr/>
              </p:nvSpPr>
              <p:spPr>
                <a:xfrm>
                  <a:off x="6269312" y="5402442"/>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5630983"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a:off x="5950148"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a:off x="6269312" y="5788783"/>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4825215"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242"/>
                <p:cNvSpPr/>
                <p:nvPr/>
              </p:nvSpPr>
              <p:spPr>
                <a:xfrm>
                  <a:off x="5144226"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5463237" y="5597976"/>
                  <a:ext cx="301913" cy="157820"/>
                </a:xfrm>
                <a:prstGeom prst="roundRect">
                  <a:avLst>
                    <a:gd name="adj" fmla="val 5758"/>
                  </a:avLst>
                </a:prstGeom>
                <a:gradFill>
                  <a:gsLst>
                    <a:gs pos="0">
                      <a:schemeClr val="accent2">
                        <a:lumMod val="0"/>
                        <a:lumOff val="100000"/>
                      </a:schemeClr>
                    </a:gs>
                    <a:gs pos="95000">
                      <a:schemeClr val="accent2"/>
                    </a:gs>
                    <a:gs pos="100000">
                      <a:schemeClr val="accent2">
                        <a:lumMod val="100000"/>
                      </a:schemeClr>
                    </a:gs>
                  </a:gsLst>
                  <a:path path="circle">
                    <a:fillToRect l="50000" t="-80000" r="50000" b="180000"/>
                  </a:path>
                </a:gra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 name="Straight Arrow Connector 9"/>
            <p:cNvCxnSpPr/>
            <p:nvPr/>
          </p:nvCxnSpPr>
          <p:spPr>
            <a:xfrm>
              <a:off x="5709683" y="3870801"/>
              <a:ext cx="10313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rot="17100000">
              <a:off x="2356196" y="5557894"/>
              <a:ext cx="498022" cy="486180"/>
              <a:chOff x="2004641" y="1039993"/>
              <a:chExt cx="2441963" cy="2383894"/>
            </a:xfrm>
          </p:grpSpPr>
          <p:sp>
            <p:nvSpPr>
              <p:cNvPr id="43" name="Oval 42"/>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15300000">
              <a:off x="3284961" y="5557894"/>
              <a:ext cx="498022" cy="486180"/>
              <a:chOff x="2004641" y="1039993"/>
              <a:chExt cx="2441963" cy="2383894"/>
            </a:xfrm>
          </p:grpSpPr>
          <p:sp>
            <p:nvSpPr>
              <p:cNvPr id="47" name="Oval 46"/>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rot="17100000">
              <a:off x="8388330" y="5557894"/>
              <a:ext cx="498022" cy="486180"/>
              <a:chOff x="2004641" y="1039993"/>
              <a:chExt cx="2441963" cy="2383894"/>
            </a:xfrm>
          </p:grpSpPr>
          <p:sp>
            <p:nvSpPr>
              <p:cNvPr id="56" name="Oval 55"/>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rot="15300000">
              <a:off x="9317095" y="5557894"/>
              <a:ext cx="498022" cy="486180"/>
              <a:chOff x="2004641" y="1039993"/>
              <a:chExt cx="2441963" cy="2383894"/>
            </a:xfrm>
          </p:grpSpPr>
          <p:sp>
            <p:nvSpPr>
              <p:cNvPr id="53" name="Oval 52"/>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8958893" y="3299254"/>
              <a:ext cx="476989" cy="584775"/>
            </a:xfrm>
            <a:prstGeom prst="rect">
              <a:avLst/>
            </a:prstGeom>
            <a:noFill/>
          </p:spPr>
          <p:txBody>
            <a:bodyPr wrap="square" rtlCol="0">
              <a:spAutoFit/>
            </a:bodyPr>
            <a:lstStyle/>
            <a:p>
              <a:pPr algn="ctr"/>
              <a:r>
                <a:rPr lang="en-US" sz="3200" dirty="0" smtClean="0"/>
                <a:t>?</a:t>
              </a:r>
              <a:endParaRPr lang="en-US" sz="3200" dirty="0"/>
            </a:p>
          </p:txBody>
        </p:sp>
        <p:sp>
          <p:nvSpPr>
            <p:cNvPr id="13" name="Rectangle 12"/>
            <p:cNvSpPr/>
            <p:nvPr/>
          </p:nvSpPr>
          <p:spPr>
            <a:xfrm>
              <a:off x="3060953" y="5266112"/>
              <a:ext cx="1020726" cy="108054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060773" y="5181265"/>
              <a:ext cx="1020726" cy="108054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4748" t="3758" r="69713" b="58303"/>
            <a:stretch/>
          </p:blipFill>
          <p:spPr>
            <a:xfrm>
              <a:off x="2605713" y="3100955"/>
              <a:ext cx="1184686" cy="1231916"/>
            </a:xfrm>
            <a:prstGeom prst="rect">
              <a:avLst/>
            </a:prstGeom>
          </p:spPr>
        </p:pic>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4748" t="3758" r="69713" b="58303"/>
            <a:stretch/>
          </p:blipFill>
          <p:spPr>
            <a:xfrm>
              <a:off x="7733096" y="3100955"/>
              <a:ext cx="1184686" cy="12319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81" y="2518088"/>
              <a:ext cx="1659141" cy="497011"/>
            </a:xfrm>
            <a:prstGeom prst="rect">
              <a:avLst/>
            </a:prstGeom>
            <a:gradFill flip="none" rotWithShape="1">
              <a:gsLst>
                <a:gs pos="0">
                  <a:srgbClr val="55F5FF"/>
                </a:gs>
                <a:gs pos="74000">
                  <a:schemeClr val="accent1"/>
                </a:gs>
              </a:gsLst>
              <a:lin ang="16200000" scaled="1"/>
              <a:tileRect/>
            </a:gradFill>
            <a:ln w="12700">
              <a:solidFill>
                <a:schemeClr val="tx1"/>
              </a:solidFill>
            </a:ln>
          </p:spPr>
        </p:pic>
        <p:cxnSp>
          <p:nvCxnSpPr>
            <p:cNvPr id="18" name="Straight Arrow Connector 17"/>
            <p:cNvCxnSpPr/>
            <p:nvPr/>
          </p:nvCxnSpPr>
          <p:spPr>
            <a:xfrm flipH="1">
              <a:off x="8255827" y="4104640"/>
              <a:ext cx="376510" cy="0"/>
            </a:xfrm>
            <a:prstGeom prst="straightConnector1">
              <a:avLst/>
            </a:prstGeom>
            <a:ln w="19050">
              <a:solidFill>
                <a:srgbClr val="FF3300"/>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2884863" y="5749995"/>
              <a:ext cx="406742" cy="601224"/>
              <a:chOff x="811950" y="3767576"/>
              <a:chExt cx="406742" cy="601224"/>
            </a:xfrm>
          </p:grpSpPr>
          <p:cxnSp>
            <p:nvCxnSpPr>
              <p:cNvPr id="128" name="Straight Arrow Connector 127"/>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rot="16200000">
                <a:off x="819451" y="3969559"/>
                <a:ext cx="391740" cy="406742"/>
                <a:chOff x="5280025" y="4845850"/>
                <a:chExt cx="809941" cy="840955"/>
              </a:xfrm>
            </p:grpSpPr>
            <p:sp>
              <p:nvSpPr>
                <p:cNvPr id="130" name="Rectangle 129"/>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p:cNvGrpSpPr/>
                <p:nvPr/>
              </p:nvGrpSpPr>
              <p:grpSpPr>
                <a:xfrm>
                  <a:off x="5336439" y="4845850"/>
                  <a:ext cx="253148" cy="253148"/>
                  <a:chOff x="5347551" y="4845850"/>
                  <a:chExt cx="253148" cy="253148"/>
                </a:xfrm>
              </p:grpSpPr>
              <p:sp>
                <p:nvSpPr>
                  <p:cNvPr id="142" name="Oval 141"/>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5580865" y="4845850"/>
                  <a:ext cx="253148" cy="253148"/>
                  <a:chOff x="5605888" y="4843405"/>
                  <a:chExt cx="253148" cy="253148"/>
                </a:xfrm>
              </p:grpSpPr>
              <p:sp>
                <p:nvSpPr>
                  <p:cNvPr id="140" name="Oval 139"/>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4" name="Group 143"/>
            <p:cNvGrpSpPr/>
            <p:nvPr/>
          </p:nvGrpSpPr>
          <p:grpSpPr>
            <a:xfrm>
              <a:off x="8932091" y="5749995"/>
              <a:ext cx="406742" cy="601224"/>
              <a:chOff x="811950" y="3767576"/>
              <a:chExt cx="406742" cy="601224"/>
            </a:xfrm>
          </p:grpSpPr>
          <p:cxnSp>
            <p:nvCxnSpPr>
              <p:cNvPr id="145" name="Straight Arrow Connector 144"/>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6" name="Group 145"/>
              <p:cNvGrpSpPr/>
              <p:nvPr/>
            </p:nvGrpSpPr>
            <p:grpSpPr>
              <a:xfrm rot="16200000">
                <a:off x="819451" y="3969559"/>
                <a:ext cx="391740" cy="406742"/>
                <a:chOff x="5280025" y="4845850"/>
                <a:chExt cx="809941" cy="840955"/>
              </a:xfrm>
            </p:grpSpPr>
            <p:sp>
              <p:nvSpPr>
                <p:cNvPr id="147" name="Rectangle 146"/>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p:cNvGrpSpPr/>
                <p:nvPr/>
              </p:nvGrpSpPr>
              <p:grpSpPr>
                <a:xfrm>
                  <a:off x="5336439" y="4845850"/>
                  <a:ext cx="253148" cy="253148"/>
                  <a:chOff x="5347551" y="4845850"/>
                  <a:chExt cx="253148" cy="253148"/>
                </a:xfrm>
              </p:grpSpPr>
              <p:sp>
                <p:nvSpPr>
                  <p:cNvPr id="159" name="Oval 158"/>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5580865" y="4845850"/>
                  <a:ext cx="253148" cy="253148"/>
                  <a:chOff x="5605888" y="4843405"/>
                  <a:chExt cx="253148" cy="253148"/>
                </a:xfrm>
              </p:grpSpPr>
              <p:sp>
                <p:nvSpPr>
                  <p:cNvPr id="157" name="Oval 156"/>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1" name="Rectangle 160"/>
            <p:cNvSpPr/>
            <p:nvPr/>
          </p:nvSpPr>
          <p:spPr>
            <a:xfrm>
              <a:off x="2233501" y="5426322"/>
              <a:ext cx="651362" cy="68162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8914048" y="5702295"/>
              <a:ext cx="449027" cy="721789"/>
            </a:xfrm>
            <a:custGeom>
              <a:avLst/>
              <a:gdLst>
                <a:gd name="connsiteX0" fmla="*/ 0 w 415241"/>
                <a:gd name="connsiteY0" fmla="*/ 0 h 650678"/>
                <a:gd name="connsiteX1" fmla="*/ 415241 w 415241"/>
                <a:gd name="connsiteY1" fmla="*/ 0 h 650678"/>
                <a:gd name="connsiteX2" fmla="*/ 415241 w 415241"/>
                <a:gd name="connsiteY2" fmla="*/ 650678 h 650678"/>
                <a:gd name="connsiteX3" fmla="*/ 0 w 415241"/>
                <a:gd name="connsiteY3" fmla="*/ 650678 h 650678"/>
                <a:gd name="connsiteX4" fmla="*/ 0 w 415241"/>
                <a:gd name="connsiteY4" fmla="*/ 0 h 650678"/>
                <a:gd name="connsiteX0" fmla="*/ 0 w 415241"/>
                <a:gd name="connsiteY0" fmla="*/ 0 h 650678"/>
                <a:gd name="connsiteX1" fmla="*/ 348566 w 415241"/>
                <a:gd name="connsiteY1" fmla="*/ 12700 h 650678"/>
                <a:gd name="connsiteX2" fmla="*/ 415241 w 415241"/>
                <a:gd name="connsiteY2" fmla="*/ 650678 h 650678"/>
                <a:gd name="connsiteX3" fmla="*/ 0 w 415241"/>
                <a:gd name="connsiteY3" fmla="*/ 650678 h 650678"/>
                <a:gd name="connsiteX4" fmla="*/ 0 w 415241"/>
                <a:gd name="connsiteY4" fmla="*/ 0 h 650678"/>
                <a:gd name="connsiteX0" fmla="*/ 0 w 449027"/>
                <a:gd name="connsiteY0" fmla="*/ 0 h 650678"/>
                <a:gd name="connsiteX1" fmla="*/ 348566 w 449027"/>
                <a:gd name="connsiteY1" fmla="*/ 12700 h 650678"/>
                <a:gd name="connsiteX2" fmla="*/ 449027 w 449027"/>
                <a:gd name="connsiteY2" fmla="*/ 395618 h 650678"/>
                <a:gd name="connsiteX3" fmla="*/ 415241 w 449027"/>
                <a:gd name="connsiteY3" fmla="*/ 650678 h 650678"/>
                <a:gd name="connsiteX4" fmla="*/ 0 w 449027"/>
                <a:gd name="connsiteY4" fmla="*/ 650678 h 650678"/>
                <a:gd name="connsiteX5" fmla="*/ 0 w 449027"/>
                <a:gd name="connsiteY5" fmla="*/ 0 h 650678"/>
                <a:gd name="connsiteX0" fmla="*/ 0 w 449027"/>
                <a:gd name="connsiteY0" fmla="*/ 71111 h 721789"/>
                <a:gd name="connsiteX1" fmla="*/ 214077 w 449027"/>
                <a:gd name="connsiteY1" fmla="*/ 4 h 721789"/>
                <a:gd name="connsiteX2" fmla="*/ 348566 w 449027"/>
                <a:gd name="connsiteY2" fmla="*/ 83811 h 721789"/>
                <a:gd name="connsiteX3" fmla="*/ 449027 w 449027"/>
                <a:gd name="connsiteY3" fmla="*/ 466729 h 721789"/>
                <a:gd name="connsiteX4" fmla="*/ 415241 w 449027"/>
                <a:gd name="connsiteY4" fmla="*/ 721789 h 721789"/>
                <a:gd name="connsiteX5" fmla="*/ 0 w 449027"/>
                <a:gd name="connsiteY5" fmla="*/ 721789 h 721789"/>
                <a:gd name="connsiteX6" fmla="*/ 0 w 449027"/>
                <a:gd name="connsiteY6" fmla="*/ 71111 h 7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27" h="721789">
                  <a:moveTo>
                    <a:pt x="0" y="71111"/>
                  </a:moveTo>
                  <a:cubicBezTo>
                    <a:pt x="65009" y="71750"/>
                    <a:pt x="149068" y="-635"/>
                    <a:pt x="214077" y="4"/>
                  </a:cubicBezTo>
                  <a:lnTo>
                    <a:pt x="348566" y="83811"/>
                  </a:lnTo>
                  <a:cubicBezTo>
                    <a:pt x="364061" y="240025"/>
                    <a:pt x="433532" y="310515"/>
                    <a:pt x="449027" y="466729"/>
                  </a:cubicBezTo>
                  <a:lnTo>
                    <a:pt x="415241" y="721789"/>
                  </a:lnTo>
                  <a:lnTo>
                    <a:pt x="0" y="721789"/>
                  </a:lnTo>
                  <a:lnTo>
                    <a:pt x="0" y="71111"/>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1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pPr/>
              <a:t>3</a:t>
            </a:fld>
            <a:endParaRPr lang="en-US"/>
          </a:p>
        </p:txBody>
      </p:sp>
      <p:sp>
        <p:nvSpPr>
          <p:cNvPr id="7" name="TextBox 6"/>
          <p:cNvSpPr txBox="1"/>
          <p:nvPr/>
        </p:nvSpPr>
        <p:spPr>
          <a:xfrm>
            <a:off x="711387" y="1359126"/>
            <a:ext cx="3334953" cy="3108543"/>
          </a:xfrm>
          <a:prstGeom prst="rect">
            <a:avLst/>
          </a:prstGeom>
          <a:noFill/>
        </p:spPr>
        <p:txBody>
          <a:bodyPr wrap="square" rtlCol="0">
            <a:spAutoFit/>
          </a:bodyPr>
          <a:lstStyle/>
          <a:p>
            <a:pPr marL="285750" indent="-285750">
              <a:buFontTx/>
              <a:buChar char="-"/>
            </a:pPr>
            <a:r>
              <a:rPr lang="en-US" sz="2800" dirty="0" smtClean="0">
                <a:solidFill>
                  <a:srgbClr val="5C8E3A"/>
                </a:solidFill>
              </a:rPr>
              <a:t>Occlusion</a:t>
            </a:r>
          </a:p>
          <a:p>
            <a:pPr marL="285750" indent="-285750">
              <a:buFontTx/>
              <a:buChar char="-"/>
            </a:pPr>
            <a:r>
              <a:rPr lang="en-US" sz="2800" dirty="0" smtClean="0">
                <a:solidFill>
                  <a:srgbClr val="5C8E3A"/>
                </a:solidFill>
              </a:rPr>
              <a:t>Shadows</a:t>
            </a:r>
          </a:p>
          <a:p>
            <a:pPr marL="285750" indent="-285750">
              <a:buFontTx/>
              <a:buChar char="-"/>
            </a:pPr>
            <a:r>
              <a:rPr lang="en-US" sz="2800" dirty="0" smtClean="0">
                <a:solidFill>
                  <a:srgbClr val="5C8E3A"/>
                </a:solidFill>
              </a:rPr>
              <a:t>Texture</a:t>
            </a:r>
          </a:p>
          <a:p>
            <a:pPr marL="285750" indent="-285750">
              <a:buFontTx/>
              <a:buChar char="-"/>
            </a:pPr>
            <a:r>
              <a:rPr lang="en-US" sz="2800" dirty="0" smtClean="0">
                <a:solidFill>
                  <a:srgbClr val="5C8E3A"/>
                </a:solidFill>
              </a:rPr>
              <a:t>Similarities</a:t>
            </a:r>
          </a:p>
          <a:p>
            <a:pPr marL="285750" indent="-285750">
              <a:buFontTx/>
              <a:buChar char="-"/>
            </a:pPr>
            <a:r>
              <a:rPr lang="en-US" sz="2800" dirty="0" smtClean="0">
                <a:solidFill>
                  <a:srgbClr val="5C8E3A"/>
                </a:solidFill>
              </a:rPr>
              <a:t>Binocular disparity</a:t>
            </a:r>
          </a:p>
          <a:p>
            <a:pPr marL="285750" indent="-285750">
              <a:buFontTx/>
              <a:buChar char="-"/>
            </a:pPr>
            <a:r>
              <a:rPr lang="en-US" sz="2800" dirty="0">
                <a:solidFill>
                  <a:srgbClr val="FF0000"/>
                </a:solidFill>
              </a:rPr>
              <a:t>Accommodation</a:t>
            </a:r>
          </a:p>
          <a:p>
            <a:pPr marL="285750" indent="-285750">
              <a:buFontTx/>
              <a:buChar char="-"/>
            </a:pPr>
            <a:endParaRPr lang="en-US" sz="2800" dirty="0"/>
          </a:p>
        </p:txBody>
      </p:sp>
      <p:sp>
        <p:nvSpPr>
          <p:cNvPr id="33" name="Title 1"/>
          <p:cNvSpPr>
            <a:spLocks noGrp="1"/>
          </p:cNvSpPr>
          <p:nvPr>
            <p:ph type="title"/>
          </p:nvPr>
        </p:nvSpPr>
        <p:spPr>
          <a:xfrm>
            <a:off x="838200" y="145098"/>
            <a:ext cx="10515600" cy="772795"/>
          </a:xfrm>
        </p:spPr>
        <p:txBody>
          <a:bodyPr/>
          <a:lstStyle/>
          <a:p>
            <a:pPr algn="ctr"/>
            <a:r>
              <a:rPr lang="en-US" dirty="0" smtClean="0"/>
              <a:t>Depth cues</a:t>
            </a:r>
            <a:endParaRPr lang="en-US" dirty="0"/>
          </a:p>
        </p:txBody>
      </p:sp>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b="11905"/>
          <a:stretch/>
        </p:blipFill>
        <p:spPr>
          <a:xfrm flipH="1">
            <a:off x="5477857" y="1976131"/>
            <a:ext cx="704413" cy="670199"/>
          </a:xfrm>
          <a:prstGeom prst="rect">
            <a:avLst/>
          </a:prstGeom>
        </p:spPr>
      </p:pic>
      <p:sp>
        <p:nvSpPr>
          <p:cNvPr id="40" name="Parallelogram 39"/>
          <p:cNvSpPr/>
          <p:nvPr/>
        </p:nvSpPr>
        <p:spPr>
          <a:xfrm>
            <a:off x="8842103" y="1761503"/>
            <a:ext cx="1379545" cy="1099457"/>
          </a:xfrm>
          <a:prstGeom prst="parallelogram">
            <a:avLst>
              <a:gd name="adj" fmla="val 26221"/>
            </a:avLst>
          </a:prstGeom>
          <a:solidFill>
            <a:schemeClr val="bg1">
              <a:lumMod val="90000"/>
            </a:schemeClr>
          </a:solidFill>
          <a:ln w="285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5982464" y="2155224"/>
            <a:ext cx="1937990"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22122" y="1856599"/>
            <a:ext cx="659156" cy="613168"/>
          </a:xfrm>
          <a:prstGeom prst="rect">
            <a:avLst/>
          </a:prstGeom>
        </p:spPr>
      </p:pic>
      <p:grpSp>
        <p:nvGrpSpPr>
          <p:cNvPr id="66" name="Group 65"/>
          <p:cNvGrpSpPr/>
          <p:nvPr/>
        </p:nvGrpSpPr>
        <p:grpSpPr>
          <a:xfrm>
            <a:off x="4094799" y="3089910"/>
            <a:ext cx="4002402" cy="3752692"/>
            <a:chOff x="5683179" y="2031322"/>
            <a:chExt cx="4002402" cy="3752692"/>
          </a:xfrm>
        </p:grpSpPr>
        <p:grpSp>
          <p:nvGrpSpPr>
            <p:cNvPr id="67" name="Group 66"/>
            <p:cNvGrpSpPr/>
            <p:nvPr/>
          </p:nvGrpSpPr>
          <p:grpSpPr>
            <a:xfrm>
              <a:off x="7398129" y="2031322"/>
              <a:ext cx="2039298" cy="3043096"/>
              <a:chOff x="1677419" y="1683428"/>
              <a:chExt cx="2039298" cy="3043096"/>
            </a:xfrm>
          </p:grpSpPr>
          <p:grpSp>
            <p:nvGrpSpPr>
              <p:cNvPr id="72" name="Group 71"/>
              <p:cNvGrpSpPr/>
              <p:nvPr/>
            </p:nvGrpSpPr>
            <p:grpSpPr>
              <a:xfrm rot="17100000">
                <a:off x="2213771" y="4410832"/>
                <a:ext cx="314196" cy="306726"/>
                <a:chOff x="2004641" y="1039993"/>
                <a:chExt cx="2441963" cy="2383894"/>
              </a:xfrm>
            </p:grpSpPr>
            <p:sp>
              <p:nvSpPr>
                <p:cNvPr id="80" name="Oval 79"/>
                <p:cNvSpPr/>
                <p:nvPr/>
              </p:nvSpPr>
              <p:spPr>
                <a:xfrm>
                  <a:off x="2004641" y="1039993"/>
                  <a:ext cx="2383893" cy="23838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288012" y="2024514"/>
                  <a:ext cx="154099" cy="43807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15300000">
                <a:off x="2904319" y="4416062"/>
                <a:ext cx="314198" cy="306726"/>
                <a:chOff x="2004640" y="1039992"/>
                <a:chExt cx="2441964" cy="2383894"/>
              </a:xfrm>
            </p:grpSpPr>
            <p:sp>
              <p:nvSpPr>
                <p:cNvPr id="77" name="Oval 76"/>
                <p:cNvSpPr/>
                <p:nvPr/>
              </p:nvSpPr>
              <p:spPr>
                <a:xfrm>
                  <a:off x="2004640" y="1039992"/>
                  <a:ext cx="2383890" cy="23838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288012" y="2024514"/>
                  <a:ext cx="154099" cy="43807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Isosceles Triangle 73"/>
              <p:cNvSpPr/>
              <p:nvPr/>
            </p:nvSpPr>
            <p:spPr>
              <a:xfrm flipV="1">
                <a:off x="1677419" y="1683429"/>
                <a:ext cx="1584668" cy="2740827"/>
              </a:xfrm>
              <a:prstGeom prst="triangle">
                <a:avLst>
                  <a:gd name="adj" fmla="val 8487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p:nvPr/>
            </p:nvSpPr>
            <p:spPr>
              <a:xfrm flipH="1" flipV="1">
                <a:off x="2182071" y="1683428"/>
                <a:ext cx="1534646" cy="2740827"/>
              </a:xfrm>
              <a:prstGeom prst="triangle">
                <a:avLst>
                  <a:gd name="adj" fmla="val 8487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182345" y="1684945"/>
                <a:ext cx="1078805" cy="2109450"/>
              </a:xfrm>
              <a:custGeom>
                <a:avLst/>
                <a:gdLst>
                  <a:gd name="connsiteX0" fmla="*/ 785813 w 1600200"/>
                  <a:gd name="connsiteY0" fmla="*/ 3128963 h 3128963"/>
                  <a:gd name="connsiteX1" fmla="*/ 1443038 w 1600200"/>
                  <a:gd name="connsiteY1" fmla="*/ 1747838 h 3128963"/>
                  <a:gd name="connsiteX2" fmla="*/ 1600200 w 1600200"/>
                  <a:gd name="connsiteY2" fmla="*/ 0 h 3128963"/>
                  <a:gd name="connsiteX3" fmla="*/ 0 w 1600200"/>
                  <a:gd name="connsiteY3" fmla="*/ 0 h 3128963"/>
                  <a:gd name="connsiteX4" fmla="*/ 152400 w 1600200"/>
                  <a:gd name="connsiteY4" fmla="*/ 1843088 h 3128963"/>
                  <a:gd name="connsiteX5" fmla="*/ 785813 w 1600200"/>
                  <a:gd name="connsiteY5" fmla="*/ 3128963 h 31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200" h="3128963">
                    <a:moveTo>
                      <a:pt x="785813" y="3128963"/>
                    </a:moveTo>
                    <a:lnTo>
                      <a:pt x="1443038" y="1747838"/>
                    </a:lnTo>
                    <a:lnTo>
                      <a:pt x="1600200" y="0"/>
                    </a:lnTo>
                    <a:lnTo>
                      <a:pt x="0" y="0"/>
                    </a:lnTo>
                    <a:lnTo>
                      <a:pt x="152400" y="1843088"/>
                    </a:lnTo>
                    <a:lnTo>
                      <a:pt x="785813" y="3128963"/>
                    </a:lnTo>
                    <a:close/>
                  </a:path>
                </a:pathLst>
              </a:custGeom>
              <a:gradFill flip="none" rotWithShape="1">
                <a:gsLst>
                  <a:gs pos="57000">
                    <a:schemeClr val="bg1"/>
                  </a:gs>
                  <a:gs pos="0">
                    <a:srgbClr val="FF0000"/>
                  </a:gs>
                  <a:gs pos="100000">
                    <a:srgbClr val="FF00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7149975" y="5260794"/>
              <a:ext cx="2535606" cy="523220"/>
            </a:xfrm>
            <a:prstGeom prst="rect">
              <a:avLst/>
            </a:prstGeom>
            <a:noFill/>
          </p:spPr>
          <p:txBody>
            <a:bodyPr wrap="square" rtlCol="0">
              <a:spAutoFit/>
            </a:bodyPr>
            <a:lstStyle/>
            <a:p>
              <a:pPr algn="ctr"/>
              <a:r>
                <a:rPr lang="en-US" sz="2800" dirty="0" smtClean="0"/>
                <a:t>Viewer comfort</a:t>
              </a:r>
              <a:endParaRPr lang="en-US" sz="2800" dirty="0"/>
            </a:p>
          </p:txBody>
        </p:sp>
        <p:sp>
          <p:nvSpPr>
            <p:cNvPr id="69" name="Rectangle 68"/>
            <p:cNvSpPr/>
            <p:nvPr/>
          </p:nvSpPr>
          <p:spPr>
            <a:xfrm>
              <a:off x="6821381" y="3534154"/>
              <a:ext cx="239692" cy="1259222"/>
            </a:xfrm>
            <a:prstGeom prst="rect">
              <a:avLst/>
            </a:prstGeom>
            <a:gradFill>
              <a:gsLst>
                <a:gs pos="100000">
                  <a:schemeClr val="bg1"/>
                </a:gs>
                <a:gs pos="0">
                  <a:srgbClr val="FF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683179" y="4562311"/>
              <a:ext cx="1260320" cy="276999"/>
            </a:xfrm>
            <a:prstGeom prst="rect">
              <a:avLst/>
            </a:prstGeom>
            <a:noFill/>
          </p:spPr>
          <p:txBody>
            <a:bodyPr wrap="square" rtlCol="0">
              <a:spAutoFit/>
            </a:bodyPr>
            <a:lstStyle/>
            <a:p>
              <a:pPr algn="ctr"/>
              <a:r>
                <a:rPr lang="en-US" sz="1200" dirty="0" smtClean="0"/>
                <a:t>Comfortable</a:t>
              </a:r>
              <a:endParaRPr lang="en-US" sz="1200" dirty="0"/>
            </a:p>
          </p:txBody>
        </p:sp>
        <p:sp>
          <p:nvSpPr>
            <p:cNvPr id="71" name="TextBox 70"/>
            <p:cNvSpPr txBox="1"/>
            <p:nvPr/>
          </p:nvSpPr>
          <p:spPr>
            <a:xfrm>
              <a:off x="5683179" y="3486991"/>
              <a:ext cx="1260320" cy="276999"/>
            </a:xfrm>
            <a:prstGeom prst="rect">
              <a:avLst/>
            </a:prstGeom>
            <a:noFill/>
          </p:spPr>
          <p:txBody>
            <a:bodyPr wrap="square" rtlCol="0">
              <a:spAutoFit/>
            </a:bodyPr>
            <a:lstStyle/>
            <a:p>
              <a:pPr algn="ctr"/>
              <a:r>
                <a:rPr lang="en-US" sz="1200" dirty="0" smtClean="0"/>
                <a:t>Uncomfortable</a:t>
              </a:r>
              <a:endParaRPr lang="en-US" sz="1200" dirty="0"/>
            </a:p>
          </p:txBody>
        </p:sp>
      </p:grpSp>
      <p:pic>
        <p:nvPicPr>
          <p:cNvPr id="84" name="Picture 83"/>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144286" y="2060684"/>
            <a:ext cx="480920" cy="447368"/>
          </a:xfrm>
          <a:prstGeom prst="rect">
            <a:avLst/>
          </a:prstGeom>
        </p:spPr>
      </p:pic>
      <p:pic>
        <p:nvPicPr>
          <p:cNvPr id="85" name="Picture 84"/>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0306" y="2060684"/>
            <a:ext cx="480920" cy="447368"/>
          </a:xfrm>
          <a:prstGeom prst="rect">
            <a:avLst/>
          </a:prstGeom>
        </p:spPr>
      </p:pic>
      <p:cxnSp>
        <p:nvCxnSpPr>
          <p:cNvPr id="42" name="Straight Arrow Connector 41"/>
          <p:cNvCxnSpPr/>
          <p:nvPr/>
        </p:nvCxnSpPr>
        <p:spPr>
          <a:xfrm>
            <a:off x="6009640" y="2242310"/>
            <a:ext cx="352223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63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30</a:t>
            </a:fld>
            <a:endParaRPr lang="en-US"/>
          </a:p>
        </p:txBody>
      </p:sp>
      <p:sp>
        <p:nvSpPr>
          <p:cNvPr id="14" name="TextBox 13"/>
          <p:cNvSpPr txBox="1"/>
          <p:nvPr/>
        </p:nvSpPr>
        <p:spPr>
          <a:xfrm>
            <a:off x="2371154" y="4643760"/>
            <a:ext cx="2193046" cy="338554"/>
          </a:xfrm>
          <a:prstGeom prst="rect">
            <a:avLst/>
          </a:prstGeom>
          <a:noFill/>
        </p:spPr>
        <p:txBody>
          <a:bodyPr wrap="square" rtlCol="0">
            <a:spAutoFit/>
          </a:bodyPr>
          <a:lstStyle/>
          <a:p>
            <a:pPr algn="ctr"/>
            <a:r>
              <a:rPr lang="en-US" sz="1600" dirty="0" smtClean="0"/>
              <a:t>Project vertices to map</a:t>
            </a:r>
            <a:endParaRPr lang="en-US" sz="1600" dirty="0"/>
          </a:p>
        </p:txBody>
      </p:sp>
      <p:pic>
        <p:nvPicPr>
          <p:cNvPr id="15" name="Picture 6" descr="D:\Leonardo Scandolo\Projects\DisparityEditing\git\article\images\tesselation\Disparity-NonTesselated-Wirefram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61" t="-52" r="18097" b="-52"/>
          <a:stretch/>
        </p:blipFill>
        <p:spPr bwMode="auto">
          <a:xfrm>
            <a:off x="2470619" y="2881311"/>
            <a:ext cx="1994116" cy="16727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77251" y="4644266"/>
            <a:ext cx="1863130" cy="584775"/>
          </a:xfrm>
          <a:prstGeom prst="rect">
            <a:avLst/>
          </a:prstGeom>
          <a:noFill/>
        </p:spPr>
        <p:txBody>
          <a:bodyPr wrap="square" rtlCol="0">
            <a:spAutoFit/>
          </a:bodyPr>
          <a:lstStyle/>
          <a:p>
            <a:pPr algn="ctr"/>
            <a:r>
              <a:rPr lang="en-US" sz="1600" dirty="0" smtClean="0"/>
              <a:t>Compute optimized disparity map</a:t>
            </a:r>
            <a:endParaRPr lang="en-US" sz="1600" dirty="0"/>
          </a:p>
        </p:txBody>
      </p:sp>
      <p:pic>
        <p:nvPicPr>
          <p:cNvPr id="16" name="Picture 3" descr="D:\Leonardo Scandolo\Projects\DisparityEditing\git\article\images\tesselation\Disparity-NonTesselate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66" r="16866"/>
          <a:stretch/>
        </p:blipFill>
        <p:spPr bwMode="auto">
          <a:xfrm>
            <a:off x="140509" y="2881311"/>
            <a:ext cx="2005878" cy="16727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58" t="9159" r="21658" b="9159"/>
          <a:stretch/>
        </p:blipFill>
        <p:spPr bwMode="auto">
          <a:xfrm>
            <a:off x="10592005" y="3244255"/>
            <a:ext cx="1189280" cy="9443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05455" y="5208981"/>
            <a:ext cx="4294470" cy="584775"/>
          </a:xfrm>
          <a:prstGeom prst="rect">
            <a:avLst/>
          </a:prstGeom>
          <a:noFill/>
        </p:spPr>
        <p:txBody>
          <a:bodyPr wrap="square" rtlCol="0">
            <a:spAutoFit/>
          </a:bodyPr>
          <a:lstStyle/>
          <a:p>
            <a:pPr algn="ctr"/>
            <a:r>
              <a:rPr lang="en-US" sz="1600" dirty="0" smtClean="0"/>
              <a:t>Move vertices horizontally according to disparity to create left/right images</a:t>
            </a:r>
            <a:endParaRPr lang="en-US" sz="1600" dirty="0"/>
          </a:p>
        </p:txBody>
      </p:sp>
      <p:sp>
        <p:nvSpPr>
          <p:cNvPr id="20" name="TextBox 19"/>
          <p:cNvSpPr txBox="1"/>
          <p:nvPr/>
        </p:nvSpPr>
        <p:spPr>
          <a:xfrm>
            <a:off x="532931" y="1285700"/>
            <a:ext cx="11025787" cy="400110"/>
          </a:xfrm>
          <a:prstGeom prst="rect">
            <a:avLst/>
          </a:prstGeom>
          <a:noFill/>
        </p:spPr>
        <p:txBody>
          <a:bodyPr wrap="square" rtlCol="0">
            <a:spAutoFit/>
          </a:bodyPr>
          <a:lstStyle/>
          <a:p>
            <a:pPr algn="ctr"/>
            <a:r>
              <a:rPr lang="en-US" sz="2000" dirty="0" smtClean="0"/>
              <a:t>Render-based approach            Background is rendered at disocclusions</a:t>
            </a:r>
            <a:endParaRPr lang="en-US" sz="2000" dirty="0"/>
          </a:p>
        </p:txBody>
      </p:sp>
      <p:grpSp>
        <p:nvGrpSpPr>
          <p:cNvPr id="6" name="Group 5"/>
          <p:cNvGrpSpPr/>
          <p:nvPr/>
        </p:nvGrpSpPr>
        <p:grpSpPr>
          <a:xfrm>
            <a:off x="5015954" y="3238959"/>
            <a:ext cx="1640684" cy="954932"/>
            <a:chOff x="6927566" y="2499360"/>
            <a:chExt cx="1245800" cy="725096"/>
          </a:xfrm>
        </p:grpSpPr>
        <p:sp>
          <p:nvSpPr>
            <p:cNvPr id="2048" name="Rectangle 2047"/>
            <p:cNvSpPr/>
            <p:nvPr/>
          </p:nvSpPr>
          <p:spPr>
            <a:xfrm>
              <a:off x="6927566" y="2499360"/>
              <a:ext cx="1245800" cy="725096"/>
            </a:xfrm>
            <a:prstGeom prst="rect">
              <a:avLst/>
            </a:prstGeom>
            <a:gradFill>
              <a:gsLst>
                <a:gs pos="0">
                  <a:srgbClr val="00B0F0"/>
                </a:gs>
                <a:gs pos="30000">
                  <a:srgbClr val="0070C0"/>
                </a:gs>
                <a:gs pos="75000">
                  <a:schemeClr val="accent1">
                    <a:lumMod val="75000"/>
                  </a:schemeClr>
                </a:gs>
              </a:gsLst>
              <a:path path="circle">
                <a:fillToRect l="50000" t="-80000" r="50000" b="180000"/>
              </a:path>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900000">
              <a:off x="7142523" y="2697107"/>
              <a:ext cx="753018" cy="256185"/>
            </a:xfrm>
            <a:prstGeom prst="triangle">
              <a:avLst>
                <a:gd name="adj" fmla="val 109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236991" y="2604024"/>
              <a:ext cx="63245" cy="63338"/>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090577" y="2817607"/>
              <a:ext cx="63245" cy="6333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853104" y="3022294"/>
              <a:ext cx="63245" cy="6333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p:cNvSpPr txBox="1"/>
          <p:nvPr/>
        </p:nvSpPr>
        <p:spPr>
          <a:xfrm>
            <a:off x="7854721" y="2448546"/>
            <a:ext cx="1002700" cy="276999"/>
          </a:xfrm>
          <a:prstGeom prst="rect">
            <a:avLst/>
          </a:prstGeom>
          <a:noFill/>
        </p:spPr>
        <p:txBody>
          <a:bodyPr wrap="square" rtlCol="0">
            <a:spAutoFit/>
          </a:bodyPr>
          <a:lstStyle/>
          <a:p>
            <a:pPr algn="ctr"/>
            <a:r>
              <a:rPr lang="en-US" sz="1200" dirty="0" smtClean="0"/>
              <a:t>Left view</a:t>
            </a:r>
            <a:endParaRPr lang="en-US" sz="1200" dirty="0"/>
          </a:p>
        </p:txBody>
      </p:sp>
      <p:grpSp>
        <p:nvGrpSpPr>
          <p:cNvPr id="11" name="Group 10"/>
          <p:cNvGrpSpPr/>
          <p:nvPr/>
        </p:nvGrpSpPr>
        <p:grpSpPr>
          <a:xfrm>
            <a:off x="7733590" y="2730111"/>
            <a:ext cx="1261872" cy="766871"/>
            <a:chOff x="7787716" y="2550194"/>
            <a:chExt cx="1261872" cy="766871"/>
          </a:xfrm>
        </p:grpSpPr>
        <p:sp>
          <p:nvSpPr>
            <p:cNvPr id="88" name="Rectangle 87"/>
            <p:cNvSpPr/>
            <p:nvPr/>
          </p:nvSpPr>
          <p:spPr>
            <a:xfrm>
              <a:off x="7787716" y="2550194"/>
              <a:ext cx="1261872" cy="7668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8175516" y="2664493"/>
              <a:ext cx="63245" cy="6333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8786164" y="3090199"/>
              <a:ext cx="63245" cy="6333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rot="900000">
              <a:off x="7862059" y="2767367"/>
              <a:ext cx="763139" cy="256185"/>
            </a:xfrm>
            <a:prstGeom prst="triangle">
              <a:avLst>
                <a:gd name="adj" fmla="val 10961"/>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8024320" y="2886878"/>
              <a:ext cx="63245" cy="6333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957107" y="2664493"/>
              <a:ext cx="63245" cy="633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rot="900000">
              <a:off x="8076093" y="2767689"/>
              <a:ext cx="763139" cy="256185"/>
            </a:xfrm>
            <a:prstGeom prst="triangle">
              <a:avLst>
                <a:gd name="adj" fmla="val 10961"/>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810286" y="2886556"/>
              <a:ext cx="63245" cy="633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8572813" y="3091243"/>
              <a:ext cx="63245" cy="633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flipH="1">
              <a:off x="7991812" y="2651077"/>
              <a:ext cx="213371" cy="83066"/>
            </a:xfrm>
            <a:prstGeom prst="rightArrow">
              <a:avLst>
                <a:gd name="adj1" fmla="val 50000"/>
                <a:gd name="adj2" fmla="val 116667"/>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ight Arrow 131"/>
            <p:cNvSpPr/>
            <p:nvPr/>
          </p:nvSpPr>
          <p:spPr>
            <a:xfrm flipH="1">
              <a:off x="7842001" y="2873840"/>
              <a:ext cx="213371" cy="83066"/>
            </a:xfrm>
            <a:prstGeom prst="rightArrow">
              <a:avLst>
                <a:gd name="adj1" fmla="val 50000"/>
                <a:gd name="adj2" fmla="val 116667"/>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ight Arrow 132"/>
            <p:cNvSpPr/>
            <p:nvPr/>
          </p:nvSpPr>
          <p:spPr>
            <a:xfrm flipH="1">
              <a:off x="8602473" y="3081171"/>
              <a:ext cx="213371" cy="83066"/>
            </a:xfrm>
            <a:prstGeom prst="rightArrow">
              <a:avLst>
                <a:gd name="adj1" fmla="val 50000"/>
                <a:gd name="adj2" fmla="val 116667"/>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p:cNvSpPr txBox="1"/>
          <p:nvPr/>
        </p:nvSpPr>
        <p:spPr>
          <a:xfrm>
            <a:off x="7854605" y="4702741"/>
            <a:ext cx="1002700" cy="276999"/>
          </a:xfrm>
          <a:prstGeom prst="rect">
            <a:avLst/>
          </a:prstGeom>
          <a:noFill/>
        </p:spPr>
        <p:txBody>
          <a:bodyPr wrap="square" rtlCol="0">
            <a:spAutoFit/>
          </a:bodyPr>
          <a:lstStyle/>
          <a:p>
            <a:pPr algn="ctr"/>
            <a:r>
              <a:rPr lang="en-US" sz="1200" dirty="0" smtClean="0"/>
              <a:t>Right view</a:t>
            </a:r>
            <a:endParaRPr lang="en-US" sz="1200" dirty="0"/>
          </a:p>
        </p:txBody>
      </p:sp>
      <p:grpSp>
        <p:nvGrpSpPr>
          <p:cNvPr id="10" name="Group 9"/>
          <p:cNvGrpSpPr/>
          <p:nvPr/>
        </p:nvGrpSpPr>
        <p:grpSpPr>
          <a:xfrm>
            <a:off x="7733590" y="3935870"/>
            <a:ext cx="1261872" cy="766871"/>
            <a:chOff x="7787716" y="3755953"/>
            <a:chExt cx="1261872" cy="766871"/>
          </a:xfrm>
        </p:grpSpPr>
        <p:sp>
          <p:nvSpPr>
            <p:cNvPr id="2049" name="Rectangle 2048"/>
            <p:cNvSpPr/>
            <p:nvPr/>
          </p:nvSpPr>
          <p:spPr>
            <a:xfrm>
              <a:off x="7787716" y="3755953"/>
              <a:ext cx="1261872" cy="7668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102227" y="3870252"/>
              <a:ext cx="63245" cy="6333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8712875" y="4295958"/>
              <a:ext cx="63245" cy="6333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rot="900000">
              <a:off x="8236274" y="3973126"/>
              <a:ext cx="763139" cy="256185"/>
            </a:xfrm>
            <a:prstGeom prst="triangle">
              <a:avLst>
                <a:gd name="adj" fmla="val 10961"/>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951031" y="4092637"/>
              <a:ext cx="63245" cy="6333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331322" y="3870252"/>
              <a:ext cx="63245" cy="633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rot="900000">
              <a:off x="8002804" y="3973448"/>
              <a:ext cx="763139" cy="256185"/>
            </a:xfrm>
            <a:prstGeom prst="triangle">
              <a:avLst>
                <a:gd name="adj" fmla="val 10961"/>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8184501" y="4092315"/>
              <a:ext cx="63245" cy="633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947028" y="4297002"/>
              <a:ext cx="63245" cy="633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ight Arrow 134"/>
            <p:cNvSpPr/>
            <p:nvPr/>
          </p:nvSpPr>
          <p:spPr>
            <a:xfrm>
              <a:off x="8134094" y="3854141"/>
              <a:ext cx="235097" cy="92970"/>
            </a:xfrm>
            <a:prstGeom prst="rightArrow">
              <a:avLst>
                <a:gd name="adj1" fmla="val 50000"/>
                <a:gd name="adj2" fmla="val 116667"/>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ight Arrow 135"/>
            <p:cNvSpPr/>
            <p:nvPr/>
          </p:nvSpPr>
          <p:spPr>
            <a:xfrm>
              <a:off x="7984283" y="4076904"/>
              <a:ext cx="235097" cy="92970"/>
            </a:xfrm>
            <a:prstGeom prst="rightArrow">
              <a:avLst>
                <a:gd name="adj1" fmla="val 50000"/>
                <a:gd name="adj2" fmla="val 116667"/>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ight Arrow 136"/>
            <p:cNvSpPr/>
            <p:nvPr/>
          </p:nvSpPr>
          <p:spPr>
            <a:xfrm>
              <a:off x="8744755" y="4281164"/>
              <a:ext cx="235097" cy="92970"/>
            </a:xfrm>
            <a:prstGeom prst="rightArrow">
              <a:avLst>
                <a:gd name="adj1" fmla="val 50000"/>
                <a:gd name="adj2" fmla="val 116667"/>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7"/>
          <p:cNvPicPr>
            <a:picLocks noChangeAspect="1"/>
          </p:cNvPicPr>
          <p:nvPr/>
        </p:nvPicPr>
        <p:blipFill rotWithShape="1">
          <a:blip r:embed="rId6"/>
          <a:srcRect l="27290" t="10213" r="18749" b="10213"/>
          <a:stretch/>
        </p:blipFill>
        <p:spPr>
          <a:xfrm>
            <a:off x="9188079" y="2730111"/>
            <a:ext cx="924275" cy="768096"/>
          </a:xfrm>
          <a:prstGeom prst="rect">
            <a:avLst/>
          </a:prstGeom>
          <a:ln w="19050">
            <a:solidFill>
              <a:schemeClr val="tx1"/>
            </a:solidFill>
          </a:ln>
        </p:spPr>
      </p:pic>
      <p:pic>
        <p:nvPicPr>
          <p:cNvPr id="52" name="Picture 51"/>
          <p:cNvPicPr>
            <a:picLocks noChangeAspect="1"/>
          </p:cNvPicPr>
          <p:nvPr/>
        </p:nvPicPr>
        <p:blipFill rotWithShape="1">
          <a:blip r:embed="rId6"/>
          <a:srcRect l="18749" t="10213" r="27290" b="10213"/>
          <a:stretch/>
        </p:blipFill>
        <p:spPr>
          <a:xfrm>
            <a:off x="9188078" y="3935870"/>
            <a:ext cx="924275" cy="768096"/>
          </a:xfrm>
          <a:prstGeom prst="rect">
            <a:avLst/>
          </a:prstGeom>
          <a:ln w="19050">
            <a:solidFill>
              <a:schemeClr val="tx1"/>
            </a:solidFill>
          </a:ln>
        </p:spPr>
      </p:pic>
      <p:cxnSp>
        <p:nvCxnSpPr>
          <p:cNvPr id="53" name="Straight Arrow Connector 52"/>
          <p:cNvCxnSpPr/>
          <p:nvPr/>
        </p:nvCxnSpPr>
        <p:spPr>
          <a:xfrm flipV="1">
            <a:off x="6822488" y="3179656"/>
            <a:ext cx="687350" cy="1644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821661" y="4080543"/>
            <a:ext cx="693528" cy="1654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10229374" y="4010174"/>
            <a:ext cx="291472" cy="1784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0229374" y="3234629"/>
            <a:ext cx="290269" cy="1781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a:off x="4990641" y="1388368"/>
            <a:ext cx="325977" cy="242372"/>
          </a:xfrm>
          <a:prstGeom prst="rightArrow">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4464549" y="4323672"/>
            <a:ext cx="2731078" cy="338554"/>
          </a:xfrm>
          <a:prstGeom prst="rect">
            <a:avLst/>
          </a:prstGeom>
          <a:noFill/>
        </p:spPr>
        <p:txBody>
          <a:bodyPr wrap="square" rtlCol="0">
            <a:spAutoFit/>
          </a:bodyPr>
          <a:lstStyle/>
          <a:p>
            <a:pPr algn="ctr"/>
            <a:r>
              <a:rPr lang="en-US" sz="1600" dirty="0" smtClean="0"/>
              <a:t>Sample disparity at vertices</a:t>
            </a:r>
            <a:endParaRPr lang="en-US" sz="1600" dirty="0"/>
          </a:p>
        </p:txBody>
      </p:sp>
      <p:sp>
        <p:nvSpPr>
          <p:cNvPr id="54" name="Title 1"/>
          <p:cNvSpPr>
            <a:spLocks noGrp="1"/>
          </p:cNvSpPr>
          <p:nvPr>
            <p:ph type="title"/>
          </p:nvPr>
        </p:nvSpPr>
        <p:spPr>
          <a:xfrm>
            <a:off x="838200" y="145098"/>
            <a:ext cx="10515600" cy="772795"/>
          </a:xfrm>
        </p:spPr>
        <p:txBody>
          <a:bodyPr>
            <a:normAutofit/>
          </a:bodyPr>
          <a:lstStyle/>
          <a:p>
            <a:pPr algn="ctr"/>
            <a:r>
              <a:rPr lang="en-US" dirty="0"/>
              <a:t>Render-based stereo image generation</a:t>
            </a:r>
          </a:p>
        </p:txBody>
      </p:sp>
    </p:spTree>
    <p:extLst>
      <p:ext uri="{BB962C8B-B14F-4D97-AF65-F5344CB8AC3E}">
        <p14:creationId xmlns:p14="http://schemas.microsoft.com/office/powerpoint/2010/main" val="3762513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normAutofit/>
          </a:bodyPr>
          <a:lstStyle/>
          <a:p>
            <a:pPr algn="ctr"/>
            <a:r>
              <a:rPr lang="en-US" dirty="0"/>
              <a:t>Render-based stereo image generation</a:t>
            </a:r>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31</a:t>
            </a:fld>
            <a:endParaRPr lang="en-US"/>
          </a:p>
        </p:txBody>
      </p:sp>
      <p:cxnSp>
        <p:nvCxnSpPr>
          <p:cNvPr id="8" name="Straight Arrow Connector 7"/>
          <p:cNvCxnSpPr/>
          <p:nvPr/>
        </p:nvCxnSpPr>
        <p:spPr>
          <a:xfrm flipV="1">
            <a:off x="4805680" y="3072556"/>
            <a:ext cx="1087120" cy="4428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07448" y="2203453"/>
            <a:ext cx="3584552" cy="1200329"/>
          </a:xfrm>
          <a:prstGeom prst="rect">
            <a:avLst/>
          </a:prstGeom>
          <a:noFill/>
        </p:spPr>
        <p:txBody>
          <a:bodyPr wrap="square" rtlCol="0">
            <a:spAutoFit/>
          </a:bodyPr>
          <a:lstStyle/>
          <a:p>
            <a:pPr algn="ctr"/>
            <a:r>
              <a:rPr lang="en-US" dirty="0" smtClean="0"/>
              <a:t>Final disparity is piecewise linear across triangles.</a:t>
            </a:r>
          </a:p>
          <a:p>
            <a:pPr algn="ctr"/>
            <a:endParaRPr lang="en-US" b="1" dirty="0" smtClean="0"/>
          </a:p>
          <a:p>
            <a:pPr algn="ctr"/>
            <a:r>
              <a:rPr lang="en-US" b="1" dirty="0" smtClean="0"/>
              <a:t>Does not work for large triangles</a:t>
            </a:r>
            <a:r>
              <a:rPr lang="en-US" dirty="0" smtClean="0"/>
              <a:t>.</a:t>
            </a:r>
            <a:endParaRPr lang="en-US" dirty="0"/>
          </a:p>
        </p:txBody>
      </p:sp>
      <p:pic>
        <p:nvPicPr>
          <p:cNvPr id="11" name="Picture 6" descr="D:\Leonardo Scandolo\Projects\DisparityEditing\git\article\images\tesselation\Disparity-NonTesselated-Wirefram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47" t="-52" r="21310" b="-52"/>
          <a:stretch/>
        </p:blipFill>
        <p:spPr bwMode="auto">
          <a:xfrm>
            <a:off x="6261559" y="1554131"/>
            <a:ext cx="2295429" cy="22219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32" r="21384"/>
          <a:stretch/>
        </p:blipFill>
        <p:spPr bwMode="auto">
          <a:xfrm>
            <a:off x="993991" y="2348532"/>
            <a:ext cx="3282693" cy="31912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576" r="21457"/>
          <a:stretch/>
        </p:blipFill>
        <p:spPr bwMode="auto">
          <a:xfrm>
            <a:off x="6259955" y="3944135"/>
            <a:ext cx="2297033" cy="22219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4805680" y="4481550"/>
            <a:ext cx="1005840" cy="4631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07448" y="4944674"/>
            <a:ext cx="3584552" cy="369332"/>
          </a:xfrm>
          <a:prstGeom prst="rect">
            <a:avLst/>
          </a:prstGeom>
          <a:noFill/>
        </p:spPr>
        <p:txBody>
          <a:bodyPr wrap="square" rtlCol="0">
            <a:spAutoFit/>
          </a:bodyPr>
          <a:lstStyle/>
          <a:p>
            <a:pPr algn="ctr"/>
            <a:r>
              <a:rPr lang="en-US" dirty="0" smtClean="0"/>
              <a:t>Solution: Adaptive tessellation</a:t>
            </a:r>
            <a:endParaRPr lang="en-US" dirty="0"/>
          </a:p>
        </p:txBody>
      </p:sp>
      <p:sp>
        <p:nvSpPr>
          <p:cNvPr id="19" name="Multiply 18"/>
          <p:cNvSpPr/>
          <p:nvPr/>
        </p:nvSpPr>
        <p:spPr>
          <a:xfrm>
            <a:off x="4980909" y="2957399"/>
            <a:ext cx="670560" cy="701382"/>
          </a:xfrm>
          <a:prstGeom prst="mathMultiply">
            <a:avLst>
              <a:gd name="adj1" fmla="val 140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8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a:t>Render-based stereo image generation</a:t>
            </a:r>
          </a:p>
        </p:txBody>
      </p:sp>
      <p:sp>
        <p:nvSpPr>
          <p:cNvPr id="3" name="Content Placeholder 2"/>
          <p:cNvSpPr>
            <a:spLocks noGrp="1"/>
          </p:cNvSpPr>
          <p:nvPr>
            <p:ph idx="1"/>
          </p:nvPr>
        </p:nvSpPr>
        <p:spPr>
          <a:xfrm>
            <a:off x="838200" y="1097280"/>
            <a:ext cx="10515600" cy="5079683"/>
          </a:xfrm>
        </p:spPr>
        <p:txBody>
          <a:bodyPr/>
          <a:lstStyle/>
          <a:p>
            <a:pPr marL="0" indent="0">
              <a:buNone/>
            </a:pPr>
            <a:r>
              <a:rPr lang="en-US" sz="2400" dirty="0" smtClean="0"/>
              <a:t>Disparity </a:t>
            </a:r>
            <a:r>
              <a:rPr lang="en-US" sz="2400" dirty="0" err="1" smtClean="0"/>
              <a:t>reprojection</a:t>
            </a:r>
            <a:r>
              <a:rPr lang="en-US" sz="2400" dirty="0" smtClean="0"/>
              <a:t> : from disparity map to vertex.</a:t>
            </a:r>
          </a:p>
          <a:p>
            <a:pPr marL="0" indent="0">
              <a:buNone/>
            </a:pPr>
            <a:endParaRPr lang="en-US" sz="2400" dirty="0" smtClean="0"/>
          </a:p>
          <a:p>
            <a:pPr marL="0" indent="0">
              <a:buNone/>
            </a:pPr>
            <a:r>
              <a:rPr lang="en-US" sz="2400" dirty="0" smtClean="0"/>
              <a:t>What happens when the vertex is occluded or off-screen ?</a:t>
            </a:r>
          </a:p>
          <a:p>
            <a:pPr marL="0" indent="0">
              <a:buNone/>
            </a:pPr>
            <a:r>
              <a:rPr lang="en-US" sz="2400" dirty="0"/>
              <a:t> </a:t>
            </a:r>
            <a:r>
              <a:rPr lang="en-US" sz="2400" dirty="0" smtClean="0"/>
              <a:t>	Use weighed average of neighborhood samples.</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sz="2400" dirty="0" smtClean="0"/>
              <a:t>No </a:t>
            </a:r>
            <a:r>
              <a:rPr lang="en-US" sz="2400" dirty="0"/>
              <a:t>valid samples: use original </a:t>
            </a:r>
            <a:r>
              <a:rPr lang="en-US" sz="2400" dirty="0" smtClean="0"/>
              <a:t>disparity. </a:t>
            </a:r>
            <a:endParaRPr lang="en-US" sz="2400" dirty="0"/>
          </a:p>
        </p:txBody>
      </p:sp>
      <p:sp>
        <p:nvSpPr>
          <p:cNvPr id="9" name="Footer Placeholder 8"/>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32</a:t>
            </a:fld>
            <a:endParaRPr lang="en-US"/>
          </a:p>
        </p:txBody>
      </p:sp>
      <p:pic>
        <p:nvPicPr>
          <p:cNvPr id="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76" r="21457"/>
          <a:stretch/>
        </p:blipFill>
        <p:spPr bwMode="auto">
          <a:xfrm>
            <a:off x="3235450" y="3114221"/>
            <a:ext cx="2297033" cy="22219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28" t="57936" r="69857" b="30632"/>
          <a:stretch/>
        </p:blipFill>
        <p:spPr bwMode="auto">
          <a:xfrm>
            <a:off x="6694551" y="3327580"/>
            <a:ext cx="1731264" cy="175465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329940" y="4502124"/>
            <a:ext cx="209550" cy="203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90079" y="4085001"/>
            <a:ext cx="99369" cy="99369"/>
          </a:xfrm>
          <a:prstGeom prst="ellipse">
            <a:avLst/>
          </a:prstGeom>
          <a:solidFill>
            <a:srgbClr val="0DFF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7048119" y="4262547"/>
            <a:ext cx="239577" cy="239577"/>
          </a:xfrm>
          <a:prstGeom prst="mathMultiply">
            <a:avLst>
              <a:gd name="adj1" fmla="val 1079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307421" y="4283739"/>
            <a:ext cx="99369" cy="993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118222" y="4619544"/>
            <a:ext cx="99369" cy="993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490079" y="4484251"/>
            <a:ext cx="99369" cy="99369"/>
          </a:xfrm>
          <a:prstGeom prst="ellipse">
            <a:avLst/>
          </a:prstGeom>
          <a:solidFill>
            <a:srgbClr val="0DFF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102809" y="3997160"/>
            <a:ext cx="99369" cy="993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54484" y="4184370"/>
            <a:ext cx="99369" cy="993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67977" y="4554356"/>
            <a:ext cx="99369" cy="993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4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a:t>Render-based stereo image generation</a:t>
            </a:r>
          </a:p>
        </p:txBody>
      </p:sp>
      <p:sp>
        <p:nvSpPr>
          <p:cNvPr id="3" name="Content Placeholder 2"/>
          <p:cNvSpPr>
            <a:spLocks noGrp="1"/>
          </p:cNvSpPr>
          <p:nvPr>
            <p:ph idx="1"/>
          </p:nvPr>
        </p:nvSpPr>
        <p:spPr>
          <a:xfrm>
            <a:off x="838200" y="1097280"/>
            <a:ext cx="10515600" cy="5079683"/>
          </a:xfrm>
        </p:spPr>
        <p:txBody>
          <a:bodyPr/>
          <a:lstStyle/>
          <a:p>
            <a:pPr marL="0" indent="0">
              <a:buNone/>
            </a:pPr>
            <a:r>
              <a:rPr lang="en-US" sz="2400" dirty="0" smtClean="0"/>
              <a:t>Big advantage: decoupling resolution of disparity map and final image.</a:t>
            </a:r>
          </a:p>
        </p:txBody>
      </p:sp>
      <p:sp>
        <p:nvSpPr>
          <p:cNvPr id="7" name="Footer Placeholder 6"/>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33</a:t>
            </a:fld>
            <a:endParaRPr lang="en-US"/>
          </a:p>
        </p:txBody>
      </p:sp>
      <p:grpSp>
        <p:nvGrpSpPr>
          <p:cNvPr id="20" name="Group 19"/>
          <p:cNvGrpSpPr/>
          <p:nvPr/>
        </p:nvGrpSpPr>
        <p:grpSpPr>
          <a:xfrm>
            <a:off x="4226927" y="1731375"/>
            <a:ext cx="3744198" cy="4445590"/>
            <a:chOff x="4080171" y="1781026"/>
            <a:chExt cx="3660562" cy="4346287"/>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80693" y="4068835"/>
              <a:ext cx="3659519" cy="2058478"/>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080171" y="1781026"/>
              <a:ext cx="3660562" cy="2078326"/>
              <a:chOff x="3066015" y="3022341"/>
              <a:chExt cx="2286327" cy="1298089"/>
            </a:xfrm>
          </p:grpSpPr>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66342" y="3022341"/>
                <a:ext cx="2286000" cy="1285875"/>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66015" y="4045163"/>
                <a:ext cx="2286003" cy="275267"/>
              </a:xfrm>
              <a:prstGeom prst="rect">
                <a:avLst/>
              </a:prstGeom>
              <a:noFill/>
            </p:spPr>
            <p:txBody>
              <a:bodyPr wrap="square" rtlCol="0">
                <a:spAutoFit/>
              </a:bodyPr>
              <a:lstStyle/>
              <a:p>
                <a:pPr algn="r"/>
                <a:r>
                  <a:rPr lang="en-US" sz="2000" b="1" dirty="0" smtClean="0">
                    <a:solidFill>
                      <a:schemeClr val="bg1"/>
                    </a:solidFill>
                    <a:effectLst>
                      <a:glow rad="50800">
                        <a:schemeClr val="tx1">
                          <a:alpha val="65000"/>
                        </a:schemeClr>
                      </a:glow>
                    </a:effectLst>
                  </a:rPr>
                  <a:t>Optimized </a:t>
                </a:r>
                <a:r>
                  <a:rPr lang="en-US" sz="2000" b="1" dirty="0">
                    <a:solidFill>
                      <a:schemeClr val="bg1"/>
                    </a:solidFill>
                    <a:effectLst>
                      <a:glow rad="50800">
                        <a:schemeClr val="tx1">
                          <a:alpha val="65000"/>
                        </a:schemeClr>
                      </a:glow>
                    </a:effectLst>
                  </a:rPr>
                  <a:t>at </a:t>
                </a:r>
                <a:r>
                  <a:rPr lang="en-US" sz="2000" b="1" dirty="0" smtClean="0">
                    <a:solidFill>
                      <a:schemeClr val="bg1"/>
                    </a:solidFill>
                    <a:effectLst>
                      <a:glow rad="50800">
                        <a:schemeClr val="tx1">
                          <a:alpha val="65000"/>
                        </a:schemeClr>
                      </a:glow>
                    </a:effectLst>
                  </a:rPr>
                  <a:t>1:1 resolution</a:t>
                </a:r>
                <a:endParaRPr lang="en-US" sz="2000" b="1" dirty="0">
                  <a:solidFill>
                    <a:schemeClr val="bg1"/>
                  </a:solidFill>
                  <a:effectLst>
                    <a:glow rad="50800">
                      <a:schemeClr val="tx1">
                        <a:alpha val="65000"/>
                      </a:schemeClr>
                    </a:glow>
                  </a:effectLst>
                </a:endParaRPr>
              </a:p>
            </p:txBody>
          </p:sp>
        </p:grpSp>
      </p:grpSp>
      <p:grpSp>
        <p:nvGrpSpPr>
          <p:cNvPr id="21" name="Group 20"/>
          <p:cNvGrpSpPr/>
          <p:nvPr/>
        </p:nvGrpSpPr>
        <p:grpSpPr>
          <a:xfrm>
            <a:off x="8074196" y="1731486"/>
            <a:ext cx="3744196" cy="4445478"/>
            <a:chOff x="8358385" y="1781136"/>
            <a:chExt cx="3660560" cy="4346177"/>
          </a:xfrm>
        </p:grpSpPr>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359425" y="4068835"/>
              <a:ext cx="3659519" cy="2058478"/>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8358385" y="1781136"/>
              <a:ext cx="3660560" cy="2077958"/>
              <a:chOff x="3065692" y="4372942"/>
              <a:chExt cx="2286326" cy="1297859"/>
            </a:xfrm>
          </p:grpSpPr>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66342" y="4372942"/>
                <a:ext cx="2285676" cy="1285692"/>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65692" y="5395535"/>
                <a:ext cx="2280644" cy="275266"/>
              </a:xfrm>
              <a:prstGeom prst="rect">
                <a:avLst/>
              </a:prstGeom>
              <a:noFill/>
            </p:spPr>
            <p:txBody>
              <a:bodyPr wrap="square" rtlCol="0">
                <a:spAutoFit/>
              </a:bodyPr>
              <a:lstStyle/>
              <a:p>
                <a:pPr algn="r"/>
                <a:r>
                  <a:rPr lang="en-US" sz="2000" b="1" dirty="0">
                    <a:solidFill>
                      <a:schemeClr val="bg1"/>
                    </a:solidFill>
                    <a:effectLst>
                      <a:glow rad="50800">
                        <a:schemeClr val="tx1">
                          <a:alpha val="65000"/>
                        </a:schemeClr>
                      </a:glow>
                    </a:effectLst>
                  </a:rPr>
                  <a:t>Optimized at </a:t>
                </a:r>
                <a:r>
                  <a:rPr lang="en-US" sz="2000" b="1" dirty="0" smtClean="0">
                    <a:solidFill>
                      <a:schemeClr val="bg1"/>
                    </a:solidFill>
                    <a:effectLst>
                      <a:glow rad="50800">
                        <a:schemeClr val="tx1">
                          <a:alpha val="65000"/>
                        </a:schemeClr>
                      </a:glow>
                    </a:effectLst>
                  </a:rPr>
                  <a:t>1:8 </a:t>
                </a:r>
                <a:r>
                  <a:rPr lang="en-US" sz="2000" b="1" dirty="0">
                    <a:solidFill>
                      <a:schemeClr val="bg1"/>
                    </a:solidFill>
                    <a:effectLst>
                      <a:glow rad="50800">
                        <a:schemeClr val="tx1">
                          <a:alpha val="65000"/>
                        </a:schemeClr>
                      </a:glow>
                    </a:effectLst>
                  </a:rPr>
                  <a:t>resolution</a:t>
                </a:r>
              </a:p>
            </p:txBody>
          </p:sp>
        </p:grpSp>
      </p:grpSp>
      <p:grpSp>
        <p:nvGrpSpPr>
          <p:cNvPr id="22" name="Group 21"/>
          <p:cNvGrpSpPr/>
          <p:nvPr/>
        </p:nvGrpSpPr>
        <p:grpSpPr>
          <a:xfrm>
            <a:off x="373639" y="1731375"/>
            <a:ext cx="3743660" cy="4445590"/>
            <a:chOff x="179110" y="1781026"/>
            <a:chExt cx="3660038" cy="4346287"/>
          </a:xfrm>
        </p:grpSpPr>
        <p:pic>
          <p:nvPicPr>
            <p:cNvPr id="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79110" y="4068835"/>
              <a:ext cx="3659516" cy="2058478"/>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79110" y="1781026"/>
              <a:ext cx="3660038" cy="2080636"/>
              <a:chOff x="3066342" y="1668516"/>
              <a:chExt cx="2286000" cy="1299532"/>
            </a:xfrm>
          </p:grpSpPr>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066342" y="1668516"/>
                <a:ext cx="2285999" cy="1285875"/>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78834" y="2692781"/>
                <a:ext cx="773508" cy="275267"/>
              </a:xfrm>
              <a:prstGeom prst="rect">
                <a:avLst/>
              </a:prstGeom>
              <a:noFill/>
            </p:spPr>
            <p:txBody>
              <a:bodyPr wrap="square" rtlCol="0">
                <a:spAutoFit/>
              </a:bodyPr>
              <a:lstStyle/>
              <a:p>
                <a:pPr algn="r"/>
                <a:r>
                  <a:rPr lang="en-US" sz="2000" b="1" dirty="0" smtClean="0">
                    <a:solidFill>
                      <a:schemeClr val="bg1"/>
                    </a:solidFill>
                    <a:effectLst>
                      <a:glow rad="50800">
                        <a:schemeClr val="tx1">
                          <a:alpha val="65000"/>
                        </a:schemeClr>
                      </a:glow>
                    </a:effectLst>
                  </a:rPr>
                  <a:t>Original</a:t>
                </a:r>
                <a:endParaRPr lang="en-US" sz="1050" b="1" dirty="0" smtClean="0">
                  <a:solidFill>
                    <a:schemeClr val="bg1"/>
                  </a:solidFill>
                  <a:effectLst>
                    <a:glow rad="50800">
                      <a:schemeClr val="tx1">
                        <a:alpha val="65000"/>
                      </a:schemeClr>
                    </a:glow>
                  </a:effectLst>
                </a:endParaRPr>
              </a:p>
            </p:txBody>
          </p:sp>
        </p:grpSp>
      </p:grpSp>
    </p:spTree>
    <p:extLst>
      <p:ext uri="{BB962C8B-B14F-4D97-AF65-F5344CB8AC3E}">
        <p14:creationId xmlns:p14="http://schemas.microsoft.com/office/powerpoint/2010/main" val="4285610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1301"/>
            <a:ext cx="10515600" cy="3221990"/>
          </a:xfrm>
        </p:spPr>
        <p:txBody>
          <a:bodyPr>
            <a:normAutofit/>
          </a:bodyPr>
          <a:lstStyle/>
          <a:p>
            <a:pPr algn="ctr"/>
            <a:r>
              <a:rPr lang="en-US" sz="7200" dirty="0" smtClean="0"/>
              <a:t>Results</a:t>
            </a:r>
            <a:endParaRPr lang="en-US" sz="7200"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34</a:t>
            </a:fld>
            <a:endParaRPr lang="en-US"/>
          </a:p>
        </p:txBody>
      </p:sp>
    </p:spTree>
    <p:extLst>
      <p:ext uri="{BB962C8B-B14F-4D97-AF65-F5344CB8AC3E}">
        <p14:creationId xmlns:p14="http://schemas.microsoft.com/office/powerpoint/2010/main" val="42020958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Results: Video example</a:t>
            </a:r>
            <a:endParaRPr lang="en-US"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35</a:t>
            </a:fld>
            <a:endParaRPr lang="en-US"/>
          </a:p>
        </p:txBody>
      </p:sp>
      <p:pic>
        <p:nvPicPr>
          <p:cNvPr id="11" name="export-lo-yuv420">
            <a:hlinkClick r:id="" action="ppaction://media"/>
          </p:cNvPr>
          <p:cNvPicPr>
            <a:picLocks noChangeAspect="1"/>
          </p:cNvPicPr>
          <p:nvPr>
            <a:videoFile r:link="rId1"/>
            <p:extLst>
              <p:ext uri="{DAA4B4D4-6D71-4841-9C94-3DE7FCFB9230}">
                <p14:media xmlns:p14="http://schemas.microsoft.com/office/powerpoint/2010/main" r:embed="rId2">
                  <p14:trim st="9672" end="226268"/>
                </p14:media>
              </p:ext>
            </p:extLst>
          </p:nvPr>
        </p:nvPicPr>
        <p:blipFill>
          <a:blip r:embed="rId5"/>
          <a:stretch>
            <a:fillRect/>
          </a:stretch>
        </p:blipFill>
        <p:spPr>
          <a:xfrm>
            <a:off x="1384300" y="917893"/>
            <a:ext cx="9423400" cy="5300662"/>
          </a:xfrm>
          <a:prstGeom prst="rect">
            <a:avLst/>
          </a:prstGeom>
        </p:spPr>
      </p:pic>
    </p:spTree>
    <p:extLst>
      <p:ext uri="{BB962C8B-B14F-4D97-AF65-F5344CB8AC3E}">
        <p14:creationId xmlns:p14="http://schemas.microsoft.com/office/powerpoint/2010/main" val="35310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Results: Video example</a:t>
            </a:r>
            <a:endParaRPr lang="en-US"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36</a:t>
            </a:fld>
            <a:endParaRPr lang="en-US"/>
          </a:p>
        </p:txBody>
      </p:sp>
      <p:pic>
        <p:nvPicPr>
          <p:cNvPr id="11" name="export-lo-yuv420">
            <a:hlinkClick r:id="" action="ppaction://media"/>
          </p:cNvPr>
          <p:cNvPicPr>
            <a:picLocks noChangeAspect="1"/>
          </p:cNvPicPr>
          <p:nvPr>
            <a:videoFile r:link="rId1"/>
            <p:extLst>
              <p:ext uri="{DAA4B4D4-6D71-4841-9C94-3DE7FCFB9230}">
                <p14:media xmlns:p14="http://schemas.microsoft.com/office/powerpoint/2010/main" r:embed="rId2">
                  <p14:trim st="82432" end="139837"/>
                </p14:media>
              </p:ext>
            </p:extLst>
          </p:nvPr>
        </p:nvPicPr>
        <p:blipFill>
          <a:blip r:embed="rId5"/>
          <a:stretch>
            <a:fillRect/>
          </a:stretch>
        </p:blipFill>
        <p:spPr>
          <a:xfrm>
            <a:off x="1384300" y="917893"/>
            <a:ext cx="9423400" cy="5300662"/>
          </a:xfrm>
          <a:prstGeom prst="rect">
            <a:avLst/>
          </a:prstGeom>
        </p:spPr>
      </p:pic>
    </p:spTree>
    <p:extLst>
      <p:ext uri="{BB962C8B-B14F-4D97-AF65-F5344CB8AC3E}">
        <p14:creationId xmlns:p14="http://schemas.microsoft.com/office/powerpoint/2010/main" val="7962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Leonardo Scandolo\Projects\DisparityEditing\git\article\images\teaser\Teaser-Ori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22" t="10107" r="23022" b="10107"/>
          <a:stretch/>
        </p:blipFill>
        <p:spPr bwMode="auto">
          <a:xfrm>
            <a:off x="984460" y="4972978"/>
            <a:ext cx="1329039" cy="11054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145098"/>
            <a:ext cx="10515600" cy="772795"/>
          </a:xfrm>
        </p:spPr>
        <p:txBody>
          <a:bodyPr/>
          <a:lstStyle/>
          <a:p>
            <a:pPr algn="ctr"/>
            <a:r>
              <a:rPr lang="en-US" dirty="0" smtClean="0"/>
              <a:t>Results: Optimization times</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37</a:t>
            </a:fld>
            <a:endParaRPr lang="en-US"/>
          </a:p>
        </p:txBody>
      </p:sp>
      <p:pic>
        <p:nvPicPr>
          <p:cNvPr id="4" name="Picture 3"/>
          <p:cNvPicPr>
            <a:picLocks noChangeAspect="1"/>
          </p:cNvPicPr>
          <p:nvPr/>
        </p:nvPicPr>
        <p:blipFill>
          <a:blip r:embed="rId4"/>
          <a:stretch>
            <a:fillRect/>
          </a:stretch>
        </p:blipFill>
        <p:spPr>
          <a:xfrm>
            <a:off x="437597" y="1322555"/>
            <a:ext cx="6600685" cy="3711359"/>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2381432556"/>
              </p:ext>
            </p:extLst>
          </p:nvPr>
        </p:nvGraphicFramePr>
        <p:xfrm>
          <a:off x="7415354" y="1411314"/>
          <a:ext cx="4572000" cy="3254954"/>
        </p:xfrm>
        <a:graphic>
          <a:graphicData uri="http://schemas.openxmlformats.org/drawingml/2006/chart">
            <c:chart xmlns:c="http://schemas.openxmlformats.org/drawingml/2006/chart" xmlns:r="http://schemas.openxmlformats.org/officeDocument/2006/relationships" r:id="rId5"/>
          </a:graphicData>
        </a:graphic>
      </p:graphicFrame>
      <p:pic>
        <p:nvPicPr>
          <p:cNvPr id="14" name="Picture 13"/>
          <p:cNvPicPr>
            <a:picLocks noChangeAspect="1"/>
          </p:cNvPicPr>
          <p:nvPr/>
        </p:nvPicPr>
        <p:blipFill>
          <a:blip r:embed="rId6"/>
          <a:stretch>
            <a:fillRect/>
          </a:stretch>
        </p:blipFill>
        <p:spPr>
          <a:xfrm>
            <a:off x="5603234" y="5174989"/>
            <a:ext cx="1241298" cy="701438"/>
          </a:xfrm>
          <a:prstGeom prst="rect">
            <a:avLst/>
          </a:prstGeom>
          <a:ln w="19050">
            <a:solidFill>
              <a:schemeClr val="bg2">
                <a:lumMod val="75000"/>
              </a:schemeClr>
            </a:solidFill>
          </a:ln>
        </p:spPr>
      </p:pic>
      <p:pic>
        <p:nvPicPr>
          <p:cNvPr id="15" name="Picture 14"/>
          <p:cNvPicPr>
            <a:picLocks noChangeAspect="1"/>
          </p:cNvPicPr>
          <p:nvPr/>
        </p:nvPicPr>
        <p:blipFill>
          <a:blip r:embed="rId7"/>
          <a:stretch>
            <a:fillRect/>
          </a:stretch>
        </p:blipFill>
        <p:spPr>
          <a:xfrm>
            <a:off x="4134303" y="4972978"/>
            <a:ext cx="1258087" cy="1105460"/>
          </a:xfrm>
          <a:prstGeom prst="rect">
            <a:avLst/>
          </a:prstGeom>
          <a:ln w="19050">
            <a:solidFill>
              <a:schemeClr val="tx1"/>
            </a:solidFill>
          </a:ln>
        </p:spPr>
      </p:pic>
      <p:pic>
        <p:nvPicPr>
          <p:cNvPr id="16" name="Picture 15"/>
          <p:cNvPicPr>
            <a:picLocks noChangeAspect="1"/>
          </p:cNvPicPr>
          <p:nvPr/>
        </p:nvPicPr>
        <p:blipFill rotWithShape="1">
          <a:blip r:embed="rId8"/>
          <a:srcRect l="29265"/>
          <a:stretch/>
        </p:blipFill>
        <p:spPr>
          <a:xfrm>
            <a:off x="2524344" y="4972978"/>
            <a:ext cx="1399114" cy="1105460"/>
          </a:xfrm>
          <a:prstGeom prst="rect">
            <a:avLst/>
          </a:prstGeom>
          <a:ln w="19050">
            <a:solidFill>
              <a:schemeClr val="tx1"/>
            </a:solidFill>
          </a:ln>
        </p:spPr>
      </p:pic>
    </p:spTree>
    <p:extLst>
      <p:ext uri="{BB962C8B-B14F-4D97-AF65-F5344CB8AC3E}">
        <p14:creationId xmlns:p14="http://schemas.microsoft.com/office/powerpoint/2010/main" val="2798348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Conclusion</a:t>
            </a:r>
            <a:endParaRPr lang="en-US" dirty="0"/>
          </a:p>
        </p:txBody>
      </p:sp>
      <p:sp>
        <p:nvSpPr>
          <p:cNvPr id="3" name="Content Placeholder 2"/>
          <p:cNvSpPr>
            <a:spLocks noGrp="1"/>
          </p:cNvSpPr>
          <p:nvPr>
            <p:ph idx="1"/>
          </p:nvPr>
        </p:nvSpPr>
        <p:spPr>
          <a:xfrm>
            <a:off x="838200" y="1097280"/>
            <a:ext cx="10515600" cy="5079683"/>
          </a:xfrm>
        </p:spPr>
        <p:txBody>
          <a:bodyPr/>
          <a:lstStyle/>
          <a:p>
            <a:pPr>
              <a:buFont typeface="Arial" panose="020B0604020202020204" pitchFamily="34" charset="0"/>
              <a:buChar char="•"/>
            </a:pPr>
            <a:endParaRPr lang="en-US" dirty="0" smtClean="0"/>
          </a:p>
          <a:p>
            <a:pPr>
              <a:buFont typeface="Arial" panose="020B0604020202020204" pitchFamily="34" charset="0"/>
              <a:buChar char="•"/>
            </a:pPr>
            <a:r>
              <a:rPr lang="en-US" dirty="0" smtClean="0"/>
              <a:t>New intuitive method for editing disparity content</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Fast enough to provide interactive feedback to artists</a:t>
            </a:r>
          </a:p>
          <a:p>
            <a:pPr>
              <a:buFont typeface="Arial" panose="020B0604020202020204" pitchFamily="34" charset="0"/>
              <a:buChar char="•"/>
            </a:pPr>
            <a:endParaRPr lang="en-US" dirty="0"/>
          </a:p>
          <a:p>
            <a:pPr>
              <a:buFont typeface="Arial" panose="020B0604020202020204" pitchFamily="34" charset="0"/>
              <a:buChar char="•"/>
            </a:pPr>
            <a:r>
              <a:rPr lang="en-US" dirty="0" smtClean="0"/>
              <a:t>Works on disparity alone (no modification of underlying geometry)</a:t>
            </a:r>
          </a:p>
          <a:p>
            <a:pPr>
              <a:buFont typeface="Arial" panose="020B0604020202020204" pitchFamily="34" charset="0"/>
              <a:buChar char="•"/>
            </a:pPr>
            <a:endParaRPr lang="en-US" dirty="0"/>
          </a:p>
          <a:p>
            <a:pPr>
              <a:buFont typeface="Arial" panose="020B0604020202020204" pitchFamily="34" charset="0"/>
              <a:buChar char="•"/>
            </a:pPr>
            <a:r>
              <a:rPr lang="en-US" dirty="0" smtClean="0"/>
              <a:t>Can be easily extended: simply add further tools as constrains </a:t>
            </a: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38</a:t>
            </a:fld>
            <a:endParaRPr lang="en-US"/>
          </a:p>
        </p:txBody>
      </p:sp>
    </p:spTree>
    <p:extLst>
      <p:ext uri="{BB962C8B-B14F-4D97-AF65-F5344CB8AC3E}">
        <p14:creationId xmlns:p14="http://schemas.microsoft.com/office/powerpoint/2010/main" val="3144252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6A0971-E82B-458B-9FB6-3C7365857292}" type="slidenum">
              <a:rPr lang="en-US" smtClean="0"/>
              <a:t>39</a:t>
            </a:fld>
            <a:endParaRPr lang="en-US"/>
          </a:p>
        </p:txBody>
      </p:sp>
      <p:grpSp>
        <p:nvGrpSpPr>
          <p:cNvPr id="32" name="Group 31"/>
          <p:cNvGrpSpPr/>
          <p:nvPr/>
        </p:nvGrpSpPr>
        <p:grpSpPr>
          <a:xfrm>
            <a:off x="10389140" y="2016852"/>
            <a:ext cx="1817860" cy="4565329"/>
            <a:chOff x="10389140" y="2016852"/>
            <a:chExt cx="1817860" cy="4565329"/>
          </a:xfrm>
        </p:grpSpPr>
        <p:grpSp>
          <p:nvGrpSpPr>
            <p:cNvPr id="20" name="Group 19"/>
            <p:cNvGrpSpPr/>
            <p:nvPr/>
          </p:nvGrpSpPr>
          <p:grpSpPr>
            <a:xfrm>
              <a:off x="10576047" y="5218754"/>
              <a:ext cx="1444046" cy="1363427"/>
              <a:chOff x="8459432" y="3039407"/>
              <a:chExt cx="3562702" cy="336380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5992" y="3039407"/>
                <a:ext cx="1729585" cy="2255978"/>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sp>
            <p:nvSpPr>
              <p:cNvPr id="14" name="Title 1"/>
              <p:cNvSpPr txBox="1">
                <a:spLocks/>
              </p:cNvSpPr>
              <p:nvPr/>
            </p:nvSpPr>
            <p:spPr>
              <a:xfrm>
                <a:off x="8459432" y="5431316"/>
                <a:ext cx="3562702" cy="9718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400" b="1" dirty="0" smtClean="0">
                    <a:latin typeface="+mn-lt"/>
                    <a:ea typeface="Verdana" panose="020B0604030504040204" pitchFamily="34" charset="0"/>
                    <a:cs typeface="Verdana" panose="020B0604030504040204" pitchFamily="34" charset="0"/>
                  </a:rPr>
                  <a:t>Elmar Eisemann </a:t>
                </a:r>
                <a:endParaRPr lang="en-US" sz="1400" b="1" dirty="0">
                  <a:latin typeface="+mn-lt"/>
                </a:endParaRPr>
              </a:p>
            </p:txBody>
          </p:sp>
        </p:grpSp>
        <p:grpSp>
          <p:nvGrpSpPr>
            <p:cNvPr id="21" name="Group 20"/>
            <p:cNvGrpSpPr/>
            <p:nvPr/>
          </p:nvGrpSpPr>
          <p:grpSpPr>
            <a:xfrm>
              <a:off x="10615781" y="3551035"/>
              <a:ext cx="1364578" cy="1483820"/>
              <a:chOff x="4517672" y="2909475"/>
              <a:chExt cx="3048360" cy="3314738"/>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328" y="2909475"/>
                <a:ext cx="1581049" cy="2042698"/>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sp>
            <p:nvSpPr>
              <p:cNvPr id="15" name="Title 1"/>
              <p:cNvSpPr txBox="1">
                <a:spLocks/>
              </p:cNvSpPr>
              <p:nvPr/>
            </p:nvSpPr>
            <p:spPr>
              <a:xfrm>
                <a:off x="4517672" y="5313863"/>
                <a:ext cx="3048360" cy="9103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400" b="1" dirty="0">
                    <a:latin typeface="+mn-lt"/>
                    <a:ea typeface="Verdana" panose="020B0604030504040204" pitchFamily="34" charset="0"/>
                    <a:cs typeface="Verdana" panose="020B0604030504040204" pitchFamily="34" charset="0"/>
                  </a:rPr>
                  <a:t>Pablo </a:t>
                </a:r>
                <a:r>
                  <a:rPr lang="de-DE" sz="1400" b="1" dirty="0" err="1">
                    <a:latin typeface="+mn-lt"/>
                    <a:ea typeface="Verdana" panose="020B0604030504040204" pitchFamily="34" charset="0"/>
                    <a:cs typeface="Verdana" panose="020B0604030504040204" pitchFamily="34" charset="0"/>
                  </a:rPr>
                  <a:t>Bauszat</a:t>
                </a:r>
                <a:endParaRPr lang="en-US" sz="1400" b="1" dirty="0">
                  <a:latin typeface="+mn-lt"/>
                </a:endParaRPr>
              </a:p>
            </p:txBody>
          </p:sp>
        </p:grpSp>
        <p:grpSp>
          <p:nvGrpSpPr>
            <p:cNvPr id="18" name="Group 17"/>
            <p:cNvGrpSpPr/>
            <p:nvPr/>
          </p:nvGrpSpPr>
          <p:grpSpPr>
            <a:xfrm>
              <a:off x="10389140" y="2016852"/>
              <a:ext cx="1817860" cy="1350285"/>
              <a:chOff x="-1251837" y="3009668"/>
              <a:chExt cx="4554149" cy="338277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9690"/>
              <a:stretch/>
            </p:blipFill>
            <p:spPr>
              <a:xfrm>
                <a:off x="105374" y="3009668"/>
                <a:ext cx="1839727" cy="2290779"/>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sp>
            <p:nvSpPr>
              <p:cNvPr id="16" name="Title 1"/>
              <p:cNvSpPr txBox="1">
                <a:spLocks/>
              </p:cNvSpPr>
              <p:nvPr/>
            </p:nvSpPr>
            <p:spPr>
              <a:xfrm>
                <a:off x="-1251837" y="5411241"/>
                <a:ext cx="4554149" cy="9811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400" b="1" dirty="0">
                    <a:latin typeface="+mn-lt"/>
                    <a:ea typeface="Verdana" panose="020B0604030504040204" pitchFamily="34" charset="0"/>
                    <a:cs typeface="Verdana" panose="020B0604030504040204" pitchFamily="34" charset="0"/>
                  </a:rPr>
                  <a:t>Leonardo Scandolo</a:t>
                </a:r>
                <a:endParaRPr lang="en-US" sz="1400" b="1" dirty="0">
                  <a:latin typeface="+mn-lt"/>
                </a:endParaRPr>
              </a:p>
            </p:txBody>
          </p:sp>
        </p:grpSp>
      </p:grpSp>
      <p:sp>
        <p:nvSpPr>
          <p:cNvPr id="17" name="Title 1"/>
          <p:cNvSpPr txBox="1">
            <a:spLocks/>
          </p:cNvSpPr>
          <p:nvPr/>
        </p:nvSpPr>
        <p:spPr>
          <a:xfrm>
            <a:off x="762000" y="371768"/>
            <a:ext cx="10668000" cy="11293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50000"/>
                  </a:schemeClr>
                </a:solidFill>
                <a:latin typeface="+mj-lt"/>
                <a:ea typeface="+mj-ea"/>
                <a:cs typeface="+mj-cs"/>
              </a:defRPr>
            </a:lvl1pPr>
          </a:lstStyle>
          <a:p>
            <a:pPr algn="ctr"/>
            <a:r>
              <a:rPr lang="en-US" sz="4800" b="1" kern="0" dirty="0" smtClean="0">
                <a:solidFill>
                  <a:schemeClr val="tx1"/>
                </a:solidFill>
                <a:latin typeface="Calibri"/>
                <a:cs typeface="Arial"/>
                <a:sym typeface="Arial"/>
                <a:rtl val="0"/>
              </a:rPr>
              <a:t>Gradient-Guided Local Disparity Editing</a:t>
            </a:r>
            <a:endParaRPr lang="en-US" sz="4800" dirty="0">
              <a:solidFill>
                <a:schemeClr val="tx1"/>
              </a:solidFill>
            </a:endParaRPr>
          </a:p>
        </p:txBody>
      </p:sp>
      <p:pic>
        <p:nvPicPr>
          <p:cNvPr id="26" name="Picture 25"/>
          <p:cNvPicPr>
            <a:picLocks noChangeAspect="1"/>
          </p:cNvPicPr>
          <p:nvPr/>
        </p:nvPicPr>
        <p:blipFill>
          <a:blip r:embed="rId6"/>
          <a:stretch>
            <a:fillRect/>
          </a:stretch>
        </p:blipFill>
        <p:spPr>
          <a:xfrm>
            <a:off x="2881312" y="2007230"/>
            <a:ext cx="6429375" cy="1266825"/>
          </a:xfrm>
          <a:prstGeom prst="rect">
            <a:avLst/>
          </a:prstGeom>
        </p:spPr>
      </p:pic>
      <p:grpSp>
        <p:nvGrpSpPr>
          <p:cNvPr id="31" name="Group 30"/>
          <p:cNvGrpSpPr/>
          <p:nvPr/>
        </p:nvGrpSpPr>
        <p:grpSpPr>
          <a:xfrm>
            <a:off x="3353691" y="5008066"/>
            <a:ext cx="4985004" cy="1686769"/>
            <a:chOff x="-1743603" y="3967946"/>
            <a:chExt cx="4985004" cy="1686769"/>
          </a:xfrm>
        </p:grpSpPr>
        <p:sp>
          <p:nvSpPr>
            <p:cNvPr id="8" name="Title 1"/>
            <p:cNvSpPr txBox="1">
              <a:spLocks/>
            </p:cNvSpPr>
            <p:nvPr/>
          </p:nvSpPr>
          <p:spPr>
            <a:xfrm>
              <a:off x="-381892" y="5333633"/>
              <a:ext cx="2761194" cy="321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latin typeface="+mn-lt"/>
                  <a:hlinkClick r:id="rId7"/>
                </a:rPr>
                <a:t>http://graphics.tudelft.nl</a:t>
              </a:r>
              <a:endParaRPr lang="en-US" sz="1800" dirty="0" smtClean="0">
                <a:solidFill>
                  <a:prstClr val="black"/>
                </a:solidFill>
                <a:latin typeface="+mn-lt"/>
              </a:endParaRP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7955" y="4141001"/>
              <a:ext cx="1423446" cy="969154"/>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3603" y="3967946"/>
              <a:ext cx="2321670" cy="1431592"/>
            </a:xfrm>
            <a:prstGeom prst="rect">
              <a:avLst/>
            </a:prstGeom>
          </p:spPr>
        </p:pic>
      </p:grpSp>
    </p:spTree>
    <p:extLst>
      <p:ext uri="{BB962C8B-B14F-4D97-AF65-F5344CB8AC3E}">
        <p14:creationId xmlns:p14="http://schemas.microsoft.com/office/powerpoint/2010/main" val="2623089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pPr/>
              <a:t>4</a:t>
            </a:fld>
            <a:endParaRPr lang="en-US"/>
          </a:p>
        </p:txBody>
      </p:sp>
      <p:sp>
        <p:nvSpPr>
          <p:cNvPr id="25" name="Title 1"/>
          <p:cNvSpPr txBox="1">
            <a:spLocks/>
          </p:cNvSpPr>
          <p:nvPr/>
        </p:nvSpPr>
        <p:spPr>
          <a:xfrm>
            <a:off x="838200" y="145098"/>
            <a:ext cx="10515600" cy="772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mtClean="0"/>
              <a:t>Depth cues</a:t>
            </a:r>
            <a:endParaRPr lang="en-US" dirty="0"/>
          </a:p>
        </p:txBody>
      </p:sp>
      <p:grpSp>
        <p:nvGrpSpPr>
          <p:cNvPr id="49" name="Group 48"/>
          <p:cNvGrpSpPr/>
          <p:nvPr/>
        </p:nvGrpSpPr>
        <p:grpSpPr>
          <a:xfrm rot="19077507">
            <a:off x="1705320" y="5515747"/>
            <a:ext cx="314196" cy="306726"/>
            <a:chOff x="2004641" y="1039993"/>
            <a:chExt cx="2441963" cy="2383894"/>
          </a:xfrm>
        </p:grpSpPr>
        <p:sp>
          <p:nvSpPr>
            <p:cNvPr id="57" name="Oval 56"/>
            <p:cNvSpPr/>
            <p:nvPr/>
          </p:nvSpPr>
          <p:spPr>
            <a:xfrm>
              <a:off x="2004641" y="1039993"/>
              <a:ext cx="2383893" cy="23838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288012" y="2024514"/>
              <a:ext cx="154099" cy="43807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18618553">
            <a:off x="2137722" y="5888405"/>
            <a:ext cx="314198" cy="306726"/>
            <a:chOff x="2004640" y="1039992"/>
            <a:chExt cx="2441964" cy="2383894"/>
          </a:xfrm>
        </p:grpSpPr>
        <p:sp>
          <p:nvSpPr>
            <p:cNvPr id="54" name="Oval 53"/>
            <p:cNvSpPr/>
            <p:nvPr/>
          </p:nvSpPr>
          <p:spPr>
            <a:xfrm>
              <a:off x="2004640" y="1039992"/>
              <a:ext cx="2383890" cy="23838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288012" y="2024514"/>
              <a:ext cx="154099" cy="43807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rot="16200000">
            <a:off x="5900721" y="3219770"/>
            <a:ext cx="314196" cy="306726"/>
            <a:chOff x="2004641" y="1039993"/>
            <a:chExt cx="2441963" cy="2383894"/>
          </a:xfrm>
        </p:grpSpPr>
        <p:sp>
          <p:nvSpPr>
            <p:cNvPr id="67" name="Oval 66"/>
            <p:cNvSpPr/>
            <p:nvPr/>
          </p:nvSpPr>
          <p:spPr>
            <a:xfrm>
              <a:off x="2004641" y="1039993"/>
              <a:ext cx="2383893" cy="23838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288012" y="2024514"/>
              <a:ext cx="154099" cy="43807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6200000">
            <a:off x="6449586" y="3219772"/>
            <a:ext cx="314198" cy="306726"/>
            <a:chOff x="2004640" y="1039992"/>
            <a:chExt cx="2441964" cy="2383894"/>
          </a:xfrm>
        </p:grpSpPr>
        <p:sp>
          <p:nvSpPr>
            <p:cNvPr id="64" name="Oval 63"/>
            <p:cNvSpPr/>
            <p:nvPr/>
          </p:nvSpPr>
          <p:spPr>
            <a:xfrm>
              <a:off x="2004640" y="1039992"/>
              <a:ext cx="2383890" cy="23838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288012" y="2024514"/>
              <a:ext cx="154099" cy="43807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 name="Straight Connector 70"/>
          <p:cNvCxnSpPr/>
          <p:nvPr/>
        </p:nvCxnSpPr>
        <p:spPr>
          <a:xfrm>
            <a:off x="3403600" y="1899920"/>
            <a:ext cx="560832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9246288" y="1605280"/>
            <a:ext cx="873072" cy="369332"/>
          </a:xfrm>
          <a:prstGeom prst="rect">
            <a:avLst/>
          </a:prstGeom>
          <a:noFill/>
        </p:spPr>
        <p:txBody>
          <a:bodyPr wrap="square" rtlCol="0">
            <a:spAutoFit/>
          </a:bodyPr>
          <a:lstStyle/>
          <a:p>
            <a:r>
              <a:rPr lang="en-US" dirty="0" smtClean="0"/>
              <a:t>Screen</a:t>
            </a:r>
          </a:p>
        </p:txBody>
      </p:sp>
      <p:pic>
        <p:nvPicPr>
          <p:cNvPr id="73" name="Picture 72"/>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4748" t="3758" r="69713" b="58303"/>
          <a:stretch/>
        </p:blipFill>
        <p:spPr>
          <a:xfrm>
            <a:off x="6439238" y="1585040"/>
            <a:ext cx="457200" cy="475428"/>
          </a:xfrm>
          <a:prstGeom prst="rect">
            <a:avLst/>
          </a:prstGeom>
        </p:spPr>
      </p:pic>
      <p:pic>
        <p:nvPicPr>
          <p:cNvPr id="74" name="Picture 73"/>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4800"/>
                    </a14:imgEffect>
                  </a14:imgLayer>
                </a14:imgProps>
              </a:ext>
              <a:ext uri="{28A0092B-C50C-407E-A947-70E740481C1C}">
                <a14:useLocalDpi xmlns:a14="http://schemas.microsoft.com/office/drawing/2010/main" val="0"/>
              </a:ext>
            </a:extLst>
          </a:blip>
          <a:srcRect l="4748" t="3758" r="69713" b="58303"/>
          <a:stretch/>
        </p:blipFill>
        <p:spPr>
          <a:xfrm>
            <a:off x="5783114" y="1585041"/>
            <a:ext cx="457200" cy="475427"/>
          </a:xfrm>
          <a:prstGeom prst="rect">
            <a:avLst/>
          </a:prstGeom>
        </p:spPr>
      </p:pic>
      <p:cxnSp>
        <p:nvCxnSpPr>
          <p:cNvPr id="76" name="Straight Connector 75"/>
          <p:cNvCxnSpPr>
            <a:stCxn id="59" idx="6"/>
            <a:endCxn id="74" idx="2"/>
          </p:cNvCxnSpPr>
          <p:nvPr/>
        </p:nvCxnSpPr>
        <p:spPr>
          <a:xfrm flipV="1">
            <a:off x="1979659" y="2060468"/>
            <a:ext cx="4032055" cy="350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3" idx="2"/>
            <a:endCxn id="56" idx="6"/>
          </p:cNvCxnSpPr>
          <p:nvPr/>
        </p:nvCxnSpPr>
        <p:spPr>
          <a:xfrm flipH="1">
            <a:off x="2397216" y="2060468"/>
            <a:ext cx="4270622" cy="386291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64" idx="6"/>
            <a:endCxn id="73" idx="2"/>
          </p:cNvCxnSpPr>
          <p:nvPr/>
        </p:nvCxnSpPr>
        <p:spPr>
          <a:xfrm flipV="1">
            <a:off x="6606685" y="2060468"/>
            <a:ext cx="61153" cy="1163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67" idx="6"/>
            <a:endCxn id="74" idx="2"/>
          </p:cNvCxnSpPr>
          <p:nvPr/>
        </p:nvCxnSpPr>
        <p:spPr>
          <a:xfrm flipH="1" flipV="1">
            <a:off x="6011714" y="2060468"/>
            <a:ext cx="46105" cy="1163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nl-NL" dirty="0" err="1" smtClean="0"/>
              <a:t>Overview</a:t>
            </a:r>
            <a:endParaRPr lang="en-US"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40</a:t>
            </a:fld>
            <a:endParaRPr lang="en-US"/>
          </a:p>
        </p:txBody>
      </p:sp>
      <p:sp>
        <p:nvSpPr>
          <p:cNvPr id="30" name="Right Arrow 29"/>
          <p:cNvSpPr/>
          <p:nvPr/>
        </p:nvSpPr>
        <p:spPr>
          <a:xfrm>
            <a:off x="5277803" y="2892962"/>
            <a:ext cx="1508625" cy="970665"/>
          </a:xfrm>
          <a:prstGeom prst="rightArrow">
            <a:avLst>
              <a:gd name="adj1" fmla="val 41310"/>
              <a:gd name="adj2" fmla="val 50000"/>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1" name="Right Arrow 30"/>
          <p:cNvSpPr/>
          <p:nvPr/>
        </p:nvSpPr>
        <p:spPr>
          <a:xfrm>
            <a:off x="2140088" y="2889121"/>
            <a:ext cx="1508625" cy="970665"/>
          </a:xfrm>
          <a:prstGeom prst="rightArrow">
            <a:avLst>
              <a:gd name="adj1" fmla="val 39355"/>
              <a:gd name="adj2" fmla="val 50000"/>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2" name="Right Arrow 31"/>
          <p:cNvSpPr/>
          <p:nvPr/>
        </p:nvSpPr>
        <p:spPr>
          <a:xfrm>
            <a:off x="8540969" y="2889121"/>
            <a:ext cx="1508625" cy="970665"/>
          </a:xfrm>
          <a:prstGeom prst="rightArrow">
            <a:avLst>
              <a:gd name="adj1" fmla="val 41310"/>
              <a:gd name="adj2" fmla="val 50000"/>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nvGrpSpPr>
          <p:cNvPr id="33" name="Group 32"/>
          <p:cNvGrpSpPr/>
          <p:nvPr/>
        </p:nvGrpSpPr>
        <p:grpSpPr>
          <a:xfrm>
            <a:off x="367306" y="2387601"/>
            <a:ext cx="1772782" cy="986929"/>
            <a:chOff x="3191998" y="5932231"/>
            <a:chExt cx="3285002" cy="1828800"/>
          </a:xfrm>
          <a:effectLst>
            <a:outerShdw blurRad="63500" sx="102000" sy="102000" algn="ctr" rotWithShape="0">
              <a:prstClr val="black">
                <a:alpha val="40000"/>
              </a:prstClr>
            </a:outerShdw>
          </a:effectLst>
        </p:grpSpPr>
        <p:pic>
          <p:nvPicPr>
            <p:cNvPr id="4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7"/>
            <a:stretch/>
          </p:blipFill>
          <p:spPr bwMode="auto">
            <a:xfrm>
              <a:off x="3243262" y="5962088"/>
              <a:ext cx="3233738" cy="17989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3191998" y="5932231"/>
              <a:ext cx="3285002" cy="513285"/>
            </a:xfrm>
            <a:prstGeom prst="rect">
              <a:avLst/>
            </a:prstGeom>
            <a:noFill/>
          </p:spPr>
          <p:txBody>
            <a:bodyPr wrap="square" rtlCol="0">
              <a:spAutoFit/>
            </a:bodyPr>
            <a:lstStyle/>
            <a:p>
              <a:pPr algn="r"/>
              <a:r>
                <a:rPr lang="en-US" sz="1200" b="1" dirty="0" smtClean="0">
                  <a:solidFill>
                    <a:schemeClr val="bg1"/>
                  </a:solidFill>
                  <a:effectLst>
                    <a:glow rad="317500">
                      <a:schemeClr val="tx1">
                        <a:lumMod val="95000"/>
                        <a:lumOff val="5000"/>
                        <a:alpha val="75000"/>
                      </a:schemeClr>
                    </a:glow>
                  </a:effectLst>
                </a:rPr>
                <a:t>Artist input</a:t>
              </a:r>
            </a:p>
          </p:txBody>
        </p:sp>
      </p:grpSp>
      <p:grpSp>
        <p:nvGrpSpPr>
          <p:cNvPr id="34" name="Group 33"/>
          <p:cNvGrpSpPr/>
          <p:nvPr/>
        </p:nvGrpSpPr>
        <p:grpSpPr>
          <a:xfrm>
            <a:off x="385550" y="3486003"/>
            <a:ext cx="1754538" cy="984396"/>
            <a:chOff x="3225804" y="7967594"/>
            <a:chExt cx="3251196" cy="1824106"/>
          </a:xfrm>
          <a:effectLst>
            <a:outerShdw blurRad="63500" sx="102000" sy="102000" algn="ctr" rotWithShape="0">
              <a:prstClr val="black">
                <a:alpha val="40000"/>
              </a:prstClr>
            </a:outerShdw>
          </a:effectLst>
        </p:grpSpPr>
        <p:pic>
          <p:nvPicPr>
            <p:cNvPr id="4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7"/>
            <a:stretch/>
          </p:blipFill>
          <p:spPr bwMode="auto">
            <a:xfrm>
              <a:off x="3243262" y="8000156"/>
              <a:ext cx="3233738" cy="17915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225804" y="7967594"/>
              <a:ext cx="3251196" cy="855475"/>
            </a:xfrm>
            <a:prstGeom prst="rect">
              <a:avLst/>
            </a:prstGeom>
            <a:noFill/>
          </p:spPr>
          <p:txBody>
            <a:bodyPr wrap="square" rtlCol="0">
              <a:spAutoFit/>
            </a:bodyPr>
            <a:lstStyle/>
            <a:p>
              <a:pPr algn="r"/>
              <a:r>
                <a:rPr lang="en-US" sz="1200" b="1" dirty="0" smtClean="0">
                  <a:solidFill>
                    <a:schemeClr val="bg1"/>
                  </a:solidFill>
                  <a:effectLst>
                    <a:glow rad="317500">
                      <a:schemeClr val="tx1">
                        <a:lumMod val="95000"/>
                        <a:lumOff val="5000"/>
                        <a:alpha val="75000"/>
                      </a:schemeClr>
                    </a:glow>
                  </a:effectLst>
                </a:rPr>
                <a:t>Original</a:t>
              </a:r>
            </a:p>
            <a:p>
              <a:pPr algn="r"/>
              <a:r>
                <a:rPr lang="en-US" sz="1200" b="1" dirty="0" smtClean="0">
                  <a:solidFill>
                    <a:schemeClr val="bg1"/>
                  </a:solidFill>
                  <a:effectLst>
                    <a:glow rad="317500">
                      <a:schemeClr val="tx1">
                        <a:lumMod val="95000"/>
                        <a:lumOff val="5000"/>
                        <a:alpha val="75000"/>
                      </a:schemeClr>
                    </a:glow>
                  </a:effectLst>
                </a:rPr>
                <a:t>disparity</a:t>
              </a:r>
              <a:endParaRPr lang="en-US" sz="1050" b="1" dirty="0" smtClean="0">
                <a:solidFill>
                  <a:schemeClr val="bg1"/>
                </a:solidFill>
                <a:effectLst>
                  <a:glow rad="317500">
                    <a:schemeClr val="tx1">
                      <a:lumMod val="95000"/>
                      <a:lumOff val="5000"/>
                      <a:alpha val="75000"/>
                    </a:schemeClr>
                  </a:glow>
                </a:effectLst>
              </a:endParaRPr>
            </a:p>
          </p:txBody>
        </p:sp>
      </p:grpSp>
      <p:grpSp>
        <p:nvGrpSpPr>
          <p:cNvPr id="35" name="Group 34"/>
          <p:cNvGrpSpPr/>
          <p:nvPr/>
        </p:nvGrpSpPr>
        <p:grpSpPr>
          <a:xfrm>
            <a:off x="3652629" y="2892962"/>
            <a:ext cx="1754539" cy="966824"/>
            <a:chOff x="9349206" y="7052941"/>
            <a:chExt cx="3251198" cy="1791545"/>
          </a:xfrm>
          <a:effectLst>
            <a:outerShdw blurRad="63500" sx="102000" sy="102000" algn="ctr" rotWithShape="0">
              <a:prstClr val="black">
                <a:alpha val="40000"/>
              </a:prstClr>
            </a:outerShdw>
          </a:effectLst>
        </p:grpSpPr>
        <p:pic>
          <p:nvPicPr>
            <p:cNvPr id="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49206" y="7052941"/>
              <a:ext cx="3251198" cy="179154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349206" y="7052941"/>
              <a:ext cx="3251196" cy="1197665"/>
            </a:xfrm>
            <a:prstGeom prst="rect">
              <a:avLst/>
            </a:prstGeom>
            <a:noFill/>
          </p:spPr>
          <p:txBody>
            <a:bodyPr wrap="square" rtlCol="0">
              <a:spAutoFit/>
            </a:bodyPr>
            <a:lstStyle/>
            <a:p>
              <a:pPr algn="r"/>
              <a:r>
                <a:rPr lang="en-US" sz="1200" b="1" dirty="0" smtClean="0">
                  <a:solidFill>
                    <a:schemeClr val="bg1"/>
                  </a:solidFill>
                  <a:effectLst>
                    <a:glow rad="317500">
                      <a:schemeClr val="tx1">
                        <a:lumMod val="95000"/>
                        <a:lumOff val="5000"/>
                        <a:alpha val="75000"/>
                      </a:schemeClr>
                    </a:glow>
                  </a:effectLst>
                </a:rPr>
                <a:t>Initial</a:t>
              </a:r>
            </a:p>
            <a:p>
              <a:pPr algn="r"/>
              <a:r>
                <a:rPr lang="en-US" sz="1200" b="1" dirty="0" smtClean="0">
                  <a:solidFill>
                    <a:schemeClr val="bg1"/>
                  </a:solidFill>
                  <a:effectLst>
                    <a:glow rad="317500">
                      <a:schemeClr val="tx1">
                        <a:lumMod val="95000"/>
                        <a:lumOff val="5000"/>
                        <a:alpha val="75000"/>
                      </a:schemeClr>
                    </a:glow>
                  </a:effectLst>
                </a:rPr>
                <a:t>disparity</a:t>
              </a:r>
            </a:p>
            <a:p>
              <a:pPr algn="r"/>
              <a:r>
                <a:rPr lang="en-US" sz="1200" b="1" dirty="0" smtClean="0">
                  <a:solidFill>
                    <a:schemeClr val="bg1"/>
                  </a:solidFill>
                  <a:effectLst>
                    <a:glow rad="317500">
                      <a:schemeClr val="tx1">
                        <a:lumMod val="95000"/>
                        <a:lumOff val="5000"/>
                        <a:alpha val="75000"/>
                      </a:schemeClr>
                    </a:glow>
                  </a:effectLst>
                </a:rPr>
                <a:t> estimate</a:t>
              </a:r>
              <a:endParaRPr lang="en-US" sz="1050" b="1" dirty="0" smtClean="0">
                <a:solidFill>
                  <a:schemeClr val="bg1"/>
                </a:solidFill>
                <a:effectLst>
                  <a:glow rad="317500">
                    <a:schemeClr val="tx1">
                      <a:lumMod val="95000"/>
                      <a:lumOff val="5000"/>
                      <a:alpha val="75000"/>
                    </a:schemeClr>
                  </a:glow>
                </a:effectLst>
              </a:endParaRPr>
            </a:p>
          </p:txBody>
        </p:sp>
      </p:grpSp>
      <p:grpSp>
        <p:nvGrpSpPr>
          <p:cNvPr id="36" name="Group 35"/>
          <p:cNvGrpSpPr/>
          <p:nvPr/>
        </p:nvGrpSpPr>
        <p:grpSpPr>
          <a:xfrm>
            <a:off x="6786429" y="2876000"/>
            <a:ext cx="1754540" cy="966824"/>
            <a:chOff x="6182116" y="11198179"/>
            <a:chExt cx="3251199" cy="1791545"/>
          </a:xfrm>
          <a:effectLst>
            <a:outerShdw blurRad="63500" sx="102000" sy="102000" algn="ctr" rotWithShape="0">
              <a:prstClr val="black">
                <a:alpha val="40000"/>
              </a:prstClr>
            </a:outerShdw>
          </a:effectLst>
        </p:grpSpPr>
        <p:pic>
          <p:nvPicPr>
            <p:cNvPr id="43"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82116" y="11198179"/>
              <a:ext cx="3251196" cy="179154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182116" y="11198179"/>
              <a:ext cx="3251199" cy="855475"/>
            </a:xfrm>
            <a:prstGeom prst="rect">
              <a:avLst/>
            </a:prstGeom>
            <a:noFill/>
          </p:spPr>
          <p:txBody>
            <a:bodyPr wrap="square" rtlCol="0">
              <a:spAutoFit/>
            </a:bodyPr>
            <a:lstStyle/>
            <a:p>
              <a:pPr algn="r"/>
              <a:r>
                <a:rPr lang="en-US" sz="1200" b="1" dirty="0" smtClean="0">
                  <a:solidFill>
                    <a:schemeClr val="bg1"/>
                  </a:solidFill>
                  <a:effectLst>
                    <a:glow rad="317500">
                      <a:schemeClr val="tx1">
                        <a:lumMod val="95000"/>
                        <a:lumOff val="5000"/>
                        <a:alpha val="75000"/>
                      </a:schemeClr>
                    </a:glow>
                  </a:effectLst>
                </a:rPr>
                <a:t>Optimized </a:t>
              </a:r>
            </a:p>
            <a:p>
              <a:pPr algn="r"/>
              <a:r>
                <a:rPr lang="en-US" sz="1200" b="1" dirty="0" smtClean="0">
                  <a:solidFill>
                    <a:schemeClr val="bg1"/>
                  </a:solidFill>
                  <a:effectLst>
                    <a:glow rad="317500">
                      <a:schemeClr val="tx1">
                        <a:lumMod val="95000"/>
                        <a:lumOff val="5000"/>
                        <a:alpha val="75000"/>
                      </a:schemeClr>
                    </a:glow>
                  </a:effectLst>
                </a:rPr>
                <a:t>disparity</a:t>
              </a:r>
              <a:endParaRPr lang="en-US" sz="1050" b="1" dirty="0" smtClean="0">
                <a:solidFill>
                  <a:schemeClr val="bg1"/>
                </a:solidFill>
                <a:effectLst>
                  <a:glow rad="317500">
                    <a:schemeClr val="tx1">
                      <a:lumMod val="95000"/>
                      <a:lumOff val="5000"/>
                      <a:alpha val="75000"/>
                    </a:schemeClr>
                  </a:glow>
                </a:effectLst>
              </a:endParaRPr>
            </a:p>
          </p:txBody>
        </p:sp>
      </p:grpSp>
      <p:grpSp>
        <p:nvGrpSpPr>
          <p:cNvPr id="37" name="Group 36"/>
          <p:cNvGrpSpPr/>
          <p:nvPr/>
        </p:nvGrpSpPr>
        <p:grpSpPr>
          <a:xfrm>
            <a:off x="10070154" y="2889121"/>
            <a:ext cx="1754540" cy="966823"/>
            <a:chOff x="6182116" y="11198179"/>
            <a:chExt cx="3251199" cy="1791544"/>
          </a:xfrm>
          <a:effectLst>
            <a:outerShdw blurRad="63500" sx="102000" sy="102000" algn="ctr" rotWithShape="0">
              <a:prstClr val="black">
                <a:alpha val="40000"/>
              </a:prstClr>
            </a:outerShdw>
          </a:effectLst>
        </p:grpSpPr>
        <p:pic>
          <p:nvPicPr>
            <p:cNvPr id="41"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82116" y="11198179"/>
              <a:ext cx="3251196" cy="17915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182116" y="11198179"/>
              <a:ext cx="3251199" cy="513285"/>
            </a:xfrm>
            <a:prstGeom prst="rect">
              <a:avLst/>
            </a:prstGeom>
            <a:noFill/>
          </p:spPr>
          <p:txBody>
            <a:bodyPr wrap="square" rtlCol="0">
              <a:spAutoFit/>
            </a:bodyPr>
            <a:lstStyle/>
            <a:p>
              <a:pPr algn="r"/>
              <a:r>
                <a:rPr lang="en-US" sz="1200" b="1" dirty="0" smtClean="0">
                  <a:solidFill>
                    <a:schemeClr val="bg1"/>
                  </a:solidFill>
                  <a:effectLst>
                    <a:glow rad="317500">
                      <a:schemeClr val="tx1">
                        <a:lumMod val="95000"/>
                        <a:lumOff val="5000"/>
                        <a:alpha val="80000"/>
                      </a:schemeClr>
                    </a:glow>
                  </a:effectLst>
                </a:rPr>
                <a:t>Final stereo pair</a:t>
              </a:r>
              <a:endParaRPr lang="en-US" sz="1050" b="1" dirty="0" smtClean="0">
                <a:solidFill>
                  <a:schemeClr val="bg1"/>
                </a:solidFill>
                <a:effectLst>
                  <a:glow rad="317500">
                    <a:schemeClr val="tx1">
                      <a:lumMod val="95000"/>
                      <a:lumOff val="5000"/>
                      <a:alpha val="80000"/>
                    </a:schemeClr>
                  </a:glow>
                </a:effectLst>
              </a:endParaRPr>
            </a:p>
          </p:txBody>
        </p:sp>
      </p:grpSp>
      <p:sp>
        <p:nvSpPr>
          <p:cNvPr id="38" name="Rectangle 37"/>
          <p:cNvSpPr/>
          <p:nvPr/>
        </p:nvSpPr>
        <p:spPr>
          <a:xfrm>
            <a:off x="5396254" y="3238621"/>
            <a:ext cx="1271726" cy="275505"/>
          </a:xfrm>
          <a:prstGeom prst="rect">
            <a:avLst/>
          </a:prstGeom>
          <a:no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Disparity optimization</a:t>
            </a:r>
            <a:endParaRPr lang="en-US" sz="1600" b="1" dirty="0">
              <a:solidFill>
                <a:schemeClr val="tx1"/>
              </a:solidFill>
            </a:endParaRPr>
          </a:p>
        </p:txBody>
      </p:sp>
      <p:sp>
        <p:nvSpPr>
          <p:cNvPr id="39" name="Rectangle 38"/>
          <p:cNvSpPr/>
          <p:nvPr/>
        </p:nvSpPr>
        <p:spPr>
          <a:xfrm>
            <a:off x="2286943" y="3063663"/>
            <a:ext cx="1242884" cy="591498"/>
          </a:xfrm>
          <a:prstGeom prst="rect">
            <a:avLst/>
          </a:prstGeom>
          <a:no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Initial </a:t>
            </a:r>
          </a:p>
          <a:p>
            <a:pPr algn="ctr"/>
            <a:r>
              <a:rPr lang="en-US" sz="1600" b="1" dirty="0" smtClean="0">
                <a:solidFill>
                  <a:schemeClr val="tx1"/>
                </a:solidFill>
              </a:rPr>
              <a:t>disparity estimation</a:t>
            </a:r>
            <a:endParaRPr lang="en-US" sz="1600" b="1" dirty="0">
              <a:solidFill>
                <a:schemeClr val="tx1"/>
              </a:solidFill>
            </a:endParaRPr>
          </a:p>
        </p:txBody>
      </p:sp>
      <p:sp>
        <p:nvSpPr>
          <p:cNvPr id="40" name="Rectangle 39"/>
          <p:cNvSpPr/>
          <p:nvPr/>
        </p:nvSpPr>
        <p:spPr>
          <a:xfrm>
            <a:off x="8620778" y="3154946"/>
            <a:ext cx="1362162" cy="435174"/>
          </a:xfrm>
          <a:prstGeom prst="rect">
            <a:avLst/>
          </a:prstGeom>
          <a:no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Vertex </a:t>
            </a:r>
          </a:p>
          <a:p>
            <a:pPr algn="ctr"/>
            <a:r>
              <a:rPr lang="en-US" sz="1600" b="1" dirty="0" smtClean="0">
                <a:solidFill>
                  <a:schemeClr val="tx1"/>
                </a:solidFill>
              </a:rPr>
              <a:t>disparity projection</a:t>
            </a:r>
            <a:endParaRPr lang="en-US" sz="1600" b="1" dirty="0">
              <a:solidFill>
                <a:schemeClr val="tx1"/>
              </a:solidFill>
            </a:endParaRPr>
          </a:p>
        </p:txBody>
      </p:sp>
    </p:spTree>
    <p:extLst>
      <p:ext uri="{BB962C8B-B14F-4D97-AF65-F5344CB8AC3E}">
        <p14:creationId xmlns:p14="http://schemas.microsoft.com/office/powerpoint/2010/main" val="2979830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Why local editing ?</a:t>
            </a:r>
            <a:endParaRPr lang="en-US" dirty="0"/>
          </a:p>
        </p:txBody>
      </p:sp>
      <p:sp>
        <p:nvSpPr>
          <p:cNvPr id="4" name="Footer Placeholder 3"/>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41</a:t>
            </a:fld>
            <a:endParaRPr lang="en-US"/>
          </a:p>
        </p:txBody>
      </p:sp>
      <p:pic>
        <p:nvPicPr>
          <p:cNvPr id="3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74" t="24566" r="21782" b="21316"/>
          <a:stretch/>
        </p:blipFill>
        <p:spPr bwMode="auto">
          <a:xfrm>
            <a:off x="359265" y="870198"/>
            <a:ext cx="3724104" cy="33009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868" t="24659" r="21784" b="21311"/>
          <a:stretch/>
        </p:blipFill>
        <p:spPr bwMode="auto">
          <a:xfrm>
            <a:off x="1219050" y="4357626"/>
            <a:ext cx="2004534" cy="17713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210397" y="6092737"/>
            <a:ext cx="2021840" cy="461665"/>
          </a:xfrm>
          <a:prstGeom prst="rect">
            <a:avLst/>
          </a:prstGeom>
          <a:noFill/>
        </p:spPr>
        <p:txBody>
          <a:bodyPr wrap="square" rtlCol="0">
            <a:spAutoFit/>
          </a:bodyPr>
          <a:lstStyle/>
          <a:p>
            <a:pPr algn="ctr"/>
            <a:r>
              <a:rPr lang="en-US" sz="2400" dirty="0" smtClean="0"/>
              <a:t>Original</a:t>
            </a:r>
            <a:endParaRPr lang="en-US" sz="2400" dirty="0"/>
          </a:p>
        </p:txBody>
      </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44171" t="23581" r="22463" b="23868"/>
          <a:stretch/>
        </p:blipFill>
        <p:spPr>
          <a:xfrm>
            <a:off x="5255453" y="4357626"/>
            <a:ext cx="1844584" cy="1771384"/>
          </a:xfrm>
          <a:prstGeom prst="rect">
            <a:avLst/>
          </a:prstGeom>
          <a:ln w="19050">
            <a:solidFill>
              <a:schemeClr val="tx1"/>
            </a:solidFill>
          </a:ln>
        </p:spPr>
      </p:pic>
      <p:pic>
        <p:nvPicPr>
          <p:cNvPr id="43" name="Picture 42"/>
          <p:cNvPicPr>
            <a:picLocks noChangeAspect="1"/>
          </p:cNvPicPr>
          <p:nvPr/>
        </p:nvPicPr>
        <p:blipFill rotWithShape="1">
          <a:blip r:embed="rId6"/>
          <a:srcRect l="44037" t="24617" r="22137" b="22059"/>
          <a:stretch/>
        </p:blipFill>
        <p:spPr>
          <a:xfrm>
            <a:off x="4463479" y="870197"/>
            <a:ext cx="3431321" cy="3300984"/>
          </a:xfrm>
          <a:prstGeom prst="rect">
            <a:avLst/>
          </a:prstGeom>
          <a:ln w="19050">
            <a:solidFill>
              <a:schemeClr val="tx1"/>
            </a:solidFill>
          </a:ln>
        </p:spPr>
      </p:pic>
      <p:sp>
        <p:nvSpPr>
          <p:cNvPr id="54" name="TextBox 53"/>
          <p:cNvSpPr txBox="1"/>
          <p:nvPr/>
        </p:nvSpPr>
        <p:spPr>
          <a:xfrm>
            <a:off x="5168219" y="6092737"/>
            <a:ext cx="2021840" cy="461665"/>
          </a:xfrm>
          <a:prstGeom prst="rect">
            <a:avLst/>
          </a:prstGeom>
          <a:noFill/>
        </p:spPr>
        <p:txBody>
          <a:bodyPr wrap="square" rtlCol="0">
            <a:spAutoFit/>
          </a:bodyPr>
          <a:lstStyle/>
          <a:p>
            <a:pPr algn="ctr"/>
            <a:r>
              <a:rPr lang="en-US" sz="2400" dirty="0" smtClean="0"/>
              <a:t>Global match</a:t>
            </a:r>
            <a:endParaRPr lang="en-US" sz="2400" dirty="0"/>
          </a:p>
        </p:txBody>
      </p:sp>
      <p:pic>
        <p:nvPicPr>
          <p:cNvPr id="3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890" t="24564" r="21731" b="21331"/>
          <a:stretch/>
        </p:blipFill>
        <p:spPr bwMode="auto">
          <a:xfrm>
            <a:off x="8274910" y="870198"/>
            <a:ext cx="3728876" cy="33009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3"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3890" t="24670" r="21732" b="21323"/>
          <a:stretch/>
        </p:blipFill>
        <p:spPr bwMode="auto">
          <a:xfrm>
            <a:off x="9130815" y="4356662"/>
            <a:ext cx="2017066" cy="178245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9126041" y="6092737"/>
            <a:ext cx="2021840" cy="461665"/>
          </a:xfrm>
          <a:prstGeom prst="rect">
            <a:avLst/>
          </a:prstGeom>
          <a:noFill/>
        </p:spPr>
        <p:txBody>
          <a:bodyPr wrap="square" rtlCol="0">
            <a:spAutoFit/>
          </a:bodyPr>
          <a:lstStyle/>
          <a:p>
            <a:pPr algn="ctr"/>
            <a:r>
              <a:rPr lang="en-US" sz="2400" dirty="0" smtClean="0"/>
              <a:t>Local match</a:t>
            </a:r>
            <a:endParaRPr lang="en-US" sz="2400" dirty="0"/>
          </a:p>
        </p:txBody>
      </p:sp>
    </p:spTree>
    <p:extLst>
      <p:ext uri="{BB962C8B-B14F-4D97-AF65-F5344CB8AC3E}">
        <p14:creationId xmlns:p14="http://schemas.microsoft.com/office/powerpoint/2010/main" val="230367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Previous work</a:t>
            </a:r>
            <a:endParaRPr lang="en-US" dirty="0"/>
          </a:p>
        </p:txBody>
      </p:sp>
      <p:sp>
        <p:nvSpPr>
          <p:cNvPr id="13" name="Content Placeholder 2"/>
          <p:cNvSpPr>
            <a:spLocks noGrp="1"/>
          </p:cNvSpPr>
          <p:nvPr>
            <p:ph idx="1"/>
          </p:nvPr>
        </p:nvSpPr>
        <p:spPr>
          <a:xfrm>
            <a:off x="838200" y="1097280"/>
            <a:ext cx="10515600" cy="5079683"/>
          </a:xfrm>
        </p:spPr>
        <p:txBody>
          <a:bodyPr/>
          <a:lstStyle/>
          <a:p>
            <a:pPr>
              <a:buFont typeface="Arial" panose="020B0604020202020204" pitchFamily="34" charset="0"/>
              <a:buChar char="•"/>
            </a:pPr>
            <a:r>
              <a:rPr lang="en-US" dirty="0" smtClean="0"/>
              <a:t>Manual editing through Maya or specialized tools as </a:t>
            </a:r>
            <a:r>
              <a:rPr lang="en-US" dirty="0" err="1" smtClean="0"/>
              <a:t>Ocula</a:t>
            </a:r>
            <a:r>
              <a:rPr lang="en-US" dirty="0" smtClean="0"/>
              <a:t>/</a:t>
            </a:r>
            <a:r>
              <a:rPr lang="en-US" dirty="0" err="1" smtClean="0"/>
              <a:t>Mistika</a:t>
            </a: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r>
              <a:rPr lang="en-US" dirty="0" smtClean="0"/>
              <a:t>Global map (akin to tone mapping) for disparity retargeting</a:t>
            </a:r>
          </a:p>
          <a:p>
            <a:pPr>
              <a:buFont typeface="Arial" panose="020B0604020202020204" pitchFamily="34" charset="0"/>
              <a:buChar char="•"/>
            </a:pP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5</a:t>
            </a:fld>
            <a:endParaRPr lang="en-US" dirty="0"/>
          </a:p>
        </p:txBody>
      </p:sp>
      <p:sp>
        <p:nvSpPr>
          <p:cNvPr id="33" name="Freeform 32"/>
          <p:cNvSpPr/>
          <p:nvPr/>
        </p:nvSpPr>
        <p:spPr>
          <a:xfrm>
            <a:off x="5546076" y="3407901"/>
            <a:ext cx="1651053" cy="1112600"/>
          </a:xfrm>
          <a:custGeom>
            <a:avLst/>
            <a:gdLst>
              <a:gd name="connsiteX0" fmla="*/ 0 w 2072640"/>
              <a:gd name="connsiteY0" fmla="*/ 1376155 h 1376155"/>
              <a:gd name="connsiteX1" fmla="*/ 365760 w 2072640"/>
              <a:gd name="connsiteY1" fmla="*/ 1010395 h 1376155"/>
              <a:gd name="connsiteX2" fmla="*/ 1381760 w 2072640"/>
              <a:gd name="connsiteY2" fmla="*/ 746235 h 1376155"/>
              <a:gd name="connsiteX3" fmla="*/ 1666240 w 2072640"/>
              <a:gd name="connsiteY3" fmla="*/ 309355 h 1376155"/>
              <a:gd name="connsiteX4" fmla="*/ 2072640 w 2072640"/>
              <a:gd name="connsiteY4" fmla="*/ 4555 h 1376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1376155">
                <a:moveTo>
                  <a:pt x="0" y="1376155"/>
                </a:moveTo>
                <a:cubicBezTo>
                  <a:pt x="67733" y="1245768"/>
                  <a:pt x="135467" y="1115382"/>
                  <a:pt x="365760" y="1010395"/>
                </a:cubicBezTo>
                <a:cubicBezTo>
                  <a:pt x="596053" y="905408"/>
                  <a:pt x="1165013" y="863075"/>
                  <a:pt x="1381760" y="746235"/>
                </a:cubicBezTo>
                <a:cubicBezTo>
                  <a:pt x="1598507" y="629395"/>
                  <a:pt x="1551093" y="432968"/>
                  <a:pt x="1666240" y="309355"/>
                </a:cubicBezTo>
                <a:cubicBezTo>
                  <a:pt x="1781387" y="185742"/>
                  <a:pt x="2001520" y="-34392"/>
                  <a:pt x="2072640" y="4555"/>
                </a:cubicBezTo>
              </a:path>
            </a:pathLst>
          </a:cu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537862" y="3165158"/>
            <a:ext cx="0" cy="1371771"/>
          </a:xfrm>
          <a:prstGeom prst="line">
            <a:avLst/>
          </a:prstGeom>
          <a:ln w="38100">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29648" y="4528715"/>
            <a:ext cx="1749624" cy="0"/>
          </a:xfrm>
          <a:prstGeom prst="line">
            <a:avLst/>
          </a:prstGeom>
          <a:ln w="381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4491863" y="3799711"/>
            <a:ext cx="1642840" cy="338554"/>
          </a:xfrm>
          <a:prstGeom prst="rect">
            <a:avLst/>
          </a:prstGeom>
          <a:noFill/>
        </p:spPr>
        <p:txBody>
          <a:bodyPr wrap="square" rtlCol="0">
            <a:spAutoFit/>
          </a:bodyPr>
          <a:lstStyle/>
          <a:p>
            <a:pPr algn="ctr"/>
            <a:r>
              <a:rPr lang="en-US" sz="1600" dirty="0" smtClean="0"/>
              <a:t>Original disparity</a:t>
            </a:r>
            <a:endParaRPr lang="en-US" sz="1600" dirty="0"/>
          </a:p>
        </p:txBody>
      </p:sp>
      <p:sp>
        <p:nvSpPr>
          <p:cNvPr id="30" name="TextBox 29"/>
          <p:cNvSpPr txBox="1"/>
          <p:nvPr/>
        </p:nvSpPr>
        <p:spPr>
          <a:xfrm>
            <a:off x="5518912" y="4617384"/>
            <a:ext cx="1642840" cy="338554"/>
          </a:xfrm>
          <a:prstGeom prst="rect">
            <a:avLst/>
          </a:prstGeom>
          <a:noFill/>
        </p:spPr>
        <p:txBody>
          <a:bodyPr wrap="square" rtlCol="0">
            <a:spAutoFit/>
          </a:bodyPr>
          <a:lstStyle/>
          <a:p>
            <a:pPr algn="ctr"/>
            <a:r>
              <a:rPr lang="en-US" sz="1600" dirty="0" smtClean="0"/>
              <a:t>Final disparity</a:t>
            </a:r>
            <a:endParaRPr lang="en-US" sz="1600" dirty="0"/>
          </a:p>
        </p:txBody>
      </p:sp>
      <p:sp>
        <p:nvSpPr>
          <p:cNvPr id="34" name="Rectangle 33"/>
          <p:cNvSpPr/>
          <p:nvPr/>
        </p:nvSpPr>
        <p:spPr>
          <a:xfrm>
            <a:off x="6488579" y="5080703"/>
            <a:ext cx="5703421" cy="307777"/>
          </a:xfrm>
          <a:prstGeom prst="rect">
            <a:avLst/>
          </a:prstGeom>
        </p:spPr>
        <p:txBody>
          <a:bodyPr wrap="none">
            <a:spAutoFit/>
          </a:bodyPr>
          <a:lstStyle/>
          <a:p>
            <a:pPr algn="r"/>
            <a:r>
              <a:rPr lang="en-US" sz="1400" dirty="0"/>
              <a:t>Lang et al</a:t>
            </a:r>
            <a:r>
              <a:rPr lang="en-US" sz="1400" dirty="0" smtClean="0"/>
              <a:t>., </a:t>
            </a:r>
            <a:r>
              <a:rPr lang="en-US" sz="1400" i="1" dirty="0" smtClean="0"/>
              <a:t>Nonlinear </a:t>
            </a:r>
            <a:r>
              <a:rPr lang="en-US" sz="1400" i="1" dirty="0"/>
              <a:t>disparity mapping for stereoscopic </a:t>
            </a:r>
            <a:r>
              <a:rPr lang="en-US" sz="1400" i="1" dirty="0" smtClean="0"/>
              <a:t>3D, ACM TOG 2010</a:t>
            </a:r>
            <a:endParaRPr lang="en-US" sz="1400" dirty="0"/>
          </a:p>
        </p:txBody>
      </p:sp>
      <p:sp>
        <p:nvSpPr>
          <p:cNvPr id="18" name="Rectangle 17"/>
          <p:cNvSpPr/>
          <p:nvPr/>
        </p:nvSpPr>
        <p:spPr>
          <a:xfrm>
            <a:off x="5176425" y="5324376"/>
            <a:ext cx="7015575" cy="307777"/>
          </a:xfrm>
          <a:prstGeom prst="rect">
            <a:avLst/>
          </a:prstGeom>
        </p:spPr>
        <p:txBody>
          <a:bodyPr wrap="none">
            <a:spAutoFit/>
          </a:bodyPr>
          <a:lstStyle/>
          <a:p>
            <a:pPr algn="r"/>
            <a:r>
              <a:rPr lang="en-US" sz="1400" dirty="0" err="1"/>
              <a:t>Oskam</a:t>
            </a:r>
            <a:r>
              <a:rPr lang="en-US" sz="1400" dirty="0"/>
              <a:t> et al, </a:t>
            </a:r>
            <a:r>
              <a:rPr lang="en-US" sz="1400" dirty="0" err="1"/>
              <a:t>Oscam</a:t>
            </a:r>
            <a:r>
              <a:rPr lang="en-US" sz="1400" dirty="0"/>
              <a:t>-optimized stereoscopic camera control for interactive 3d</a:t>
            </a:r>
            <a:r>
              <a:rPr lang="en-US" sz="1400" i="1" dirty="0"/>
              <a:t>, ACM TOG, 2011</a:t>
            </a:r>
            <a:endParaRPr lang="en-US" sz="1400" dirty="0"/>
          </a:p>
        </p:txBody>
      </p:sp>
      <p:sp>
        <p:nvSpPr>
          <p:cNvPr id="19" name="Rectangle 18"/>
          <p:cNvSpPr/>
          <p:nvPr/>
        </p:nvSpPr>
        <p:spPr>
          <a:xfrm>
            <a:off x="6973840" y="5568049"/>
            <a:ext cx="5218160" cy="307777"/>
          </a:xfrm>
          <a:prstGeom prst="rect">
            <a:avLst/>
          </a:prstGeom>
        </p:spPr>
        <p:txBody>
          <a:bodyPr wrap="none">
            <a:spAutoFit/>
          </a:bodyPr>
          <a:lstStyle/>
          <a:p>
            <a:pPr algn="r"/>
            <a:r>
              <a:rPr lang="en-US" sz="1400" dirty="0" err="1"/>
              <a:t>Koppal</a:t>
            </a:r>
            <a:r>
              <a:rPr lang="en-US" sz="1400" dirty="0" smtClean="0"/>
              <a:t> </a:t>
            </a:r>
            <a:r>
              <a:rPr lang="en-US" sz="1400" dirty="0"/>
              <a:t>et </a:t>
            </a:r>
            <a:r>
              <a:rPr lang="en-US" sz="1400" dirty="0" smtClean="0"/>
              <a:t>al, A </a:t>
            </a:r>
            <a:r>
              <a:rPr lang="en-US" sz="1400" dirty="0"/>
              <a:t>Viewer-Centric Editor for 3D Movies</a:t>
            </a:r>
            <a:r>
              <a:rPr lang="en-US" sz="1400" i="1" dirty="0"/>
              <a:t>, </a:t>
            </a:r>
            <a:r>
              <a:rPr lang="en-US" sz="1400" i="1" dirty="0" smtClean="0"/>
              <a:t>IEEE CG&amp;A, 2011</a:t>
            </a:r>
            <a:endParaRPr lang="en-US" sz="1400" dirty="0"/>
          </a:p>
        </p:txBody>
      </p:sp>
      <p:sp>
        <p:nvSpPr>
          <p:cNvPr id="20" name="Rectangle 19"/>
          <p:cNvSpPr/>
          <p:nvPr/>
        </p:nvSpPr>
        <p:spPr>
          <a:xfrm>
            <a:off x="4858156" y="5811722"/>
            <a:ext cx="7333844" cy="307777"/>
          </a:xfrm>
          <a:prstGeom prst="rect">
            <a:avLst/>
          </a:prstGeom>
        </p:spPr>
        <p:txBody>
          <a:bodyPr wrap="square">
            <a:spAutoFit/>
          </a:bodyPr>
          <a:lstStyle/>
          <a:p>
            <a:pPr algn="r"/>
            <a:r>
              <a:rPr lang="en-US" sz="1400" dirty="0"/>
              <a:t>Yan et al., Depth Mapping for Stereoscopic Videos</a:t>
            </a:r>
            <a:r>
              <a:rPr lang="en-US" sz="1400" i="1" dirty="0"/>
              <a:t>, IJCV </a:t>
            </a:r>
            <a:r>
              <a:rPr lang="en-US" sz="1400" i="1" dirty="0" smtClean="0"/>
              <a:t>2013</a:t>
            </a:r>
            <a:endParaRPr lang="en-US" sz="1400" dirty="0"/>
          </a:p>
        </p:txBody>
      </p:sp>
      <p:sp>
        <p:nvSpPr>
          <p:cNvPr id="21" name="Rectangle 20"/>
          <p:cNvSpPr/>
          <p:nvPr/>
        </p:nvSpPr>
        <p:spPr>
          <a:xfrm>
            <a:off x="4858156" y="6055395"/>
            <a:ext cx="7333844" cy="307777"/>
          </a:xfrm>
          <a:prstGeom prst="rect">
            <a:avLst/>
          </a:prstGeom>
        </p:spPr>
        <p:txBody>
          <a:bodyPr wrap="square">
            <a:spAutoFit/>
          </a:bodyPr>
          <a:lstStyle/>
          <a:p>
            <a:pPr algn="r"/>
            <a:r>
              <a:rPr lang="en-US" sz="1400" dirty="0" smtClean="0"/>
              <a:t>Wang et al, </a:t>
            </a:r>
            <a:r>
              <a:rPr lang="en-US" sz="1400" dirty="0"/>
              <a:t>Comfort-driven disparity adjustment for </a:t>
            </a:r>
            <a:r>
              <a:rPr lang="en-US" sz="1400" dirty="0" smtClean="0"/>
              <a:t>stereoscopic video</a:t>
            </a:r>
            <a:r>
              <a:rPr lang="en-US" sz="1400" i="1" dirty="0" smtClean="0"/>
              <a:t>, CVM, 2016</a:t>
            </a:r>
            <a:endParaRPr lang="en-US" sz="1400" dirty="0"/>
          </a:p>
        </p:txBody>
      </p:sp>
      <p:sp>
        <p:nvSpPr>
          <p:cNvPr id="23" name="Rectangle 22"/>
          <p:cNvSpPr/>
          <p:nvPr/>
        </p:nvSpPr>
        <p:spPr>
          <a:xfrm>
            <a:off x="4858156" y="6299068"/>
            <a:ext cx="7333844" cy="307777"/>
          </a:xfrm>
          <a:prstGeom prst="rect">
            <a:avLst/>
          </a:prstGeom>
        </p:spPr>
        <p:txBody>
          <a:bodyPr wrap="square">
            <a:spAutoFit/>
          </a:bodyPr>
          <a:lstStyle/>
          <a:p>
            <a:pPr algn="r"/>
            <a:r>
              <a:rPr lang="en-US" sz="1400" dirty="0" err="1" smtClean="0"/>
              <a:t>Kellnhofer</a:t>
            </a:r>
            <a:r>
              <a:rPr lang="en-US" sz="1400" dirty="0" smtClean="0"/>
              <a:t> et al, </a:t>
            </a:r>
            <a:r>
              <a:rPr lang="en-US" sz="1400" dirty="0"/>
              <a:t>GazeStereo3D: Seamless disparity manipulations</a:t>
            </a:r>
            <a:r>
              <a:rPr lang="en-US" sz="1400" i="1" dirty="0" smtClean="0"/>
              <a:t>, TOG, 2016</a:t>
            </a:r>
            <a:endParaRPr lang="en-US" sz="1400" dirty="0"/>
          </a:p>
        </p:txBody>
      </p:sp>
    </p:spTree>
    <p:extLst>
      <p:ext uri="{BB962C8B-B14F-4D97-AF65-F5344CB8AC3E}">
        <p14:creationId xmlns:p14="http://schemas.microsoft.com/office/powerpoint/2010/main" val="3906351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Previous work</a:t>
            </a:r>
            <a:endParaRPr lang="en-US" dirty="0"/>
          </a:p>
        </p:txBody>
      </p:sp>
      <p:sp>
        <p:nvSpPr>
          <p:cNvPr id="13" name="Content Placeholder 2"/>
          <p:cNvSpPr>
            <a:spLocks noGrp="1"/>
          </p:cNvSpPr>
          <p:nvPr>
            <p:ph idx="1"/>
          </p:nvPr>
        </p:nvSpPr>
        <p:spPr>
          <a:xfrm>
            <a:off x="838200" y="1097280"/>
            <a:ext cx="10515600" cy="5079683"/>
          </a:xfrm>
        </p:spPr>
        <p:txBody>
          <a:bodyPr/>
          <a:lstStyle/>
          <a:p>
            <a:pPr>
              <a:buFont typeface="Arial" panose="020B0604020202020204" pitchFamily="34" charset="0"/>
              <a:buChar char="•"/>
            </a:pPr>
            <a:r>
              <a:rPr lang="en-US" dirty="0" smtClean="0"/>
              <a:t>Automatic optimization for autostereoscopic displays</a:t>
            </a:r>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a:p>
            <a:pPr>
              <a:buFont typeface="Arial" panose="020B0604020202020204" pitchFamily="34" charset="0"/>
              <a:buChar char="•"/>
            </a:pPr>
            <a:r>
              <a:rPr lang="en-US" dirty="0" smtClean="0"/>
              <a:t>Disparity optimization for motion in depth</a:t>
            </a:r>
          </a:p>
          <a:p>
            <a:pPr>
              <a:buFont typeface="Arial" panose="020B0604020202020204" pitchFamily="34" charset="0"/>
              <a:buChar char="•"/>
            </a:pP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6</a:t>
            </a:fld>
            <a:endParaRPr lang="en-US"/>
          </a:p>
        </p:txBody>
      </p:sp>
      <p:sp>
        <p:nvSpPr>
          <p:cNvPr id="34" name="Rectangle 33"/>
          <p:cNvSpPr/>
          <p:nvPr/>
        </p:nvSpPr>
        <p:spPr>
          <a:xfrm>
            <a:off x="4829792" y="3269963"/>
            <a:ext cx="7362208" cy="307777"/>
          </a:xfrm>
          <a:prstGeom prst="rect">
            <a:avLst/>
          </a:prstGeom>
        </p:spPr>
        <p:txBody>
          <a:bodyPr wrap="none">
            <a:spAutoFit/>
          </a:bodyPr>
          <a:lstStyle/>
          <a:p>
            <a:r>
              <a:rPr lang="en-US" sz="1400" dirty="0" err="1" smtClean="0"/>
              <a:t>Chapiro</a:t>
            </a:r>
            <a:r>
              <a:rPr lang="en-US" sz="1400" dirty="0" smtClean="0"/>
              <a:t> </a:t>
            </a:r>
            <a:r>
              <a:rPr lang="en-US" sz="1400" dirty="0"/>
              <a:t>et al</a:t>
            </a:r>
            <a:r>
              <a:rPr lang="en-US" sz="1400" dirty="0" smtClean="0"/>
              <a:t>., </a:t>
            </a:r>
            <a:r>
              <a:rPr lang="en-US" sz="1400" dirty="0"/>
              <a:t>Optimizing Stereo-to-</a:t>
            </a:r>
            <a:r>
              <a:rPr lang="en-US" sz="1400" dirty="0" err="1"/>
              <a:t>Multiview</a:t>
            </a:r>
            <a:r>
              <a:rPr lang="en-US" sz="1400" dirty="0"/>
              <a:t> Conversion for Autostereoscopic </a:t>
            </a:r>
            <a:r>
              <a:rPr lang="en-US" sz="1400" dirty="0" smtClean="0"/>
              <a:t>Displays, CGF 2014</a:t>
            </a:r>
            <a:endParaRPr lang="en-US" sz="1400" dirty="0"/>
          </a:p>
        </p:txBody>
      </p:sp>
      <p:pic>
        <p:nvPicPr>
          <p:cNvPr id="3" name="Picture 2"/>
          <p:cNvPicPr>
            <a:picLocks noChangeAspect="1"/>
          </p:cNvPicPr>
          <p:nvPr/>
        </p:nvPicPr>
        <p:blipFill>
          <a:blip r:embed="rId3"/>
          <a:stretch>
            <a:fillRect/>
          </a:stretch>
        </p:blipFill>
        <p:spPr>
          <a:xfrm>
            <a:off x="2493433" y="1609747"/>
            <a:ext cx="5953762" cy="1626826"/>
          </a:xfrm>
          <a:prstGeom prst="rect">
            <a:avLst/>
          </a:prstGeom>
        </p:spPr>
      </p:pic>
      <p:pic>
        <p:nvPicPr>
          <p:cNvPr id="9" name="Picture 8"/>
          <p:cNvPicPr>
            <a:picLocks noChangeAspect="1"/>
          </p:cNvPicPr>
          <p:nvPr/>
        </p:nvPicPr>
        <p:blipFill>
          <a:blip r:embed="rId4"/>
          <a:stretch>
            <a:fillRect/>
          </a:stretch>
        </p:blipFill>
        <p:spPr>
          <a:xfrm>
            <a:off x="1778000" y="4721550"/>
            <a:ext cx="8636000" cy="1375412"/>
          </a:xfrm>
          <a:prstGeom prst="rect">
            <a:avLst/>
          </a:prstGeom>
        </p:spPr>
      </p:pic>
      <p:sp>
        <p:nvSpPr>
          <p:cNvPr id="21" name="Rectangle 20"/>
          <p:cNvSpPr/>
          <p:nvPr/>
        </p:nvSpPr>
        <p:spPr>
          <a:xfrm>
            <a:off x="6924340" y="6196575"/>
            <a:ext cx="5267660" cy="307777"/>
          </a:xfrm>
          <a:prstGeom prst="rect">
            <a:avLst/>
          </a:prstGeom>
        </p:spPr>
        <p:txBody>
          <a:bodyPr wrap="none">
            <a:spAutoFit/>
          </a:bodyPr>
          <a:lstStyle/>
          <a:p>
            <a:r>
              <a:rPr lang="en-US" sz="1400" dirty="0" err="1" smtClean="0"/>
              <a:t>Kellnhofer</a:t>
            </a:r>
            <a:r>
              <a:rPr lang="en-US" sz="1400" dirty="0" smtClean="0"/>
              <a:t> </a:t>
            </a:r>
            <a:r>
              <a:rPr lang="en-US" sz="1400" dirty="0"/>
              <a:t>et al</a:t>
            </a:r>
            <a:r>
              <a:rPr lang="en-US" sz="1400" dirty="0" smtClean="0"/>
              <a:t>., </a:t>
            </a:r>
            <a:r>
              <a:rPr lang="en-US" sz="1400" dirty="0"/>
              <a:t>Optimizing Disparity for Motion in Depth, </a:t>
            </a:r>
            <a:r>
              <a:rPr lang="en-US" sz="1400" dirty="0" smtClean="0"/>
              <a:t>EGSR 2013</a:t>
            </a:r>
            <a:endParaRPr lang="en-US" sz="1400" dirty="0"/>
          </a:p>
        </p:txBody>
      </p:sp>
    </p:spTree>
    <p:extLst>
      <p:ext uri="{BB962C8B-B14F-4D97-AF65-F5344CB8AC3E}">
        <p14:creationId xmlns:p14="http://schemas.microsoft.com/office/powerpoint/2010/main" val="3653666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Why disparity editing ?</a:t>
            </a:r>
            <a:endParaRPr lang="en-US" dirty="0"/>
          </a:p>
        </p:txBody>
      </p:sp>
      <p:sp>
        <p:nvSpPr>
          <p:cNvPr id="7" name="Footer Placeholder 6"/>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7</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919" y="1108987"/>
            <a:ext cx="7710614" cy="4337220"/>
          </a:xfrm>
          <a:prstGeom prst="rect">
            <a:avLst/>
          </a:prstGeom>
          <a:ln w="19050">
            <a:solidFill>
              <a:schemeClr val="tx1"/>
            </a:solidFill>
          </a:ln>
        </p:spPr>
      </p:pic>
      <p:sp>
        <p:nvSpPr>
          <p:cNvPr id="55" name="TextBox 54"/>
          <p:cNvSpPr txBox="1"/>
          <p:nvPr/>
        </p:nvSpPr>
        <p:spPr>
          <a:xfrm>
            <a:off x="5075423" y="5720558"/>
            <a:ext cx="2535606" cy="523220"/>
          </a:xfrm>
          <a:prstGeom prst="rect">
            <a:avLst/>
          </a:prstGeom>
          <a:noFill/>
        </p:spPr>
        <p:txBody>
          <a:bodyPr wrap="square" rtlCol="0">
            <a:spAutoFit/>
          </a:bodyPr>
          <a:lstStyle/>
          <a:p>
            <a:pPr algn="ctr"/>
            <a:r>
              <a:rPr lang="en-US" sz="2800" dirty="0" smtClean="0"/>
              <a:t>Artistic intent</a:t>
            </a:r>
            <a:endParaRPr lang="en-US" sz="2800" dirty="0"/>
          </a:p>
        </p:txBody>
      </p:sp>
      <p:sp>
        <p:nvSpPr>
          <p:cNvPr id="56" name="Rectangle 55"/>
          <p:cNvSpPr/>
          <p:nvPr/>
        </p:nvSpPr>
        <p:spPr>
          <a:xfrm>
            <a:off x="8908717" y="6267581"/>
            <a:ext cx="3137141" cy="307777"/>
          </a:xfrm>
          <a:prstGeom prst="rect">
            <a:avLst/>
          </a:prstGeom>
        </p:spPr>
        <p:txBody>
          <a:bodyPr wrap="none">
            <a:spAutoFit/>
          </a:bodyPr>
          <a:lstStyle/>
          <a:p>
            <a:r>
              <a:rPr lang="en-US" sz="1400" dirty="0" smtClean="0"/>
              <a:t>Image courtesy of Walt Disney Pictures.</a:t>
            </a:r>
            <a:endParaRPr lang="en-US" sz="1400" dirty="0"/>
          </a:p>
        </p:txBody>
      </p:sp>
    </p:spTree>
    <p:extLst>
      <p:ext uri="{BB962C8B-B14F-4D97-AF65-F5344CB8AC3E}">
        <p14:creationId xmlns:p14="http://schemas.microsoft.com/office/powerpoint/2010/main" val="2437258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What’s the difficulty ?</a:t>
            </a:r>
            <a:endParaRPr lang="en-US" dirty="0"/>
          </a:p>
        </p:txBody>
      </p:sp>
      <p:sp>
        <p:nvSpPr>
          <p:cNvPr id="9" name="Footer Placeholder 8"/>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8</a:t>
            </a:fld>
            <a:endParaRPr lang="en-US"/>
          </a:p>
        </p:txBody>
      </p:sp>
      <p:sp>
        <p:nvSpPr>
          <p:cNvPr id="4" name="TextBox 3"/>
          <p:cNvSpPr txBox="1"/>
          <p:nvPr/>
        </p:nvSpPr>
        <p:spPr>
          <a:xfrm>
            <a:off x="-255793" y="2073297"/>
            <a:ext cx="2021840" cy="461665"/>
          </a:xfrm>
          <a:prstGeom prst="rect">
            <a:avLst/>
          </a:prstGeom>
          <a:noFill/>
        </p:spPr>
        <p:txBody>
          <a:bodyPr wrap="square" rtlCol="0">
            <a:spAutoFit/>
          </a:bodyPr>
          <a:lstStyle/>
          <a:p>
            <a:pPr algn="ctr"/>
            <a:r>
              <a:rPr lang="en-US" sz="2400" dirty="0" smtClean="0"/>
              <a:t>Original</a:t>
            </a:r>
            <a:endParaRPr lang="en-US" sz="2400" dirty="0"/>
          </a:p>
        </p:txBody>
      </p:sp>
      <p:grpSp>
        <p:nvGrpSpPr>
          <p:cNvPr id="10" name="Group 9"/>
          <p:cNvGrpSpPr/>
          <p:nvPr/>
        </p:nvGrpSpPr>
        <p:grpSpPr>
          <a:xfrm>
            <a:off x="1518059" y="860570"/>
            <a:ext cx="9155883" cy="3012752"/>
            <a:chOff x="769328" y="860570"/>
            <a:chExt cx="9155883" cy="3012752"/>
          </a:xfrm>
        </p:grpSpPr>
        <p:pic>
          <p:nvPicPr>
            <p:cNvPr id="13" name="Picture 8" descr="D:\Leonardo Scandolo\Projects\DisparityEditing\git\article\images\teaser\Teaser-Ori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22" t="10107" r="23022" b="10107"/>
            <a:stretch/>
          </p:blipFill>
          <p:spPr bwMode="auto">
            <a:xfrm>
              <a:off x="769328" y="860570"/>
              <a:ext cx="3614362" cy="30063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13" descr="D:\Leonardo Scandolo\Projects\DisparityEditing\git\article\images\teaser\Teaser-Edi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22" t="10107" r="23022" b="10107"/>
            <a:stretch/>
          </p:blipFill>
          <p:spPr bwMode="auto">
            <a:xfrm>
              <a:off x="6310215" y="866458"/>
              <a:ext cx="3614996" cy="300686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0425954" y="2174426"/>
            <a:ext cx="2021840" cy="461665"/>
          </a:xfrm>
          <a:prstGeom prst="rect">
            <a:avLst/>
          </a:prstGeom>
          <a:noFill/>
        </p:spPr>
        <p:txBody>
          <a:bodyPr wrap="square" rtlCol="0">
            <a:spAutoFit/>
          </a:bodyPr>
          <a:lstStyle/>
          <a:p>
            <a:pPr algn="ctr"/>
            <a:r>
              <a:rPr lang="en-US" sz="2400" dirty="0" smtClean="0"/>
              <a:t>Edited</a:t>
            </a:r>
            <a:endParaRPr lang="en-US" sz="2400" dirty="0"/>
          </a:p>
        </p:txBody>
      </p:sp>
      <p:grpSp>
        <p:nvGrpSpPr>
          <p:cNvPr id="50" name="Group 49"/>
          <p:cNvGrpSpPr/>
          <p:nvPr/>
        </p:nvGrpSpPr>
        <p:grpSpPr>
          <a:xfrm>
            <a:off x="2516601" y="4467524"/>
            <a:ext cx="1295400" cy="749936"/>
            <a:chOff x="8051649" y="2113636"/>
            <a:chExt cx="1295400" cy="749936"/>
          </a:xfrm>
        </p:grpSpPr>
        <p:sp>
          <p:nvSpPr>
            <p:cNvPr id="22" name="Rectangle 21"/>
            <p:cNvSpPr/>
            <p:nvPr/>
          </p:nvSpPr>
          <p:spPr>
            <a:xfrm rot="5400000">
              <a:off x="8543868" y="1621417"/>
              <a:ext cx="310962" cy="1295400"/>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170091" y="2424598"/>
              <a:ext cx="1025344" cy="9906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8523673" y="2400236"/>
              <a:ext cx="339914" cy="586758"/>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8164384" y="4201248"/>
            <a:ext cx="1295400" cy="1553678"/>
            <a:chOff x="10240113" y="1841236"/>
            <a:chExt cx="1295400" cy="1553678"/>
          </a:xfrm>
        </p:grpSpPr>
        <p:sp>
          <p:nvSpPr>
            <p:cNvPr id="30" name="Rectangle 29"/>
            <p:cNvSpPr/>
            <p:nvPr/>
          </p:nvSpPr>
          <p:spPr>
            <a:xfrm rot="5400000">
              <a:off x="10732332" y="1397336"/>
              <a:ext cx="310962" cy="1295400"/>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58555" y="2424598"/>
              <a:ext cx="1025344" cy="9906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6"/>
            <p:cNvSpPr/>
            <p:nvPr/>
          </p:nvSpPr>
          <p:spPr>
            <a:xfrm rot="5400000">
              <a:off x="10110974" y="2324696"/>
              <a:ext cx="1553678" cy="586758"/>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Arrow Connector 43"/>
          <p:cNvCxnSpPr/>
          <p:nvPr/>
        </p:nvCxnSpPr>
        <p:spPr>
          <a:xfrm>
            <a:off x="8303581" y="4544412"/>
            <a:ext cx="0" cy="25400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105463" y="4412795"/>
            <a:ext cx="5080" cy="392106"/>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695663" y="4229904"/>
            <a:ext cx="2487216" cy="523220"/>
          </a:xfrm>
          <a:prstGeom prst="rect">
            <a:avLst/>
          </a:prstGeom>
          <a:noFill/>
        </p:spPr>
        <p:txBody>
          <a:bodyPr wrap="square" rtlCol="0">
            <a:spAutoFit/>
          </a:bodyPr>
          <a:lstStyle/>
          <a:p>
            <a:pPr algn="ctr"/>
            <a:r>
              <a:rPr lang="en-US" sz="2800" dirty="0" smtClean="0">
                <a:solidFill>
                  <a:srgbClr val="FF0000"/>
                </a:solidFill>
              </a:rPr>
              <a:t>Disconnection</a:t>
            </a:r>
            <a:endParaRPr lang="en-US" sz="2800" dirty="0">
              <a:solidFill>
                <a:srgbClr val="FF0000"/>
              </a:solidFill>
            </a:endParaRPr>
          </a:p>
        </p:txBody>
      </p:sp>
      <p:sp>
        <p:nvSpPr>
          <p:cNvPr id="49" name="TextBox 48"/>
          <p:cNvSpPr txBox="1"/>
          <p:nvPr/>
        </p:nvSpPr>
        <p:spPr>
          <a:xfrm>
            <a:off x="9778043" y="4815954"/>
            <a:ext cx="2487216" cy="523220"/>
          </a:xfrm>
          <a:prstGeom prst="rect">
            <a:avLst/>
          </a:prstGeom>
          <a:noFill/>
        </p:spPr>
        <p:txBody>
          <a:bodyPr wrap="square" rtlCol="0">
            <a:spAutoFit/>
          </a:bodyPr>
          <a:lstStyle/>
          <a:p>
            <a:pPr algn="ctr"/>
            <a:r>
              <a:rPr lang="en-US" sz="2800" dirty="0" smtClean="0">
                <a:solidFill>
                  <a:srgbClr val="FF0000"/>
                </a:solidFill>
              </a:rPr>
              <a:t>Depth inversion</a:t>
            </a:r>
            <a:endParaRPr lang="en-US" sz="2800" dirty="0">
              <a:solidFill>
                <a:srgbClr val="FF0000"/>
              </a:solidFill>
            </a:endParaRPr>
          </a:p>
        </p:txBody>
      </p:sp>
      <p:sp>
        <p:nvSpPr>
          <p:cNvPr id="28" name="TextBox 27"/>
          <p:cNvSpPr txBox="1"/>
          <p:nvPr/>
        </p:nvSpPr>
        <p:spPr>
          <a:xfrm>
            <a:off x="2553785" y="6168192"/>
            <a:ext cx="1228586" cy="276999"/>
          </a:xfrm>
          <a:prstGeom prst="rect">
            <a:avLst/>
          </a:prstGeom>
          <a:noFill/>
        </p:spPr>
        <p:txBody>
          <a:bodyPr wrap="square" rtlCol="0">
            <a:spAutoFit/>
          </a:bodyPr>
          <a:lstStyle/>
          <a:p>
            <a:pPr algn="ctr"/>
            <a:r>
              <a:rPr lang="en-US" sz="1200" dirty="0" smtClean="0"/>
              <a:t>View direction</a:t>
            </a:r>
            <a:endParaRPr lang="en-US" sz="1200" dirty="0"/>
          </a:p>
        </p:txBody>
      </p:sp>
      <p:grpSp>
        <p:nvGrpSpPr>
          <p:cNvPr id="31" name="Group 30"/>
          <p:cNvGrpSpPr/>
          <p:nvPr/>
        </p:nvGrpSpPr>
        <p:grpSpPr>
          <a:xfrm>
            <a:off x="2921939" y="5460960"/>
            <a:ext cx="473286" cy="699586"/>
            <a:chOff x="811950" y="3767576"/>
            <a:chExt cx="406742" cy="601224"/>
          </a:xfrm>
        </p:grpSpPr>
        <p:cxnSp>
          <p:nvCxnSpPr>
            <p:cNvPr id="33" name="Straight Arrow Connector 32"/>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rot="16200000">
              <a:off x="819451" y="3969559"/>
              <a:ext cx="391740" cy="406742"/>
              <a:chOff x="5280025" y="4845850"/>
              <a:chExt cx="809941" cy="840955"/>
            </a:xfrm>
          </p:grpSpPr>
          <p:sp>
            <p:nvSpPr>
              <p:cNvPr id="36" name="Rectangle 35"/>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5336439" y="4845850"/>
                <a:ext cx="253148" cy="253148"/>
                <a:chOff x="5347551" y="4845850"/>
                <a:chExt cx="253148" cy="253148"/>
              </a:xfrm>
            </p:grpSpPr>
            <p:sp>
              <p:nvSpPr>
                <p:cNvPr id="56" name="Oval 55"/>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5580865" y="4845850"/>
                <a:ext cx="253148" cy="253148"/>
                <a:chOff x="5605888" y="4843405"/>
                <a:chExt cx="253148" cy="253148"/>
              </a:xfrm>
            </p:grpSpPr>
            <p:sp>
              <p:nvSpPr>
                <p:cNvPr id="54" name="Oval 53"/>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7" name="TextBox 76"/>
          <p:cNvSpPr txBox="1"/>
          <p:nvPr/>
        </p:nvSpPr>
        <p:spPr>
          <a:xfrm>
            <a:off x="8224949" y="6469406"/>
            <a:ext cx="1228586" cy="276999"/>
          </a:xfrm>
          <a:prstGeom prst="rect">
            <a:avLst/>
          </a:prstGeom>
          <a:noFill/>
        </p:spPr>
        <p:txBody>
          <a:bodyPr wrap="square" rtlCol="0">
            <a:spAutoFit/>
          </a:bodyPr>
          <a:lstStyle/>
          <a:p>
            <a:pPr algn="ctr"/>
            <a:r>
              <a:rPr lang="en-US" sz="1200" dirty="0" smtClean="0"/>
              <a:t>View direction</a:t>
            </a:r>
            <a:endParaRPr lang="en-US" sz="1200" dirty="0"/>
          </a:p>
        </p:txBody>
      </p:sp>
      <p:grpSp>
        <p:nvGrpSpPr>
          <p:cNvPr id="78" name="Group 77"/>
          <p:cNvGrpSpPr/>
          <p:nvPr/>
        </p:nvGrpSpPr>
        <p:grpSpPr>
          <a:xfrm>
            <a:off x="8593103" y="5762174"/>
            <a:ext cx="473286" cy="699586"/>
            <a:chOff x="811950" y="3767576"/>
            <a:chExt cx="406742" cy="601224"/>
          </a:xfrm>
        </p:grpSpPr>
        <p:cxnSp>
          <p:nvCxnSpPr>
            <p:cNvPr id="79" name="Straight Arrow Connector 78"/>
            <p:cNvCxnSpPr/>
            <p:nvPr/>
          </p:nvCxnSpPr>
          <p:spPr>
            <a:xfrm flipV="1">
              <a:off x="993857" y="3767576"/>
              <a:ext cx="0" cy="192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rot="16200000">
              <a:off x="819451" y="3969559"/>
              <a:ext cx="391740" cy="406742"/>
              <a:chOff x="5280025" y="4845850"/>
              <a:chExt cx="809941" cy="840955"/>
            </a:xfrm>
          </p:grpSpPr>
          <p:sp>
            <p:nvSpPr>
              <p:cNvPr id="81" name="Rectangle 80"/>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5336439" y="4845850"/>
                <a:ext cx="253148" cy="253148"/>
                <a:chOff x="5347551" y="4845850"/>
                <a:chExt cx="253148" cy="253148"/>
              </a:xfrm>
            </p:grpSpPr>
            <p:sp>
              <p:nvSpPr>
                <p:cNvPr id="93" name="Oval 92"/>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5580865" y="4845850"/>
                <a:ext cx="253148" cy="253148"/>
                <a:chOff x="5605888" y="4843405"/>
                <a:chExt cx="253148" cy="253148"/>
              </a:xfrm>
            </p:grpSpPr>
            <p:sp>
              <p:nvSpPr>
                <p:cNvPr id="91" name="Oval 90"/>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6754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098"/>
            <a:ext cx="10515600" cy="772795"/>
          </a:xfrm>
        </p:spPr>
        <p:txBody>
          <a:bodyPr/>
          <a:lstStyle/>
          <a:p>
            <a:pPr algn="ctr"/>
            <a:r>
              <a:rPr lang="en-US" dirty="0" smtClean="0"/>
              <a:t>Disparity map</a:t>
            </a:r>
            <a:endParaRPr lang="en-US" dirty="0"/>
          </a:p>
        </p:txBody>
      </p:sp>
      <p:sp>
        <p:nvSpPr>
          <p:cNvPr id="6" name="Footer Placeholder 5"/>
          <p:cNvSpPr>
            <a:spLocks noGrp="1"/>
          </p:cNvSpPr>
          <p:nvPr>
            <p:ph type="ftr" sz="quarter" idx="11"/>
          </p:nvPr>
        </p:nvSpPr>
        <p:spPr/>
        <p:txBody>
          <a:bodyPr/>
          <a:lstStyle/>
          <a:p>
            <a:r>
              <a:rPr lang="en-US" smtClean="0"/>
              <a:t>Gradient-Guided Local Disparity Editing</a:t>
            </a:r>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9</a:t>
            </a:fld>
            <a:endParaRPr lang="en-US"/>
          </a:p>
        </p:txBody>
      </p:sp>
      <p:sp>
        <p:nvSpPr>
          <p:cNvPr id="9" name="TextBox 8"/>
          <p:cNvSpPr txBox="1"/>
          <p:nvPr/>
        </p:nvSpPr>
        <p:spPr>
          <a:xfrm>
            <a:off x="4831811" y="4834683"/>
            <a:ext cx="2439664" cy="457200"/>
          </a:xfrm>
          <a:prstGeom prst="rect">
            <a:avLst/>
          </a:prstGeom>
          <a:noFill/>
        </p:spPr>
        <p:txBody>
          <a:bodyPr wrap="square" rtlCol="0">
            <a:spAutoFit/>
          </a:bodyPr>
          <a:lstStyle/>
          <a:p>
            <a:pPr algn="ctr"/>
            <a:r>
              <a:rPr lang="en-US" sz="2400" dirty="0" smtClean="0"/>
              <a:t>Disparity map</a:t>
            </a:r>
            <a:endParaRPr lang="en-US" sz="2400" dirty="0"/>
          </a:p>
        </p:txBody>
      </p:sp>
      <p:grpSp>
        <p:nvGrpSpPr>
          <p:cNvPr id="11" name="Group 10"/>
          <p:cNvGrpSpPr/>
          <p:nvPr/>
        </p:nvGrpSpPr>
        <p:grpSpPr>
          <a:xfrm rot="17100000">
            <a:off x="1108759" y="5398323"/>
            <a:ext cx="466050" cy="454970"/>
            <a:chOff x="2004641" y="1039993"/>
            <a:chExt cx="2441963" cy="2383894"/>
          </a:xfrm>
        </p:grpSpPr>
        <p:sp>
          <p:nvSpPr>
            <p:cNvPr id="12" name="Oval 11"/>
            <p:cNvSpPr/>
            <p:nvPr/>
          </p:nvSpPr>
          <p:spPr>
            <a:xfrm>
              <a:off x="2004641" y="1039993"/>
              <a:ext cx="2383893"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15300000">
            <a:off x="2133056" y="5406081"/>
            <a:ext cx="466052" cy="454970"/>
            <a:chOff x="2004640" y="1039992"/>
            <a:chExt cx="2441964" cy="2383894"/>
          </a:xfrm>
        </p:grpSpPr>
        <p:sp>
          <p:nvSpPr>
            <p:cNvPr id="16" name="Oval 15"/>
            <p:cNvSpPr/>
            <p:nvPr/>
          </p:nvSpPr>
          <p:spPr>
            <a:xfrm>
              <a:off x="2004640" y="1039992"/>
              <a:ext cx="2383890" cy="2383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6"/>
            <p:cNvSpPr/>
            <p:nvPr/>
          </p:nvSpPr>
          <p:spPr>
            <a:xfrm>
              <a:off x="4009481" y="1515279"/>
              <a:ext cx="437123" cy="1456541"/>
            </a:xfrm>
            <a:custGeom>
              <a:avLst/>
              <a:gdLst>
                <a:gd name="connsiteX0" fmla="*/ 0 w 586740"/>
                <a:gd name="connsiteY0" fmla="*/ 293370 h 586740"/>
                <a:gd name="connsiteX1" fmla="*/ 293370 w 586740"/>
                <a:gd name="connsiteY1" fmla="*/ 0 h 586740"/>
                <a:gd name="connsiteX2" fmla="*/ 586740 w 586740"/>
                <a:gd name="connsiteY2" fmla="*/ 293370 h 586740"/>
                <a:gd name="connsiteX3" fmla="*/ 293370 w 586740"/>
                <a:gd name="connsiteY3" fmla="*/ 586740 h 586740"/>
                <a:gd name="connsiteX4" fmla="*/ 0 w 586740"/>
                <a:gd name="connsiteY4" fmla="*/ 293370 h 586740"/>
                <a:gd name="connsiteX0" fmla="*/ 14547 w 319347"/>
                <a:gd name="connsiteY0" fmla="*/ 300999 h 586758"/>
                <a:gd name="connsiteX1" fmla="*/ 25977 w 319347"/>
                <a:gd name="connsiteY1" fmla="*/ 9 h 586758"/>
                <a:gd name="connsiteX2" fmla="*/ 319347 w 319347"/>
                <a:gd name="connsiteY2" fmla="*/ 293379 h 586758"/>
                <a:gd name="connsiteX3" fmla="*/ 25977 w 319347"/>
                <a:gd name="connsiteY3" fmla="*/ 586749 h 586758"/>
                <a:gd name="connsiteX4" fmla="*/ 14547 w 319347"/>
                <a:gd name="connsiteY4" fmla="*/ 300999 h 586758"/>
                <a:gd name="connsiteX0" fmla="*/ 824 w 339914"/>
                <a:gd name="connsiteY0" fmla="*/ 300999 h 586758"/>
                <a:gd name="connsiteX1" fmla="*/ 46544 w 339914"/>
                <a:gd name="connsiteY1" fmla="*/ 9 h 586758"/>
                <a:gd name="connsiteX2" fmla="*/ 339914 w 339914"/>
                <a:gd name="connsiteY2" fmla="*/ 293379 h 586758"/>
                <a:gd name="connsiteX3" fmla="*/ 46544 w 339914"/>
                <a:gd name="connsiteY3" fmla="*/ 586749 h 586758"/>
                <a:gd name="connsiteX4" fmla="*/ 824 w 339914"/>
                <a:gd name="connsiteY4" fmla="*/ 300999 h 58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4" h="586758">
                  <a:moveTo>
                    <a:pt x="824" y="300999"/>
                  </a:moveTo>
                  <a:cubicBezTo>
                    <a:pt x="824" y="138975"/>
                    <a:pt x="-9971" y="1279"/>
                    <a:pt x="46544" y="9"/>
                  </a:cubicBezTo>
                  <a:cubicBezTo>
                    <a:pt x="103059" y="-1261"/>
                    <a:pt x="339914" y="131355"/>
                    <a:pt x="339914" y="293379"/>
                  </a:cubicBezTo>
                  <a:cubicBezTo>
                    <a:pt x="339914" y="455403"/>
                    <a:pt x="103059" y="585479"/>
                    <a:pt x="46544" y="586749"/>
                  </a:cubicBezTo>
                  <a:cubicBezTo>
                    <a:pt x="-9971" y="588019"/>
                    <a:pt x="824" y="463023"/>
                    <a:pt x="824" y="300999"/>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288012" y="2024514"/>
              <a:ext cx="154099" cy="438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rotWithShape="1">
          <a:blip r:embed="rId3"/>
          <a:srcRect l="23019" t="10213" r="23019" b="10213"/>
          <a:stretch/>
        </p:blipFill>
        <p:spPr>
          <a:xfrm>
            <a:off x="341591" y="1779635"/>
            <a:ext cx="3300984" cy="2743200"/>
          </a:xfrm>
          <a:prstGeom prst="rect">
            <a:avLst/>
          </a:prstGeom>
          <a:ln w="28575">
            <a:solidFill>
              <a:schemeClr val="tx1"/>
            </a:solidFill>
          </a:ln>
        </p:spPr>
      </p:pic>
      <p:grpSp>
        <p:nvGrpSpPr>
          <p:cNvPr id="41" name="Group 40"/>
          <p:cNvGrpSpPr/>
          <p:nvPr/>
        </p:nvGrpSpPr>
        <p:grpSpPr>
          <a:xfrm rot="16200000">
            <a:off x="1674654" y="5406612"/>
            <a:ext cx="391740" cy="406742"/>
            <a:chOff x="5280025" y="4845850"/>
            <a:chExt cx="809941" cy="840955"/>
          </a:xfrm>
        </p:grpSpPr>
        <p:sp>
          <p:nvSpPr>
            <p:cNvPr id="39" name="Rectangle 38"/>
            <p:cNvSpPr/>
            <p:nvPr/>
          </p:nvSpPr>
          <p:spPr>
            <a:xfrm rot="14400000">
              <a:off x="5475350" y="5474883"/>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18000000">
              <a:off x="5319697" y="5475564"/>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a:off x="5399150" y="5455833"/>
              <a:ext cx="375404" cy="4707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280025" y="5099678"/>
              <a:ext cx="619125" cy="237497"/>
            </a:xfrm>
            <a:prstGeom prst="round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01885" y="5337176"/>
              <a:ext cx="375404" cy="47078"/>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99150" y="5168900"/>
              <a:ext cx="101600" cy="114300"/>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998527" y="5132887"/>
              <a:ext cx="45720" cy="175714"/>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44247" y="5106288"/>
              <a:ext cx="45719" cy="230887"/>
            </a:xfrm>
            <a:prstGeom prst="rect">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5336439" y="4845850"/>
              <a:ext cx="253148" cy="253148"/>
              <a:chOff x="5347551" y="4845850"/>
              <a:chExt cx="253148" cy="253148"/>
            </a:xfrm>
          </p:grpSpPr>
          <p:sp>
            <p:nvSpPr>
              <p:cNvPr id="28" name="Oval 27"/>
              <p:cNvSpPr/>
              <p:nvPr/>
            </p:nvSpPr>
            <p:spPr>
              <a:xfrm>
                <a:off x="5347551" y="4845850"/>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404275" y="4902574"/>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580865" y="4845850"/>
              <a:ext cx="253148" cy="253148"/>
              <a:chOff x="5605888" y="4843405"/>
              <a:chExt cx="253148" cy="253148"/>
            </a:xfrm>
          </p:grpSpPr>
          <p:sp>
            <p:nvSpPr>
              <p:cNvPr id="34" name="Oval 33"/>
              <p:cNvSpPr/>
              <p:nvPr/>
            </p:nvSpPr>
            <p:spPr>
              <a:xfrm>
                <a:off x="5605888" y="4843405"/>
                <a:ext cx="253148" cy="253148"/>
              </a:xfrm>
              <a:prstGeom prst="ellipse">
                <a:avLst/>
              </a:prstGeom>
              <a:solidFill>
                <a:schemeClr val="tx1"/>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62612" y="4900129"/>
                <a:ext cx="139700" cy="139700"/>
              </a:xfrm>
              <a:prstGeom prst="ellipse">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2" name="Picture 8" descr="D:\Leonardo Scandolo\Projects\DisparityEditing\git\article\images\teaser\Teaser-Ori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22" t="10107" r="23022" b="10107"/>
          <a:stretch/>
        </p:blipFill>
        <p:spPr bwMode="auto">
          <a:xfrm>
            <a:off x="8460712" y="1779635"/>
            <a:ext cx="3298009" cy="2743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3" name="Picture 12" descr="D:\Leonardo Scandolo\Projects\DisparityEditing\git\article\images\teaser\Teaser-Orig-Disp.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22" t="10107" r="23022" b="10107"/>
          <a:stretch/>
        </p:blipFill>
        <p:spPr bwMode="auto">
          <a:xfrm>
            <a:off x="4402639" y="1779635"/>
            <a:ext cx="3298009" cy="2743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8889884" y="4834682"/>
            <a:ext cx="2439664" cy="457200"/>
          </a:xfrm>
          <a:prstGeom prst="rect">
            <a:avLst/>
          </a:prstGeom>
          <a:noFill/>
        </p:spPr>
        <p:txBody>
          <a:bodyPr wrap="square" rtlCol="0">
            <a:spAutoFit/>
          </a:bodyPr>
          <a:lstStyle/>
          <a:p>
            <a:pPr algn="ctr"/>
            <a:r>
              <a:rPr lang="en-US" sz="2400" dirty="0" smtClean="0"/>
              <a:t>Stereo image pair</a:t>
            </a:r>
            <a:endParaRPr lang="en-US" sz="2400" dirty="0"/>
          </a:p>
        </p:txBody>
      </p:sp>
      <p:sp>
        <p:nvSpPr>
          <p:cNvPr id="59" name="Right Arrow 58"/>
          <p:cNvSpPr/>
          <p:nvPr/>
        </p:nvSpPr>
        <p:spPr>
          <a:xfrm>
            <a:off x="3799114" y="2852057"/>
            <a:ext cx="424543" cy="522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a:off x="7879630" y="2852057"/>
            <a:ext cx="424543" cy="522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152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Personalizzato 5">
      <a:dk1>
        <a:srgbClr val="39393A"/>
      </a:dk1>
      <a:lt1>
        <a:srgbClr val="F8F8F8"/>
      </a:lt1>
      <a:dk2>
        <a:srgbClr val="39393A"/>
      </a:dk2>
      <a:lt2>
        <a:srgbClr val="EFEFEF"/>
      </a:lt2>
      <a:accent1>
        <a:srgbClr val="72C1B8"/>
      </a:accent1>
      <a:accent2>
        <a:srgbClr val="FF8552"/>
      </a:accent2>
      <a:accent3>
        <a:srgbClr val="295172"/>
      </a:accent3>
      <a:accent4>
        <a:srgbClr val="EFEFEF"/>
      </a:accent4>
      <a:accent5>
        <a:srgbClr val="39393A"/>
      </a:accent5>
      <a:accent6>
        <a:srgbClr val="72C1B8"/>
      </a:accent6>
      <a:hlink>
        <a:srgbClr val="295172"/>
      </a:hlink>
      <a:folHlink>
        <a:srgbClr val="FF85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7" id="{648F2C25-0BDF-4E10-A0FC-140EE80C607C}" vid="{C228CBC0-DF0A-4DBF-BB69-B6DE2F618D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Template-EG2019-slides</Template>
  <TotalTime>12024</TotalTime>
  <Words>2957</Words>
  <Application>Microsoft Office PowerPoint</Application>
  <PresentationFormat>Widescreen</PresentationFormat>
  <Paragraphs>452</Paragraphs>
  <Slides>41</Slides>
  <Notes>37</Notes>
  <HiddenSlides>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Cambria Math</vt:lpstr>
      <vt:lpstr>Castellar</vt:lpstr>
      <vt:lpstr>Verdana</vt:lpstr>
      <vt:lpstr>Wingdings</vt:lpstr>
      <vt:lpstr>Tema di Office</vt:lpstr>
      <vt:lpstr>Gradient-Guided Local Disparity Editing </vt:lpstr>
      <vt:lpstr>What is disparity ?</vt:lpstr>
      <vt:lpstr>Depth cues</vt:lpstr>
      <vt:lpstr>PowerPoint Presentation</vt:lpstr>
      <vt:lpstr>Previous work</vt:lpstr>
      <vt:lpstr>Previous work</vt:lpstr>
      <vt:lpstr>Why disparity editing ?</vt:lpstr>
      <vt:lpstr>What’s the difficulty ?</vt:lpstr>
      <vt:lpstr>Disparity map</vt:lpstr>
      <vt:lpstr>What’s the goal ?</vt:lpstr>
      <vt:lpstr>Disparity map</vt:lpstr>
      <vt:lpstr>Our method</vt:lpstr>
      <vt:lpstr>Disparity modifications in our algorithm </vt:lpstr>
      <vt:lpstr>What is disparity editing ?</vt:lpstr>
      <vt:lpstr>What is disparity editing ?</vt:lpstr>
      <vt:lpstr>What is disparity editing ?</vt:lpstr>
      <vt:lpstr>What is disparity editing ?</vt:lpstr>
      <vt:lpstr>What is disparity editing ?</vt:lpstr>
      <vt:lpstr>What is disparity editing ?</vt:lpstr>
      <vt:lpstr>Disparity modifications in our algorithm </vt:lpstr>
      <vt:lpstr>Formalizing artist input</vt:lpstr>
      <vt:lpstr>Formalizing artist input</vt:lpstr>
      <vt:lpstr>Formalizing artist input</vt:lpstr>
      <vt:lpstr>Formalizing artist input</vt:lpstr>
      <vt:lpstr>Formalizing artist input</vt:lpstr>
      <vt:lpstr>Let’s try it out!</vt:lpstr>
      <vt:lpstr>Formalizing disparity errors</vt:lpstr>
      <vt:lpstr>Optimization procedure</vt:lpstr>
      <vt:lpstr>Great! We have an optimized disparity map … now what ?</vt:lpstr>
      <vt:lpstr>Render-based stereo image generation</vt:lpstr>
      <vt:lpstr>Render-based stereo image generation</vt:lpstr>
      <vt:lpstr>Render-based stereo image generation</vt:lpstr>
      <vt:lpstr>Render-based stereo image generation</vt:lpstr>
      <vt:lpstr>Results</vt:lpstr>
      <vt:lpstr>Results: Video example</vt:lpstr>
      <vt:lpstr>Results: Video example</vt:lpstr>
      <vt:lpstr>Results: Optimization times</vt:lpstr>
      <vt:lpstr>Conclusion</vt:lpstr>
      <vt:lpstr>PowerPoint Presentation</vt:lpstr>
      <vt:lpstr>Overview</vt:lpstr>
      <vt:lpstr>Why local editing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Talk:</dc:title>
  <dc:creator>leo</dc:creator>
  <cp:lastModifiedBy>leo</cp:lastModifiedBy>
  <cp:revision>243</cp:revision>
  <dcterms:created xsi:type="dcterms:W3CDTF">2018-10-18T11:04:13Z</dcterms:created>
  <dcterms:modified xsi:type="dcterms:W3CDTF">2019-05-06T13:19:08Z</dcterms:modified>
</cp:coreProperties>
</file>