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76" r:id="rId2"/>
    <p:sldId id="281" r:id="rId3"/>
    <p:sldId id="321" r:id="rId4"/>
    <p:sldId id="336" r:id="rId5"/>
    <p:sldId id="282" r:id="rId6"/>
    <p:sldId id="323" r:id="rId7"/>
    <p:sldId id="284" r:id="rId8"/>
    <p:sldId id="285" r:id="rId9"/>
    <p:sldId id="286" r:id="rId10"/>
    <p:sldId id="287" r:id="rId11"/>
    <p:sldId id="288" r:id="rId12"/>
    <p:sldId id="289" r:id="rId13"/>
    <p:sldId id="290" r:id="rId14"/>
    <p:sldId id="291" r:id="rId15"/>
    <p:sldId id="292" r:id="rId16"/>
    <p:sldId id="293" r:id="rId17"/>
    <p:sldId id="294" r:id="rId18"/>
    <p:sldId id="326" r:id="rId19"/>
    <p:sldId id="327" r:id="rId20"/>
    <p:sldId id="328" r:id="rId21"/>
    <p:sldId id="329" r:id="rId22"/>
    <p:sldId id="330" r:id="rId23"/>
    <p:sldId id="296" r:id="rId24"/>
    <p:sldId id="297" r:id="rId25"/>
    <p:sldId id="298" r:id="rId26"/>
    <p:sldId id="331" r:id="rId27"/>
    <p:sldId id="333" r:id="rId28"/>
    <p:sldId id="299" r:id="rId29"/>
    <p:sldId id="332" r:id="rId30"/>
    <p:sldId id="300" r:id="rId31"/>
    <p:sldId id="334" r:id="rId32"/>
    <p:sldId id="302" r:id="rId33"/>
    <p:sldId id="303" r:id="rId34"/>
    <p:sldId id="307" r:id="rId35"/>
    <p:sldId id="305" r:id="rId36"/>
    <p:sldId id="306" r:id="rId37"/>
    <p:sldId id="308" r:id="rId38"/>
    <p:sldId id="310" r:id="rId39"/>
    <p:sldId id="311" r:id="rId40"/>
    <p:sldId id="325" r:id="rId41"/>
    <p:sldId id="335" r:id="rId42"/>
    <p:sldId id="324" r:id="rId43"/>
    <p:sldId id="312" r:id="rId44"/>
    <p:sldId id="315" r:id="rId45"/>
    <p:sldId id="316" r:id="rId46"/>
    <p:sldId id="31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60211-FCDE-504A-A322-53C3866934C8}" v="1469" dt="2023-08-07T07:08:22.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5"/>
    <p:restoredTop sz="74326"/>
  </p:normalViewPr>
  <p:slideViewPr>
    <p:cSldViewPr snapToGrid="0">
      <p:cViewPr varScale="1">
        <p:scale>
          <a:sx n="95" d="100"/>
          <a:sy n="95" d="100"/>
        </p:scale>
        <p:origin x="1128" y="176"/>
      </p:cViewPr>
      <p:guideLst/>
    </p:cSldViewPr>
  </p:slideViewPr>
  <p:notesTextViewPr>
    <p:cViewPr>
      <p:scale>
        <a:sx n="110" d="100"/>
        <a:sy n="11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Relative average construction time</a:t>
            </a:r>
            <a:r>
              <a:rPr lang="en-GB" baseline="0"/>
              <a:t> over 50 meshes</a:t>
            </a:r>
            <a:endParaRPr lang="en-GB"/>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Gravo MG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Construction time</c:v>
                </c:pt>
              </c:strCache>
            </c:strRef>
          </c:cat>
          <c:val>
            <c:numRef>
              <c:f>Sheet1!$B$2</c:f>
              <c:numCache>
                <c:formatCode>General</c:formatCode>
                <c:ptCount val="1"/>
                <c:pt idx="0">
                  <c:v>1</c:v>
                </c:pt>
              </c:numCache>
            </c:numRef>
          </c:val>
          <c:extLst>
            <c:ext xmlns:c16="http://schemas.microsoft.com/office/drawing/2014/chart" uri="{C3380CC4-5D6E-409C-BE32-E72D297353CC}">
              <c16:uniqueId val="{00000000-4ED1-DD49-ADDB-2CB9115E5332}"/>
            </c:ext>
          </c:extLst>
        </c:ser>
        <c:ser>
          <c:idx val="1"/>
          <c:order val="1"/>
          <c:tx>
            <c:strRef>
              <c:f>Sheet1!$C$1</c:f>
              <c:strCache>
                <c:ptCount val="1"/>
                <c:pt idx="0">
                  <c:v>Shi et al. [2006]</c:v>
                </c:pt>
              </c:strCache>
            </c:strRef>
          </c:tx>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Construction time</c:v>
                </c:pt>
              </c:strCache>
            </c:strRef>
          </c:cat>
          <c:val>
            <c:numRef>
              <c:f>Sheet1!$C$2</c:f>
              <c:numCache>
                <c:formatCode>General</c:formatCode>
                <c:ptCount val="1"/>
                <c:pt idx="0">
                  <c:v>0.55000000000000004</c:v>
                </c:pt>
              </c:numCache>
            </c:numRef>
          </c:val>
          <c:extLst>
            <c:ext xmlns:c16="http://schemas.microsoft.com/office/drawing/2014/chart" uri="{C3380CC4-5D6E-409C-BE32-E72D297353CC}">
              <c16:uniqueId val="{00000001-4ED1-DD49-ADDB-2CB9115E5332}"/>
            </c:ext>
          </c:extLst>
        </c:ser>
        <c:ser>
          <c:idx val="2"/>
          <c:order val="2"/>
          <c:tx>
            <c:strRef>
              <c:f>Sheet1!$D$1</c:f>
              <c:strCache>
                <c:ptCount val="1"/>
                <c:pt idx="0">
                  <c:v>Liu et al. [2021]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Construction time</c:v>
                </c:pt>
              </c:strCache>
            </c:strRef>
          </c:cat>
          <c:val>
            <c:numRef>
              <c:f>Sheet1!$D$2</c:f>
              <c:numCache>
                <c:formatCode>General</c:formatCode>
                <c:ptCount val="1"/>
                <c:pt idx="0">
                  <c:v>36</c:v>
                </c:pt>
              </c:numCache>
            </c:numRef>
          </c:val>
          <c:extLst>
            <c:ext xmlns:c16="http://schemas.microsoft.com/office/drawing/2014/chart" uri="{C3380CC4-5D6E-409C-BE32-E72D297353CC}">
              <c16:uniqueId val="{00000002-4ED1-DD49-ADDB-2CB9115E5332}"/>
            </c:ext>
          </c:extLst>
        </c:ser>
        <c:dLbls>
          <c:showLegendKey val="0"/>
          <c:showVal val="0"/>
          <c:showCatName val="0"/>
          <c:showSerName val="0"/>
          <c:showPercent val="0"/>
          <c:showBubbleSize val="0"/>
        </c:dLbls>
        <c:gapWidth val="219"/>
        <c:overlap val="-27"/>
        <c:axId val="1732901199"/>
        <c:axId val="273932256"/>
      </c:barChart>
      <c:catAx>
        <c:axId val="1732901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3932256"/>
        <c:crosses val="autoZero"/>
        <c:auto val="1"/>
        <c:lblAlgn val="ctr"/>
        <c:lblOffset val="100"/>
        <c:noMultiLvlLbl val="0"/>
      </c:catAx>
      <c:valAx>
        <c:axId val="273932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290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BB6E9A-0785-6985-7B76-3DC51FDC39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440223-00C7-ED25-F4B7-0B57FB62F9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ED2B0C-477A-5445-BF4A-1BF455C836C9}" type="datetimeFigureOut">
              <a:rPr lang="en-US" smtClean="0"/>
              <a:t>10/23/23</a:t>
            </a:fld>
            <a:endParaRPr lang="en-US"/>
          </a:p>
        </p:txBody>
      </p:sp>
      <p:sp>
        <p:nvSpPr>
          <p:cNvPr id="4" name="Footer Placeholder 3">
            <a:extLst>
              <a:ext uri="{FF2B5EF4-FFF2-40B4-BE49-F238E27FC236}">
                <a16:creationId xmlns:a16="http://schemas.microsoft.com/office/drawing/2014/main" id="{F0A10202-8985-CCC2-B483-816FEB9BBA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CA6700-1DDF-8245-FE5A-1FBCA3A4B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178B08-80F2-1D48-A9B1-B12CB0F312DC}" type="slidenum">
              <a:rPr lang="en-US" smtClean="0"/>
              <a:t>‹#›</a:t>
            </a:fld>
            <a:endParaRPr lang="en-US"/>
          </a:p>
        </p:txBody>
      </p:sp>
    </p:spTree>
    <p:extLst>
      <p:ext uri="{BB962C8B-B14F-4D97-AF65-F5344CB8AC3E}">
        <p14:creationId xmlns:p14="http://schemas.microsoft.com/office/powerpoint/2010/main" val="3587220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E8192-244B-8F43-8666-29EB7EA0E329}" type="datetimeFigureOut">
              <a:rPr lang="en-US" smtClean="0"/>
              <a:t>10/23/23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38144-C961-6348-B731-59DFA4E1CA2F}" type="slidenum">
              <a:rPr lang="en-US" smtClean="0"/>
              <a:t>‹#›</a:t>
            </a:fld>
            <a:endParaRPr lang="en-US"/>
          </a:p>
        </p:txBody>
      </p:sp>
    </p:spTree>
    <p:extLst>
      <p:ext uri="{BB962C8B-B14F-4D97-AF65-F5344CB8AC3E}">
        <p14:creationId xmlns:p14="http://schemas.microsoft.com/office/powerpoint/2010/main" val="157478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1</a:t>
            </a:fld>
            <a:endParaRPr lang="en-US"/>
          </a:p>
        </p:txBody>
      </p:sp>
    </p:spTree>
    <p:extLst>
      <p:ext uri="{BB962C8B-B14F-4D97-AF65-F5344CB8AC3E}">
        <p14:creationId xmlns:p14="http://schemas.microsoft.com/office/powerpoint/2010/main" val="302990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With our approach, called </a:t>
            </a:r>
            <a:r>
              <a:rPr lang="en-GB" sz="1800" b="0" i="0" u="none" strike="noStrike" dirty="0" err="1">
                <a:solidFill>
                  <a:srgbClr val="000000"/>
                </a:solidFill>
                <a:effectLst/>
                <a:latin typeface="Arial" panose="020B0604020202020204" pitchFamily="34" charset="0"/>
              </a:rPr>
              <a:t>Gravo</a:t>
            </a:r>
            <a:r>
              <a:rPr lang="en-GB" sz="1800" b="0" i="0" u="none" strike="noStrike" dirty="0">
                <a:solidFill>
                  <a:srgbClr val="000000"/>
                </a:solidFill>
                <a:effectLst/>
                <a:latin typeface="Arial" panose="020B0604020202020204" pitchFamily="34" charset="0"/>
              </a:rPr>
              <a:t> Multigrid, we seek to combine the strengths of both approaches: yielding both fast construction times and fast convergence and working on many different inputs, such as non-manifold meshes and point clouds.</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10</a:t>
            </a:fld>
            <a:endParaRPr lang="en-US"/>
          </a:p>
        </p:txBody>
      </p:sp>
    </p:spTree>
    <p:extLst>
      <p:ext uri="{BB962C8B-B14F-4D97-AF65-F5344CB8AC3E}">
        <p14:creationId xmlns:p14="http://schemas.microsoft.com/office/powerpoint/2010/main" val="82504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We start with a simple idea: What if we could compute Delaunay triangulations on points sampled from the surface? Then we could compute prolongation weights using barycentric coordinates. This gives us a couple of nice properties: we could just sample points on the surface and then compute a triangulation. That means we don’t need edge contractions.</a:t>
            </a:r>
          </a:p>
        </p:txBody>
      </p:sp>
      <p:sp>
        <p:nvSpPr>
          <p:cNvPr id="4" name="Slide Number Placeholder 3"/>
          <p:cNvSpPr>
            <a:spLocks noGrp="1"/>
          </p:cNvSpPr>
          <p:nvPr>
            <p:ph type="sldNum" sz="quarter" idx="5"/>
          </p:nvPr>
        </p:nvSpPr>
        <p:spPr/>
        <p:txBody>
          <a:bodyPr/>
          <a:lstStyle/>
          <a:p>
            <a:fld id="{92C38144-C961-6348-B731-59DFA4E1CA2F}" type="slidenum">
              <a:rPr lang="en-US" smtClean="0"/>
              <a:t>11</a:t>
            </a:fld>
            <a:endParaRPr lang="en-US"/>
          </a:p>
        </p:txBody>
      </p:sp>
    </p:spTree>
    <p:extLst>
      <p:ext uri="{BB962C8B-B14F-4D97-AF65-F5344CB8AC3E}">
        <p14:creationId xmlns:p14="http://schemas.microsoft.com/office/powerpoint/2010/main" val="3659949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a:solidFill>
                  <a:srgbClr val="000000"/>
                </a:solidFill>
                <a:effectLst/>
                <a:latin typeface="Arial" panose="020B0604020202020204" pitchFamily="34" charset="0"/>
              </a:rPr>
              <a:t>Second, during prolongation, a fine point always receives information from multiple directions from the coarse points, because they form a containing triangle. This is not guaranteed to happen, for example, with just selecting the three nearest </a:t>
            </a:r>
            <a:r>
              <a:rPr lang="en-GB" sz="1800" b="0" i="0" u="none" strike="noStrike" err="1">
                <a:solidFill>
                  <a:srgbClr val="000000"/>
                </a:solidFill>
                <a:effectLst/>
                <a:latin typeface="Arial" panose="020B0604020202020204" pitchFamily="34" charset="0"/>
              </a:rPr>
              <a:t>neighbors</a:t>
            </a:r>
            <a:r>
              <a:rPr lang="en-GB" sz="1800" b="0" i="0" u="none" strike="noStrike">
                <a:solidFill>
                  <a:srgbClr val="000000"/>
                </a:solidFill>
                <a:effectLst/>
                <a:latin typeface="Arial" panose="020B0604020202020204" pitchFamily="34" charset="0"/>
              </a:rPr>
              <a:t>.</a:t>
            </a:r>
            <a:endParaRPr lang="en-GB"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12</a:t>
            </a:fld>
            <a:endParaRPr lang="en-US"/>
          </a:p>
        </p:txBody>
      </p:sp>
    </p:spTree>
    <p:extLst>
      <p:ext uri="{BB962C8B-B14F-4D97-AF65-F5344CB8AC3E}">
        <p14:creationId xmlns:p14="http://schemas.microsoft.com/office/powerpoint/2010/main" val="179646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a:solidFill>
                  <a:srgbClr val="000000"/>
                </a:solidFill>
                <a:effectLst/>
                <a:latin typeface="Arial" panose="020B0604020202020204" pitchFamily="34" charset="0"/>
              </a:rPr>
              <a:t>Vice-versa, during restriction, each coarse point always receives information from multiple directions around the points.</a:t>
            </a:r>
            <a:endParaRPr lang="en-GB"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13</a:t>
            </a:fld>
            <a:endParaRPr lang="en-US"/>
          </a:p>
        </p:txBody>
      </p:sp>
    </p:spTree>
    <p:extLst>
      <p:ext uri="{BB962C8B-B14F-4D97-AF65-F5344CB8AC3E}">
        <p14:creationId xmlns:p14="http://schemas.microsoft.com/office/powerpoint/2010/main" val="222286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Arial" panose="020B0604020202020204" pitchFamily="34" charset="0"/>
              </a:rPr>
              <a:t>Finally, we keep the number of points in each row of the prolongation matrix to a minimum: 3. This results in fast operations during solving.</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14</a:t>
            </a:fld>
            <a:endParaRPr lang="en-US"/>
          </a:p>
        </p:txBody>
      </p:sp>
    </p:spTree>
    <p:extLst>
      <p:ext uri="{BB962C8B-B14F-4D97-AF65-F5344CB8AC3E}">
        <p14:creationId xmlns:p14="http://schemas.microsoft.com/office/powerpoint/2010/main" val="1848283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dirty="0">
                <a:solidFill>
                  <a:srgbClr val="000000"/>
                </a:solidFill>
                <a:effectLst/>
                <a:latin typeface="Arial" panose="020B0604020202020204" pitchFamily="34" charset="0"/>
              </a:rPr>
              <a:t>However, computing intrinsic Delaunay triangulations is complicated to transfer to different representations and could be expensive. While we do think there’s value in trying this, our main goal for this work was to push the efficiency of the hierarchy construction while maintaining solving times and supporting more surface representations. So we asked the question: Can we mimic this idea in some way and still benefit from fast solving times?</a:t>
            </a:r>
            <a:endParaRPr lang="en-GB"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15</a:t>
            </a:fld>
            <a:endParaRPr lang="en-US"/>
          </a:p>
        </p:txBody>
      </p:sp>
    </p:spTree>
    <p:extLst>
      <p:ext uri="{BB962C8B-B14F-4D97-AF65-F5344CB8AC3E}">
        <p14:creationId xmlns:p14="http://schemas.microsoft.com/office/powerpoint/2010/main" val="215358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The result is </a:t>
            </a:r>
            <a:r>
              <a:rPr lang="en-GB" sz="1800" b="0" i="0" u="none" strike="noStrike" dirty="0" err="1">
                <a:solidFill>
                  <a:srgbClr val="000000"/>
                </a:solidFill>
                <a:effectLst/>
                <a:latin typeface="Arial" panose="020B0604020202020204" pitchFamily="34" charset="0"/>
              </a:rPr>
              <a:t>Gravo</a:t>
            </a:r>
            <a:r>
              <a:rPr lang="en-GB" sz="1800" b="0" i="0" u="none" strike="noStrike" dirty="0">
                <a:solidFill>
                  <a:srgbClr val="000000"/>
                </a:solidFill>
                <a:effectLst/>
                <a:latin typeface="Arial" panose="020B0604020202020204" pitchFamily="34" charset="0"/>
              </a:rPr>
              <a:t> Multigrid, which gets is name from the use of graph Voronoi cells during construction. </a:t>
            </a:r>
            <a:r>
              <a:rPr lang="en-GB" sz="1800" b="0" i="0" u="none" strike="noStrike" dirty="0" err="1">
                <a:solidFill>
                  <a:srgbClr val="000000"/>
                </a:solidFill>
                <a:effectLst/>
                <a:latin typeface="Arial" panose="020B0604020202020204" pitchFamily="34" charset="0"/>
              </a:rPr>
              <a:t>Gravo</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MultiGrid</a:t>
            </a:r>
            <a:r>
              <a:rPr lang="en-GB" sz="1800" b="0" i="0" u="none" strike="noStrike" dirty="0">
                <a:solidFill>
                  <a:srgbClr val="000000"/>
                </a:solidFill>
                <a:effectLst/>
                <a:latin typeface="Arial" panose="020B0604020202020204" pitchFamily="34" charset="0"/>
              </a:rPr>
              <a:t> consist of the following steps: first, we sample points from the surface using a fast sampling strategy. Next, we compute a graph Voronoi diagram, followed by the construction of triangles based on this diagram. Finally, we compute prolongation weights using barycentric coordinates.</a:t>
            </a:r>
          </a:p>
          <a:p>
            <a:endParaRPr lang="en-GB" sz="1800" b="0" i="0" u="none" strike="noStrike" dirty="0">
              <a:solidFill>
                <a:srgbClr val="000000"/>
              </a:solidFill>
              <a:effectLst/>
              <a:latin typeface="Arial" panose="020B0604020202020204" pitchFamily="34" charset="0"/>
            </a:endParaRPr>
          </a:p>
          <a:p>
            <a:r>
              <a:rPr lang="en-GB" sz="1800" b="0" i="0" u="none" strike="noStrike" dirty="0">
                <a:solidFill>
                  <a:srgbClr val="000000"/>
                </a:solidFill>
                <a:effectLst/>
                <a:latin typeface="Arial" panose="020B0604020202020204" pitchFamily="34" charset="0"/>
              </a:rPr>
              <a:t>Let’s look at these steps in more detail.</a:t>
            </a:r>
          </a:p>
        </p:txBody>
      </p:sp>
      <p:sp>
        <p:nvSpPr>
          <p:cNvPr id="4" name="Slide Number Placeholder 3"/>
          <p:cNvSpPr>
            <a:spLocks noGrp="1"/>
          </p:cNvSpPr>
          <p:nvPr>
            <p:ph type="sldNum" sz="quarter" idx="5"/>
          </p:nvPr>
        </p:nvSpPr>
        <p:spPr/>
        <p:txBody>
          <a:bodyPr/>
          <a:lstStyle/>
          <a:p>
            <a:fld id="{92C38144-C961-6348-B731-59DFA4E1CA2F}" type="slidenum">
              <a:rPr lang="en-US" smtClean="0"/>
              <a:t>16</a:t>
            </a:fld>
            <a:endParaRPr lang="en-US"/>
          </a:p>
        </p:txBody>
      </p:sp>
    </p:spTree>
    <p:extLst>
      <p:ext uri="{BB962C8B-B14F-4D97-AF65-F5344CB8AC3E}">
        <p14:creationId xmlns:p14="http://schemas.microsoft.com/office/powerpoint/2010/main" val="247273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inLibertineT"/>
              </a:rPr>
              <a:t>In the sampling step, we look for a spatially uniform set of points on the surface. We use an algorithm based on the maximum independent set: we sweep once over the set of points, picking one point at a time if its eligible.</a:t>
            </a:r>
            <a:endParaRPr lang="en-GB" dirty="0"/>
          </a:p>
        </p:txBody>
      </p:sp>
      <p:sp>
        <p:nvSpPr>
          <p:cNvPr id="4" name="Slide Number Placeholder 3"/>
          <p:cNvSpPr>
            <a:spLocks noGrp="1"/>
          </p:cNvSpPr>
          <p:nvPr>
            <p:ph type="sldNum" sz="quarter" idx="5"/>
          </p:nvPr>
        </p:nvSpPr>
        <p:spPr/>
        <p:txBody>
          <a:bodyPr/>
          <a:lstStyle/>
          <a:p>
            <a:fld id="{92C38144-C961-6348-B731-59DFA4E1CA2F}" type="slidenum">
              <a:rPr lang="en-US" smtClean="0"/>
              <a:t>17</a:t>
            </a:fld>
            <a:endParaRPr lang="en-US"/>
          </a:p>
        </p:txBody>
      </p:sp>
    </p:spTree>
    <p:extLst>
      <p:ext uri="{BB962C8B-B14F-4D97-AF65-F5344CB8AC3E}">
        <p14:creationId xmlns:p14="http://schemas.microsoft.com/office/powerpoint/2010/main" val="189731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inLibertineT"/>
              </a:rPr>
              <a:t> Initially, all points are eligible. When we add a point to the sample set, we mark the points within a geodesic ball of p</a:t>
            </a:r>
            <a:r>
              <a:rPr lang="en-GB" sz="1800" dirty="0">
                <a:effectLst/>
                <a:latin typeface="LibertineMathMI"/>
              </a:rPr>
              <a:t> </a:t>
            </a:r>
            <a:r>
              <a:rPr lang="en-GB" sz="1800" dirty="0">
                <a:effectLst/>
                <a:latin typeface="LinLibertineT"/>
              </a:rPr>
              <a:t>as ineligible. </a:t>
            </a:r>
            <a:endParaRPr lang="en-GB" dirty="0"/>
          </a:p>
        </p:txBody>
      </p:sp>
      <p:sp>
        <p:nvSpPr>
          <p:cNvPr id="4" name="Slide Number Placeholder 3"/>
          <p:cNvSpPr>
            <a:spLocks noGrp="1"/>
          </p:cNvSpPr>
          <p:nvPr>
            <p:ph type="sldNum" sz="quarter" idx="5"/>
          </p:nvPr>
        </p:nvSpPr>
        <p:spPr/>
        <p:txBody>
          <a:bodyPr/>
          <a:lstStyle/>
          <a:p>
            <a:fld id="{92C38144-C961-6348-B731-59DFA4E1CA2F}" type="slidenum">
              <a:rPr lang="en-US" smtClean="0"/>
              <a:t>18</a:t>
            </a:fld>
            <a:endParaRPr lang="en-US"/>
          </a:p>
        </p:txBody>
      </p:sp>
    </p:spTree>
    <p:extLst>
      <p:ext uri="{BB962C8B-B14F-4D97-AF65-F5344CB8AC3E}">
        <p14:creationId xmlns:p14="http://schemas.microsoft.com/office/powerpoint/2010/main" val="464050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LinLibertineT"/>
              </a:rPr>
              <a:t>The radius r</a:t>
            </a:r>
            <a:r>
              <a:rPr lang="en-GB" sz="1800">
                <a:effectLst/>
                <a:latin typeface="LibertineMathMI"/>
              </a:rPr>
              <a:t> </a:t>
            </a:r>
            <a:r>
              <a:rPr lang="en-GB" sz="1800">
                <a:effectLst/>
                <a:latin typeface="LinLibertineT"/>
              </a:rPr>
              <a:t>is based on the fraction of points we wish to keep and the average edge length.</a:t>
            </a:r>
            <a:endParaRPr lang="en-GB"/>
          </a:p>
        </p:txBody>
      </p:sp>
      <p:sp>
        <p:nvSpPr>
          <p:cNvPr id="4" name="Slide Number Placeholder 3"/>
          <p:cNvSpPr>
            <a:spLocks noGrp="1"/>
          </p:cNvSpPr>
          <p:nvPr>
            <p:ph type="sldNum" sz="quarter" idx="5"/>
          </p:nvPr>
        </p:nvSpPr>
        <p:spPr/>
        <p:txBody>
          <a:bodyPr/>
          <a:lstStyle/>
          <a:p>
            <a:fld id="{92C38144-C961-6348-B731-59DFA4E1CA2F}" type="slidenum">
              <a:rPr lang="en-US" smtClean="0"/>
              <a:t>19</a:t>
            </a:fld>
            <a:endParaRPr lang="en-US"/>
          </a:p>
        </p:txBody>
      </p:sp>
    </p:spTree>
    <p:extLst>
      <p:ext uri="{BB962C8B-B14F-4D97-AF65-F5344CB8AC3E}">
        <p14:creationId xmlns:p14="http://schemas.microsoft.com/office/powerpoint/2010/main" val="254808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dirty="0">
                <a:solidFill>
                  <a:srgbClr val="000000"/>
                </a:solidFill>
                <a:effectLst/>
                <a:latin typeface="Arial" panose="020B0604020202020204" pitchFamily="34" charset="0"/>
              </a:rPr>
              <a:t>Linear systems on curved surfaces show up in many places in geometry processing</a:t>
            </a:r>
            <a:endParaRPr lang="en-GB"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2</a:t>
            </a:fld>
            <a:endParaRPr lang="en-US"/>
          </a:p>
        </p:txBody>
      </p:sp>
    </p:spTree>
    <p:extLst>
      <p:ext uri="{BB962C8B-B14F-4D97-AF65-F5344CB8AC3E}">
        <p14:creationId xmlns:p14="http://schemas.microsoft.com/office/powerpoint/2010/main" val="222375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LinLibertineT"/>
              </a:rPr>
              <a:t>We repeat this, until we’ve passed along all points.</a:t>
            </a:r>
            <a:endParaRPr lang="en-GB"/>
          </a:p>
        </p:txBody>
      </p:sp>
      <p:sp>
        <p:nvSpPr>
          <p:cNvPr id="4" name="Slide Number Placeholder 3"/>
          <p:cNvSpPr>
            <a:spLocks noGrp="1"/>
          </p:cNvSpPr>
          <p:nvPr>
            <p:ph type="sldNum" sz="quarter" idx="5"/>
          </p:nvPr>
        </p:nvSpPr>
        <p:spPr/>
        <p:txBody>
          <a:bodyPr/>
          <a:lstStyle/>
          <a:p>
            <a:fld id="{92C38144-C961-6348-B731-59DFA4E1CA2F}" type="slidenum">
              <a:rPr lang="en-US" smtClean="0"/>
              <a:t>20</a:t>
            </a:fld>
            <a:endParaRPr lang="en-US"/>
          </a:p>
        </p:txBody>
      </p:sp>
    </p:spTree>
    <p:extLst>
      <p:ext uri="{BB962C8B-B14F-4D97-AF65-F5344CB8AC3E}">
        <p14:creationId xmlns:p14="http://schemas.microsoft.com/office/powerpoint/2010/main" val="287704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92C38144-C961-6348-B731-59DFA4E1CA2F}" type="slidenum">
              <a:rPr lang="en-US" smtClean="0"/>
              <a:t>21</a:t>
            </a:fld>
            <a:endParaRPr lang="en-US"/>
          </a:p>
        </p:txBody>
      </p:sp>
    </p:spTree>
    <p:extLst>
      <p:ext uri="{BB962C8B-B14F-4D97-AF65-F5344CB8AC3E}">
        <p14:creationId xmlns:p14="http://schemas.microsoft.com/office/powerpoint/2010/main" val="106511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curved surfaces, we use a geodesic ball and only search the 2-ring for marking points as ineligible. This is a trade-off between efficiency and achieving the desired sampling ratio.</a:t>
            </a:r>
          </a:p>
        </p:txBody>
      </p:sp>
      <p:sp>
        <p:nvSpPr>
          <p:cNvPr id="4" name="Slide Number Placeholder 3"/>
          <p:cNvSpPr>
            <a:spLocks noGrp="1"/>
          </p:cNvSpPr>
          <p:nvPr>
            <p:ph type="sldNum" sz="quarter" idx="5"/>
          </p:nvPr>
        </p:nvSpPr>
        <p:spPr/>
        <p:txBody>
          <a:bodyPr/>
          <a:lstStyle/>
          <a:p>
            <a:fld id="{92C38144-C961-6348-B731-59DFA4E1CA2F}" type="slidenum">
              <a:rPr lang="en-US" smtClean="0"/>
              <a:t>22</a:t>
            </a:fld>
            <a:endParaRPr lang="en-US"/>
          </a:p>
        </p:txBody>
      </p:sp>
    </p:spTree>
    <p:extLst>
      <p:ext uri="{BB962C8B-B14F-4D97-AF65-F5344CB8AC3E}">
        <p14:creationId xmlns:p14="http://schemas.microsoft.com/office/powerpoint/2010/main" val="4178810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Arial" panose="020B0604020202020204" pitchFamily="34" charset="0"/>
              </a:rPr>
              <a:t>Next, we construct a graph Voronoi diagram around each point. This is done with a fast multi-source Dijkstra algorithm. </a:t>
            </a:r>
            <a:r>
              <a:rPr lang="en-GB" sz="1200" b="0" i="0" u="none" strike="noStrike">
                <a:solidFill>
                  <a:srgbClr val="000000"/>
                </a:solidFill>
                <a:effectLst/>
                <a:latin typeface="Arial" panose="020B0604020202020204" pitchFamily="34" charset="0"/>
              </a:rPr>
              <a:t>Each sampled point now has a graph Voronoi cell around it, defined on the points in the finer level.</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23</a:t>
            </a:fld>
            <a:endParaRPr lang="en-US"/>
          </a:p>
        </p:txBody>
      </p:sp>
    </p:spTree>
    <p:extLst>
      <p:ext uri="{BB962C8B-B14F-4D97-AF65-F5344CB8AC3E}">
        <p14:creationId xmlns:p14="http://schemas.microsoft.com/office/powerpoint/2010/main" val="1793939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Arial" panose="020B0604020202020204" pitchFamily="34" charset="0"/>
              </a:rPr>
              <a:t>This is where our guiding idea of using Delaunay triangles shows up again: for a continuous Voronoi diagram, the Delaunay triangulation is the dual of the Voronoi diagram. </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24</a:t>
            </a:fld>
            <a:endParaRPr lang="en-US"/>
          </a:p>
        </p:txBody>
      </p:sp>
    </p:spTree>
    <p:extLst>
      <p:ext uri="{BB962C8B-B14F-4D97-AF65-F5344CB8AC3E}">
        <p14:creationId xmlns:p14="http://schemas.microsoft.com/office/powerpoint/2010/main" val="2404334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a:solidFill>
                  <a:srgbClr val="000000"/>
                </a:solidFill>
                <a:effectLst/>
                <a:latin typeface="Arial" panose="020B0604020202020204" pitchFamily="34" charset="0"/>
              </a:rPr>
              <a:t>We mimic this idea by creating triangles from the edges connecting </a:t>
            </a:r>
            <a:r>
              <a:rPr lang="en-GB" sz="1200" b="0" i="0" u="none" strike="noStrike" err="1">
                <a:solidFill>
                  <a:srgbClr val="000000"/>
                </a:solidFill>
                <a:effectLst/>
                <a:latin typeface="Arial" panose="020B0604020202020204" pitchFamily="34" charset="0"/>
              </a:rPr>
              <a:t>neighboring</a:t>
            </a:r>
            <a:r>
              <a:rPr lang="en-GB" sz="1200" b="0" i="0" u="none" strike="noStrike">
                <a:solidFill>
                  <a:srgbClr val="000000"/>
                </a:solidFill>
                <a:effectLst/>
                <a:latin typeface="Arial" panose="020B0604020202020204" pitchFamily="34" charset="0"/>
              </a:rPr>
              <a:t> Voronoi cells.</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25</a:t>
            </a:fld>
            <a:endParaRPr lang="en-US"/>
          </a:p>
        </p:txBody>
      </p:sp>
    </p:spTree>
    <p:extLst>
      <p:ext uri="{BB962C8B-B14F-4D97-AF65-F5344CB8AC3E}">
        <p14:creationId xmlns:p14="http://schemas.microsoft.com/office/powerpoint/2010/main" val="1687875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a:solidFill>
                  <a:srgbClr val="000000"/>
                </a:solidFill>
                <a:effectLst/>
                <a:latin typeface="Arial" panose="020B0604020202020204" pitchFamily="34" charset="0"/>
              </a:rPr>
              <a:t>We mimic this idea by creating triangles from the edges connecting </a:t>
            </a:r>
            <a:r>
              <a:rPr lang="en-GB" sz="1200" b="0" i="0" u="none" strike="noStrike" err="1">
                <a:solidFill>
                  <a:srgbClr val="000000"/>
                </a:solidFill>
                <a:effectLst/>
                <a:latin typeface="Arial" panose="020B0604020202020204" pitchFamily="34" charset="0"/>
              </a:rPr>
              <a:t>neighboring</a:t>
            </a:r>
            <a:r>
              <a:rPr lang="en-GB" sz="1200" b="0" i="0" u="none" strike="noStrike">
                <a:solidFill>
                  <a:srgbClr val="000000"/>
                </a:solidFill>
                <a:effectLst/>
                <a:latin typeface="Arial" panose="020B0604020202020204" pitchFamily="34" charset="0"/>
              </a:rPr>
              <a:t> Voronoi cells.</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26</a:t>
            </a:fld>
            <a:endParaRPr lang="en-US"/>
          </a:p>
        </p:txBody>
      </p:sp>
    </p:spTree>
    <p:extLst>
      <p:ext uri="{BB962C8B-B14F-4D97-AF65-F5344CB8AC3E}">
        <p14:creationId xmlns:p14="http://schemas.microsoft.com/office/powerpoint/2010/main" val="710085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On a curved surface, that looks </a:t>
            </a:r>
            <a:r>
              <a:rPr lang="nl-NL" dirty="0"/>
              <a:t>like </a:t>
            </a:r>
            <a:r>
              <a:rPr lang="nl-NL" dirty="0" err="1"/>
              <a:t>this</a:t>
            </a:r>
            <a:r>
              <a:rPr lang="nl-NL" dirty="0"/>
              <a:t>: </a:t>
            </a:r>
            <a:r>
              <a:rPr lang="nl-NL" dirty="0" err="1"/>
              <a:t>the</a:t>
            </a:r>
            <a:r>
              <a:rPr lang="nl-NL" dirty="0"/>
              <a:t> red points are </a:t>
            </a:r>
            <a:r>
              <a:rPr lang="nl-NL" dirty="0" err="1"/>
              <a:t>the</a:t>
            </a:r>
            <a:r>
              <a:rPr lang="nl-NL" dirty="0"/>
              <a:t> non-</a:t>
            </a:r>
            <a:r>
              <a:rPr lang="nl-NL" dirty="0" err="1"/>
              <a:t>sampled</a:t>
            </a:r>
            <a:r>
              <a:rPr lang="nl-NL" dirty="0"/>
              <a:t> points </a:t>
            </a:r>
            <a:r>
              <a:rPr lang="nl-NL" dirty="0" err="1"/>
              <a:t>and</a:t>
            </a:r>
            <a:r>
              <a:rPr lang="nl-NL" dirty="0"/>
              <a:t> </a:t>
            </a:r>
            <a:r>
              <a:rPr lang="nl-NL" dirty="0" err="1"/>
              <a:t>the</a:t>
            </a:r>
            <a:r>
              <a:rPr lang="nl-NL" dirty="0"/>
              <a:t> </a:t>
            </a:r>
            <a:r>
              <a:rPr lang="nl-NL" dirty="0" err="1"/>
              <a:t>triangles</a:t>
            </a:r>
            <a:r>
              <a:rPr lang="nl-NL" dirty="0"/>
              <a:t> are </a:t>
            </a:r>
            <a:r>
              <a:rPr lang="nl-NL" dirty="0" err="1"/>
              <a:t>the</a:t>
            </a:r>
            <a:r>
              <a:rPr lang="nl-NL" dirty="0"/>
              <a:t> </a:t>
            </a:r>
            <a:r>
              <a:rPr lang="nl-NL" dirty="0" err="1"/>
              <a:t>ones</a:t>
            </a:r>
            <a:r>
              <a:rPr lang="nl-NL" dirty="0"/>
              <a:t> we </a:t>
            </a:r>
            <a:r>
              <a:rPr lang="nl-NL" dirty="0" err="1"/>
              <a:t>find</a:t>
            </a:r>
            <a:r>
              <a:rPr lang="nl-NL" dirty="0"/>
              <a:t> </a:t>
            </a:r>
            <a:r>
              <a:rPr lang="nl-NL" dirty="0" err="1"/>
              <a:t>with</a:t>
            </a:r>
            <a:r>
              <a:rPr lang="nl-NL" dirty="0"/>
              <a:t> </a:t>
            </a:r>
            <a:r>
              <a:rPr lang="nl-NL" dirty="0" err="1"/>
              <a:t>our</a:t>
            </a:r>
            <a:r>
              <a:rPr lang="nl-NL" dirty="0"/>
              <a:t> </a:t>
            </a:r>
            <a:r>
              <a:rPr lang="nl-NL" dirty="0" err="1"/>
              <a:t>algorithm</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27</a:t>
            </a:fld>
            <a:endParaRPr lang="en-US"/>
          </a:p>
        </p:txBody>
      </p:sp>
    </p:spTree>
    <p:extLst>
      <p:ext uri="{BB962C8B-B14F-4D97-AF65-F5344CB8AC3E}">
        <p14:creationId xmlns:p14="http://schemas.microsoft.com/office/powerpoint/2010/main" val="2411731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The result is a highly uniform triangulation (because of uniform sampling) and nice, regular triangles. On the left, you see our result and on the right is what would happen if you consider any triangle in the one ring.</a:t>
            </a:r>
          </a:p>
          <a:p>
            <a:endParaRPr lang="en-GB" sz="1800" b="0" i="0" u="none" strike="noStrike" dirty="0">
              <a:solidFill>
                <a:srgbClr val="000000"/>
              </a:solidFill>
              <a:effectLst/>
              <a:latin typeface="Arial" panose="020B0604020202020204" pitchFamily="34" charset="0"/>
            </a:endParaRPr>
          </a:p>
          <a:p>
            <a:r>
              <a:rPr lang="en-GB" sz="1800" b="0" i="0" u="none" strike="noStrike" dirty="0">
                <a:solidFill>
                  <a:srgbClr val="000000"/>
                </a:solidFill>
                <a:effectLst/>
                <a:latin typeface="Arial" panose="020B0604020202020204" pitchFamily="34" charset="0"/>
              </a:rPr>
              <a:t>These 'bad' triangles result in worse convergence and use more time in later stages, because we have to consider more triangles in subsequent steps.</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28</a:t>
            </a:fld>
            <a:endParaRPr lang="en-US"/>
          </a:p>
        </p:txBody>
      </p:sp>
    </p:spTree>
    <p:extLst>
      <p:ext uri="{BB962C8B-B14F-4D97-AF65-F5344CB8AC3E}">
        <p14:creationId xmlns:p14="http://schemas.microsoft.com/office/powerpoint/2010/main" val="2873617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We repeat this process for each level and find for many types of shapes that we get remarkably nice triangulations.</a:t>
            </a:r>
          </a:p>
        </p:txBody>
      </p:sp>
      <p:sp>
        <p:nvSpPr>
          <p:cNvPr id="4" name="Slide Number Placeholder 3"/>
          <p:cNvSpPr>
            <a:spLocks noGrp="1"/>
          </p:cNvSpPr>
          <p:nvPr>
            <p:ph type="sldNum" sz="quarter" idx="5"/>
          </p:nvPr>
        </p:nvSpPr>
        <p:spPr/>
        <p:txBody>
          <a:bodyPr/>
          <a:lstStyle/>
          <a:p>
            <a:fld id="{92C38144-C961-6348-B731-59DFA4E1CA2F}" type="slidenum">
              <a:rPr lang="en-US" smtClean="0"/>
              <a:t>29</a:t>
            </a:fld>
            <a:endParaRPr lang="en-US"/>
          </a:p>
        </p:txBody>
      </p:sp>
    </p:spTree>
    <p:extLst>
      <p:ext uri="{BB962C8B-B14F-4D97-AF65-F5344CB8AC3E}">
        <p14:creationId xmlns:p14="http://schemas.microsoft.com/office/powerpoint/2010/main" val="393781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a:spcBef>
                <a:spcPts val="0"/>
              </a:spcBef>
              <a:spcAft>
                <a:spcPts val="0"/>
              </a:spcAft>
              <a:buFontTx/>
              <a:buChar char="-"/>
            </a:pPr>
            <a:r>
              <a:rPr lang="en-GB" sz="1800" b="0" i="0" u="none" strike="noStrike" dirty="0">
                <a:solidFill>
                  <a:srgbClr val="000000"/>
                </a:solidFill>
                <a:effectLst/>
                <a:latin typeface="Arial" panose="020B0604020202020204" pitchFamily="34" charset="0"/>
              </a:rPr>
              <a:t>Smoothing data</a:t>
            </a:r>
          </a:p>
          <a:p>
            <a:pPr marL="285750" indent="-285750" algn="l" rtl="0">
              <a:spcBef>
                <a:spcPts val="0"/>
              </a:spcBef>
              <a:spcAft>
                <a:spcPts val="0"/>
              </a:spcAft>
              <a:buFontTx/>
              <a:buChar char="-"/>
            </a:pPr>
            <a:r>
              <a:rPr lang="en-GB" sz="1800" b="0" i="0" u="none" strike="noStrike" dirty="0">
                <a:solidFill>
                  <a:srgbClr val="000000"/>
                </a:solidFill>
                <a:effectLst/>
                <a:latin typeface="Arial" panose="020B0604020202020204" pitchFamily="34" charset="0"/>
              </a:rPr>
              <a:t>Simulation and animation</a:t>
            </a:r>
          </a:p>
          <a:p>
            <a:pPr marL="285750" indent="-285750" algn="l" rtl="0">
              <a:spcBef>
                <a:spcPts val="0"/>
              </a:spcBef>
              <a:spcAft>
                <a:spcPts val="0"/>
              </a:spcAft>
              <a:buFontTx/>
              <a:buChar char="-"/>
            </a:pPr>
            <a:r>
              <a:rPr lang="en-GB" sz="1800" b="0" i="0" u="none" strike="noStrike" dirty="0">
                <a:solidFill>
                  <a:srgbClr val="000000"/>
                </a:solidFill>
                <a:effectLst/>
                <a:latin typeface="Arial" panose="020B0604020202020204" pitchFamily="34" charset="0"/>
              </a:rPr>
              <a:t>Shape analysis and machine learning</a:t>
            </a:r>
          </a:p>
          <a:p>
            <a:pPr marL="285750" indent="-285750" algn="l" rtl="0">
              <a:spcBef>
                <a:spcPts val="0"/>
              </a:spcBef>
              <a:spcAft>
                <a:spcPts val="0"/>
              </a:spcAft>
              <a:buFontTx/>
              <a:buChar char="-"/>
            </a:pPr>
            <a:r>
              <a:rPr lang="en-GB" sz="1800" b="0" i="0" u="none" strike="noStrike" dirty="0">
                <a:solidFill>
                  <a:srgbClr val="000000"/>
                </a:solidFill>
                <a:effectLst/>
                <a:latin typeface="Arial" panose="020B0604020202020204" pitchFamily="34" charset="0"/>
              </a:rPr>
              <a:t>And we're only getting started!</a:t>
            </a:r>
          </a:p>
          <a:p>
            <a:pPr algn="l"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3</a:t>
            </a:fld>
            <a:endParaRPr lang="en-US"/>
          </a:p>
        </p:txBody>
      </p:sp>
    </p:spTree>
    <p:extLst>
      <p:ext uri="{BB962C8B-B14F-4D97-AF65-F5344CB8AC3E}">
        <p14:creationId xmlns:p14="http://schemas.microsoft.com/office/powerpoint/2010/main" val="2480262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Arial" panose="020B0604020202020204" pitchFamily="34" charset="0"/>
              </a:rPr>
              <a:t>Given these triangles, we compute prolongation weights by performing a closest point projection to this triangulation and then computing barycentric coordinates.</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30</a:t>
            </a:fld>
            <a:endParaRPr lang="en-US"/>
          </a:p>
        </p:txBody>
      </p:sp>
    </p:spTree>
    <p:extLst>
      <p:ext uri="{BB962C8B-B14F-4D97-AF65-F5344CB8AC3E}">
        <p14:creationId xmlns:p14="http://schemas.microsoft.com/office/powerpoint/2010/main" val="1139552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These are then stored in a highly sparse, rectangular prolongation matrix, which is used in the multigrid solver.</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31</a:t>
            </a:fld>
            <a:endParaRPr lang="en-US"/>
          </a:p>
        </p:txBody>
      </p:sp>
    </p:spTree>
    <p:extLst>
      <p:ext uri="{BB962C8B-B14F-4D97-AF65-F5344CB8AC3E}">
        <p14:creationId xmlns:p14="http://schemas.microsoft.com/office/powerpoint/2010/main" val="1446222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Let’s recap: We now have a way to 1. take in any mesh or point cloud, 2. </a:t>
            </a:r>
            <a:r>
              <a:rPr lang="en-GB" sz="1800" b="0" i="0" u="none" strike="noStrike" dirty="0" err="1">
                <a:solidFill>
                  <a:srgbClr val="000000"/>
                </a:solidFill>
                <a:effectLst/>
                <a:latin typeface="Arial" panose="020B0604020202020204" pitchFamily="34" charset="0"/>
              </a:rPr>
              <a:t>downsample</a:t>
            </a:r>
            <a:r>
              <a:rPr lang="en-GB" sz="1800" b="0" i="0" u="none" strike="noStrike" dirty="0">
                <a:solidFill>
                  <a:srgbClr val="000000"/>
                </a:solidFill>
                <a:effectLst/>
                <a:latin typeface="Arial" panose="020B0604020202020204" pitchFamily="34" charset="0"/>
              </a:rPr>
              <a:t> our input quickly to get a hierarchy of points and 3. compute a fast triangulation for each level that can be used to get prolongation weights. </a:t>
            </a:r>
          </a:p>
        </p:txBody>
      </p:sp>
      <p:sp>
        <p:nvSpPr>
          <p:cNvPr id="4" name="Slide Number Placeholder 3"/>
          <p:cNvSpPr>
            <a:spLocks noGrp="1"/>
          </p:cNvSpPr>
          <p:nvPr>
            <p:ph type="sldNum" sz="quarter" idx="5"/>
          </p:nvPr>
        </p:nvSpPr>
        <p:spPr/>
        <p:txBody>
          <a:bodyPr/>
          <a:lstStyle/>
          <a:p>
            <a:fld id="{92C38144-C961-6348-B731-59DFA4E1CA2F}" type="slidenum">
              <a:rPr lang="en-US" smtClean="0"/>
              <a:t>32</a:t>
            </a:fld>
            <a:endParaRPr lang="en-US"/>
          </a:p>
        </p:txBody>
      </p:sp>
    </p:spTree>
    <p:extLst>
      <p:ext uri="{BB962C8B-B14F-4D97-AF65-F5344CB8AC3E}">
        <p14:creationId xmlns:p14="http://schemas.microsoft.com/office/powerpoint/2010/main" val="3918698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Let's take a look if we can also solve fast.</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33</a:t>
            </a:fld>
            <a:endParaRPr lang="en-US"/>
          </a:p>
        </p:txBody>
      </p:sp>
    </p:spTree>
    <p:extLst>
      <p:ext uri="{BB962C8B-B14F-4D97-AF65-F5344CB8AC3E}">
        <p14:creationId xmlns:p14="http://schemas.microsoft.com/office/powerpoint/2010/main" val="2807932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a:solidFill>
                  <a:srgbClr val="000000"/>
                </a:solidFill>
                <a:effectLst/>
                <a:latin typeface="Arial" panose="020B0604020202020204" pitchFamily="34" charset="0"/>
              </a:rPr>
              <a:t>In this talk, I will focus on the comparisons that we did. We have a set of ablation studies in the paper, that pick apart each choice in the algorithm. </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34</a:t>
            </a:fld>
            <a:endParaRPr lang="en-US"/>
          </a:p>
        </p:txBody>
      </p:sp>
    </p:spTree>
    <p:extLst>
      <p:ext uri="{BB962C8B-B14F-4D97-AF65-F5344CB8AC3E}">
        <p14:creationId xmlns:p14="http://schemas.microsoft.com/office/powerpoint/2010/main" val="885984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dirty="0">
                <a:solidFill>
                  <a:srgbClr val="000000"/>
                </a:solidFill>
                <a:effectLst/>
                <a:latin typeface="Arial" panose="020B0604020202020204" pitchFamily="34" charset="0"/>
              </a:rPr>
              <a:t>In our comparisons, we compare against the methods by Shi and colleagues from 2006 and Liu and colleagues from 2021 and look at two things: how fast can we construct the hierarchy? And how fast can we solve/converge to a solution? We also compare to other Algebraic Multigrid Approaches and for reference, compare to direct solvers.</a:t>
            </a:r>
            <a:endParaRPr lang="en-GB" sz="2800" b="0" i="0" u="none" strike="noStrike" dirty="0">
              <a:solidFill>
                <a:srgbClr val="000000"/>
              </a:solidFill>
              <a:effectLst/>
            </a:endParaRPr>
          </a:p>
          <a:p>
            <a:br>
              <a:rPr lang="en-GB" sz="2800" dirty="0"/>
            </a:br>
            <a:br>
              <a:rPr lang="en-GB" sz="2800" dirty="0"/>
            </a:br>
            <a:endParaRPr lang="en-GB"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35</a:t>
            </a:fld>
            <a:endParaRPr lang="en-US"/>
          </a:p>
        </p:txBody>
      </p:sp>
    </p:spTree>
    <p:extLst>
      <p:ext uri="{BB962C8B-B14F-4D97-AF65-F5344CB8AC3E}">
        <p14:creationId xmlns:p14="http://schemas.microsoft.com/office/powerpoint/2010/main" val="113325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dirty="0">
                <a:solidFill>
                  <a:srgbClr val="000000"/>
                </a:solidFill>
                <a:effectLst/>
                <a:latin typeface="Arial" panose="020B0604020202020204" pitchFamily="34" charset="0"/>
              </a:rPr>
              <a:t>We tested on over 50 input shapes, including non-manifold meshes [click]</a:t>
            </a:r>
            <a:br>
              <a:rPr lang="en-GB" dirty="0"/>
            </a:br>
            <a:br>
              <a:rPr lang="en-GB" dirty="0"/>
            </a:b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36</a:t>
            </a:fld>
            <a:endParaRPr lang="en-US"/>
          </a:p>
        </p:txBody>
      </p:sp>
    </p:spTree>
    <p:extLst>
      <p:ext uri="{BB962C8B-B14F-4D97-AF65-F5344CB8AC3E}">
        <p14:creationId xmlns:p14="http://schemas.microsoft.com/office/powerpoint/2010/main" val="3512138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and point clouds</a:t>
            </a:r>
          </a:p>
        </p:txBody>
      </p:sp>
      <p:sp>
        <p:nvSpPr>
          <p:cNvPr id="4" name="Slide Number Placeholder 3"/>
          <p:cNvSpPr>
            <a:spLocks noGrp="1"/>
          </p:cNvSpPr>
          <p:nvPr>
            <p:ph type="sldNum" sz="quarter" idx="5"/>
          </p:nvPr>
        </p:nvSpPr>
        <p:spPr/>
        <p:txBody>
          <a:bodyPr/>
          <a:lstStyle/>
          <a:p>
            <a:fld id="{92C38144-C961-6348-B731-59DFA4E1CA2F}" type="slidenum">
              <a:rPr lang="en-US" smtClean="0"/>
              <a:t>37</a:t>
            </a:fld>
            <a:endParaRPr lang="en-US"/>
          </a:p>
        </p:txBody>
      </p:sp>
    </p:spTree>
    <p:extLst>
      <p:ext uri="{BB962C8B-B14F-4D97-AF65-F5344CB8AC3E}">
        <p14:creationId xmlns:p14="http://schemas.microsoft.com/office/powerpoint/2010/main" val="1903389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NL"/>
              <a:t>Now, for some of our main findings</a:t>
            </a:r>
            <a:r>
              <a:rPr lang="nl-NL" dirty="0"/>
              <a:t>.</a:t>
            </a:r>
            <a:endParaRPr lang="en-GB" b="0" i="0" u="none" strike="noStrike" dirty="0">
              <a:solidFill>
                <a:srgbClr val="000000"/>
              </a:solidFill>
              <a:effectLst/>
            </a:endParaRPr>
          </a:p>
          <a:p>
            <a:pPr algn="l" rtl="0">
              <a:spcBef>
                <a:spcPts val="0"/>
              </a:spcBef>
              <a:spcAft>
                <a:spcPts val="0"/>
              </a:spcAft>
            </a:pPr>
            <a:r>
              <a:rPr lang="en-GB" sz="1200" b="0" i="0" u="none" strike="noStrike" dirty="0">
                <a:solidFill>
                  <a:srgbClr val="000000"/>
                </a:solidFill>
                <a:effectLst/>
                <a:latin typeface="Arial" panose="020B0604020202020204" pitchFamily="34" charset="0"/>
              </a:rPr>
              <a:t>- During construction, we are only 1.8x slower than the graph based approach by Shi and colleagues.</a:t>
            </a:r>
            <a:endParaRPr lang="en-NL"/>
          </a:p>
          <a:p>
            <a:pPr algn="l" rtl="0">
              <a:spcBef>
                <a:spcPts val="0"/>
              </a:spcBef>
              <a:spcAft>
                <a:spcPts val="0"/>
              </a:spcAft>
            </a:pPr>
            <a:r>
              <a:rPr lang="en-GB" sz="1800" b="0" i="0" u="none" strike="noStrike" dirty="0">
                <a:solidFill>
                  <a:srgbClr val="000000"/>
                </a:solidFill>
                <a:effectLst/>
                <a:latin typeface="Arial" panose="020B0604020202020204" pitchFamily="34" charset="0"/>
              </a:rPr>
              <a:t>- But we are 36x faster in construction than the intrinsic multigrid method by Liu and colleagues.</a:t>
            </a:r>
            <a:endParaRPr lang="en-GB" b="0" i="0" u="none" strike="noStrike" dirty="0">
              <a:solidFill>
                <a:srgbClr val="000000"/>
              </a:solidFill>
              <a:effectLst/>
            </a:endParaRPr>
          </a:p>
          <a:p>
            <a:br>
              <a:rPr lang="en-GB" dirty="0"/>
            </a:br>
            <a:br>
              <a:rPr lang="en-GB" dirty="0"/>
            </a:b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38</a:t>
            </a:fld>
            <a:endParaRPr lang="en-US"/>
          </a:p>
        </p:txBody>
      </p:sp>
    </p:spTree>
    <p:extLst>
      <p:ext uri="{BB962C8B-B14F-4D97-AF65-F5344CB8AC3E}">
        <p14:creationId xmlns:p14="http://schemas.microsoft.com/office/powerpoint/2010/main" val="1373410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200" b="0" i="0" u="none" strike="noStrike">
                <a:solidFill>
                  <a:srgbClr val="000000"/>
                </a:solidFill>
                <a:effectLst/>
                <a:latin typeface="Arial" panose="020B0604020202020204" pitchFamily="34" charset="0"/>
              </a:rPr>
              <a:t>With regards to convergence, we see similar </a:t>
            </a:r>
            <a:r>
              <a:rPr lang="en-GB" sz="1200" b="0" i="0" u="none" strike="noStrike" err="1">
                <a:solidFill>
                  <a:srgbClr val="000000"/>
                </a:solidFill>
                <a:effectLst/>
                <a:latin typeface="Arial" panose="020B0604020202020204" pitchFamily="34" charset="0"/>
              </a:rPr>
              <a:t>behavior</a:t>
            </a:r>
            <a:r>
              <a:rPr lang="en-GB" sz="1200" b="0" i="0" u="none" strike="noStrike">
                <a:solidFill>
                  <a:srgbClr val="000000"/>
                </a:solidFill>
                <a:effectLst/>
                <a:latin typeface="Arial" panose="020B0604020202020204" pitchFamily="34" charset="0"/>
              </a:rPr>
              <a:t> to Liu and colleagues. In our paper, we show convergence plots for a whole number of shapes.</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39</a:t>
            </a:fld>
            <a:endParaRPr lang="en-US"/>
          </a:p>
        </p:txBody>
      </p:sp>
    </p:spTree>
    <p:extLst>
      <p:ext uri="{BB962C8B-B14F-4D97-AF65-F5344CB8AC3E}">
        <p14:creationId xmlns:p14="http://schemas.microsoft.com/office/powerpoint/2010/main" val="138273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One way to solve these systems efficiently is to use a Multigrid Method. The idea is to solve the system not only on one grid</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4</a:t>
            </a:fld>
            <a:endParaRPr lang="en-US"/>
          </a:p>
        </p:txBody>
      </p:sp>
    </p:spTree>
    <p:extLst>
      <p:ext uri="{BB962C8B-B14F-4D97-AF65-F5344CB8AC3E}">
        <p14:creationId xmlns:p14="http://schemas.microsoft.com/office/powerpoint/2010/main" val="213025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NL"/>
              <a:t>In many cases, the result looks like this: Liu and Gravo MG co</a:t>
            </a:r>
            <a:r>
              <a:rPr lang="nl-NL" dirty="0"/>
              <a:t>n</a:t>
            </a:r>
            <a:r>
              <a:rPr lang="en-NL"/>
              <a:t>verge very quickly, while the graph based approach struggles.</a:t>
            </a:r>
            <a:r>
              <a:rPr lang="nl-NL" dirty="0"/>
              <a:t> </a:t>
            </a:r>
            <a:r>
              <a:rPr lang="nl-NL" dirty="0" err="1"/>
              <a:t>If</a:t>
            </a:r>
            <a:r>
              <a:rPr lang="nl-NL" dirty="0"/>
              <a:t> we </a:t>
            </a:r>
            <a:r>
              <a:rPr lang="nl-NL" dirty="0" err="1"/>
              <a:t>now</a:t>
            </a:r>
            <a:r>
              <a:rPr lang="nl-NL" dirty="0"/>
              <a:t> </a:t>
            </a:r>
            <a:r>
              <a:rPr lang="nl-NL" dirty="0" err="1"/>
              <a:t>include</a:t>
            </a:r>
            <a:r>
              <a:rPr lang="nl-NL" dirty="0"/>
              <a:t> </a:t>
            </a:r>
            <a:r>
              <a:rPr lang="nl-NL" dirty="0" err="1"/>
              <a:t>the</a:t>
            </a:r>
            <a:r>
              <a:rPr lang="nl-NL" dirty="0"/>
              <a:t> </a:t>
            </a:r>
            <a:r>
              <a:rPr lang="nl-NL" dirty="0" err="1"/>
              <a:t>hierarchy</a:t>
            </a:r>
            <a:r>
              <a:rPr lang="nl-NL" dirty="0"/>
              <a:t> </a:t>
            </a:r>
            <a:r>
              <a:rPr lang="nl-NL" dirty="0" err="1"/>
              <a:t>construction</a:t>
            </a:r>
            <a:r>
              <a:rPr lang="nl-NL" dirty="0"/>
              <a:t> time</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40</a:t>
            </a:fld>
            <a:endParaRPr lang="en-US"/>
          </a:p>
        </p:txBody>
      </p:sp>
    </p:spTree>
    <p:extLst>
      <p:ext uri="{BB962C8B-B14F-4D97-AF65-F5344CB8AC3E}">
        <p14:creationId xmlns:p14="http://schemas.microsoft.com/office/powerpoint/2010/main" val="3729227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nl-NL" dirty="0"/>
              <a:t>We </a:t>
            </a:r>
            <a:r>
              <a:rPr lang="nl-NL" dirty="0" err="1"/>
              <a:t>see</a:t>
            </a:r>
            <a:r>
              <a:rPr lang="nl-NL" dirty="0"/>
              <a:t> a </a:t>
            </a:r>
            <a:r>
              <a:rPr lang="nl-NL" dirty="0" err="1"/>
              <a:t>clear</a:t>
            </a:r>
            <a:r>
              <a:rPr lang="nl-NL" dirty="0"/>
              <a:t> benefit of </a:t>
            </a:r>
            <a:r>
              <a:rPr lang="nl-NL" dirty="0" err="1"/>
              <a:t>using</a:t>
            </a:r>
            <a:r>
              <a:rPr lang="nl-NL" dirty="0"/>
              <a:t> </a:t>
            </a:r>
            <a:r>
              <a:rPr lang="nl-NL" dirty="0" err="1"/>
              <a:t>Gravo</a:t>
            </a:r>
            <a:r>
              <a:rPr lang="nl-NL" dirty="0"/>
              <a:t> MG over </a:t>
            </a:r>
            <a:r>
              <a:rPr lang="nl-NL" dirty="0" err="1"/>
              <a:t>previous</a:t>
            </a:r>
            <a:r>
              <a:rPr lang="nl-NL" dirty="0"/>
              <a:t> approaches</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41</a:t>
            </a:fld>
            <a:endParaRPr lang="en-US"/>
          </a:p>
        </p:txBody>
      </p:sp>
    </p:spTree>
    <p:extLst>
      <p:ext uri="{BB962C8B-B14F-4D97-AF65-F5344CB8AC3E}">
        <p14:creationId xmlns:p14="http://schemas.microsoft.com/office/powerpoint/2010/main" val="1575520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200" b="0" i="0" u="none" strike="noStrike" dirty="0">
                <a:solidFill>
                  <a:srgbClr val="000000"/>
                </a:solidFill>
                <a:effectLst/>
                <a:latin typeface="Arial" panose="020B0604020202020204" pitchFamily="34" charset="0"/>
              </a:rPr>
              <a:t>When comparing timings for a fixed target tolerance on a Poisson problem for over 50 shapes, we find that we are 3% faster than Liu and colleagues, showing that we maintain the fast solving </a:t>
            </a:r>
            <a:r>
              <a:rPr lang="en-GB" sz="1200" b="0" i="0" u="none" strike="noStrike" dirty="0" err="1">
                <a:solidFill>
                  <a:srgbClr val="000000"/>
                </a:solidFill>
                <a:effectLst/>
                <a:latin typeface="Arial" panose="020B0604020202020204" pitchFamily="34" charset="0"/>
              </a:rPr>
              <a:t>behavior</a:t>
            </a:r>
            <a:r>
              <a:rPr lang="en-GB" sz="1200" b="0" i="0" u="none" strike="noStrike" dirty="0">
                <a:solidFill>
                  <a:srgbClr val="000000"/>
                </a:solidFill>
                <a:effectLst/>
                <a:latin typeface="+mn-lt"/>
              </a:rPr>
              <a:t> a</a:t>
            </a:r>
            <a:r>
              <a:rPr lang="en-GB" sz="1200" b="0" i="0" u="none" strike="noStrike" dirty="0">
                <a:solidFill>
                  <a:srgbClr val="000000"/>
                </a:solidFill>
                <a:effectLst/>
                <a:latin typeface="Arial" panose="020B0604020202020204" pitchFamily="34" charset="0"/>
              </a:rPr>
              <a:t>nd we are 274% faster than Shi and colleagues, showing that this geometric approach is indeed worth it.</a:t>
            </a:r>
          </a:p>
        </p:txBody>
      </p:sp>
      <p:sp>
        <p:nvSpPr>
          <p:cNvPr id="4" name="Slide Number Placeholder 3"/>
          <p:cNvSpPr>
            <a:spLocks noGrp="1"/>
          </p:cNvSpPr>
          <p:nvPr>
            <p:ph type="sldNum" sz="quarter" idx="5"/>
          </p:nvPr>
        </p:nvSpPr>
        <p:spPr/>
        <p:txBody>
          <a:bodyPr/>
          <a:lstStyle/>
          <a:p>
            <a:fld id="{92C38144-C961-6348-B731-59DFA4E1CA2F}" type="slidenum">
              <a:rPr lang="en-US" smtClean="0"/>
              <a:t>42</a:t>
            </a:fld>
            <a:endParaRPr lang="en-US"/>
          </a:p>
        </p:txBody>
      </p:sp>
    </p:spTree>
    <p:extLst>
      <p:ext uri="{BB962C8B-B14F-4D97-AF65-F5344CB8AC3E}">
        <p14:creationId xmlns:p14="http://schemas.microsoft.com/office/powerpoint/2010/main" val="1700638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Finally, we show how our approach can be useful in applications, building on previous work. For example in data smoothing.</a:t>
            </a:r>
          </a:p>
        </p:txBody>
      </p:sp>
      <p:sp>
        <p:nvSpPr>
          <p:cNvPr id="4" name="Slide Number Placeholder 3"/>
          <p:cNvSpPr>
            <a:spLocks noGrp="1"/>
          </p:cNvSpPr>
          <p:nvPr>
            <p:ph type="sldNum" sz="quarter" idx="5"/>
          </p:nvPr>
        </p:nvSpPr>
        <p:spPr/>
        <p:txBody>
          <a:bodyPr/>
          <a:lstStyle/>
          <a:p>
            <a:fld id="{92C38144-C961-6348-B731-59DFA4E1CA2F}" type="slidenum">
              <a:rPr lang="en-US" smtClean="0"/>
              <a:t>43</a:t>
            </a:fld>
            <a:endParaRPr lang="en-US"/>
          </a:p>
        </p:txBody>
      </p:sp>
    </p:spTree>
    <p:extLst>
      <p:ext uri="{BB962C8B-B14F-4D97-AF65-F5344CB8AC3E}">
        <p14:creationId xmlns:p14="http://schemas.microsoft.com/office/powerpoint/2010/main" val="2479037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Conformal flow, on a non-manifold mesh and polygonal meshes</a:t>
            </a:r>
          </a:p>
        </p:txBody>
      </p:sp>
      <p:sp>
        <p:nvSpPr>
          <p:cNvPr id="4" name="Slide Number Placeholder 3"/>
          <p:cNvSpPr>
            <a:spLocks noGrp="1"/>
          </p:cNvSpPr>
          <p:nvPr>
            <p:ph type="sldNum" sz="quarter" idx="5"/>
          </p:nvPr>
        </p:nvSpPr>
        <p:spPr/>
        <p:txBody>
          <a:bodyPr/>
          <a:lstStyle/>
          <a:p>
            <a:fld id="{92C38144-C961-6348-B731-59DFA4E1CA2F}" type="slidenum">
              <a:rPr lang="en-US" smtClean="0"/>
              <a:t>44</a:t>
            </a:fld>
            <a:endParaRPr lang="en-US"/>
          </a:p>
        </p:txBody>
      </p:sp>
    </p:spTree>
    <p:extLst>
      <p:ext uri="{BB962C8B-B14F-4D97-AF65-F5344CB8AC3E}">
        <p14:creationId xmlns:p14="http://schemas.microsoft.com/office/powerpoint/2010/main" val="2817427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And in simulation</a:t>
            </a:r>
          </a:p>
        </p:txBody>
      </p:sp>
      <p:sp>
        <p:nvSpPr>
          <p:cNvPr id="4" name="Slide Number Placeholder 3"/>
          <p:cNvSpPr>
            <a:spLocks noGrp="1"/>
          </p:cNvSpPr>
          <p:nvPr>
            <p:ph type="sldNum" sz="quarter" idx="5"/>
          </p:nvPr>
        </p:nvSpPr>
        <p:spPr/>
        <p:txBody>
          <a:bodyPr/>
          <a:lstStyle/>
          <a:p>
            <a:fld id="{92C38144-C961-6348-B731-59DFA4E1CA2F}" type="slidenum">
              <a:rPr lang="en-US" smtClean="0"/>
              <a:t>45</a:t>
            </a:fld>
            <a:endParaRPr lang="en-US"/>
          </a:p>
        </p:txBody>
      </p:sp>
    </p:spTree>
    <p:extLst>
      <p:ext uri="{BB962C8B-B14F-4D97-AF65-F5344CB8AC3E}">
        <p14:creationId xmlns:p14="http://schemas.microsoft.com/office/powerpoint/2010/main" val="3740304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We hope you will find </a:t>
            </a:r>
            <a:r>
              <a:rPr lang="en-GB" sz="1800" b="0" i="0" u="none" strike="noStrike" dirty="0" err="1">
                <a:solidFill>
                  <a:srgbClr val="000000"/>
                </a:solidFill>
                <a:effectLst/>
                <a:latin typeface="Arial" panose="020B0604020202020204" pitchFamily="34" charset="0"/>
              </a:rPr>
              <a:t>Gravo</a:t>
            </a:r>
            <a:r>
              <a:rPr lang="en-GB" sz="1800" b="0" i="0" u="none" strike="noStrike" dirty="0">
                <a:solidFill>
                  <a:srgbClr val="000000"/>
                </a:solidFill>
                <a:effectLst/>
                <a:latin typeface="Arial" panose="020B0604020202020204" pitchFamily="34" charset="0"/>
              </a:rPr>
              <a:t> MG useful for your problems and are happy to share our code at </a:t>
            </a:r>
            <a:r>
              <a:rPr lang="en-GB" sz="1800" b="0" i="0" u="none" strike="noStrike" dirty="0" err="1">
                <a:solidFill>
                  <a:srgbClr val="000000"/>
                </a:solidFill>
                <a:effectLst/>
                <a:latin typeface="Arial" panose="020B0604020202020204" pitchFamily="34" charset="0"/>
              </a:rPr>
              <a:t>graphics.tudelft.nl</a:t>
            </a:r>
            <a:r>
              <a:rPr lang="en-GB" sz="1800" b="0" i="0" u="none" strike="noStrike" dirty="0">
                <a:solidFill>
                  <a:srgbClr val="000000"/>
                </a:solidFill>
                <a:effectLst/>
                <a:latin typeface="Arial" panose="020B0604020202020204" pitchFamily="34" charset="0"/>
              </a:rPr>
              <a:t>/</a:t>
            </a:r>
            <a:r>
              <a:rPr lang="en-GB" sz="1800" b="0" i="0" u="none" strike="noStrike" dirty="0" err="1">
                <a:solidFill>
                  <a:srgbClr val="000000"/>
                </a:solidFill>
                <a:effectLst/>
                <a:latin typeface="Arial" panose="020B0604020202020204" pitchFamily="34" charset="0"/>
              </a:rPr>
              <a:t>gravo_mg</a:t>
            </a:r>
            <a:r>
              <a:rPr lang="en-GB" sz="1800" b="0" i="0" u="none" strike="noStrike" dirty="0">
                <a:solidFill>
                  <a:srgbClr val="000000"/>
                </a:solidFill>
                <a:effectLst/>
                <a:latin typeface="Arial" panose="020B0604020202020204" pitchFamily="34" charset="0"/>
              </a:rPr>
              <a:t>. You can also include our solver as a library in </a:t>
            </a:r>
            <a:r>
              <a:rPr lang="en-GB" sz="1800" b="0" i="0" u="none" strike="noStrike" dirty="0" err="1">
                <a:solidFill>
                  <a:srgbClr val="000000"/>
                </a:solidFill>
                <a:effectLst/>
                <a:latin typeface="Arial" panose="020B0604020202020204" pitchFamily="34" charset="0"/>
              </a:rPr>
              <a:t>c++</a:t>
            </a:r>
            <a:r>
              <a:rPr lang="en-GB" sz="1800" b="0" i="0" u="none" strike="noStrike" dirty="0">
                <a:solidFill>
                  <a:srgbClr val="000000"/>
                </a:solidFill>
                <a:effectLst/>
                <a:latin typeface="Arial" panose="020B0604020202020204" pitchFamily="34" charset="0"/>
              </a:rPr>
              <a:t> or use it directly with python through pip install </a:t>
            </a:r>
            <a:r>
              <a:rPr lang="en-GB" sz="1800" b="0" i="0" u="none" strike="noStrike" dirty="0" err="1">
                <a:solidFill>
                  <a:srgbClr val="000000"/>
                </a:solidFill>
                <a:effectLst/>
                <a:latin typeface="Arial" panose="020B0604020202020204" pitchFamily="34" charset="0"/>
              </a:rPr>
              <a:t>gravomg</a:t>
            </a:r>
            <a:r>
              <a:rPr lang="en-GB" sz="1800" b="0" i="0" u="none" strike="noStrike" dirty="0">
                <a:solidFill>
                  <a:srgbClr val="000000"/>
                </a:solidFill>
                <a:effectLst/>
                <a:latin typeface="Arial" panose="020B0604020202020204" pitchFamily="34" charset="0"/>
              </a:rPr>
              <a:t>. Let's hope you'll join us, in saying Bravo, </a:t>
            </a:r>
            <a:r>
              <a:rPr lang="en-GB" sz="1800" b="0" i="0" u="none" strike="noStrike" dirty="0" err="1">
                <a:solidFill>
                  <a:srgbClr val="000000"/>
                </a:solidFill>
                <a:effectLst/>
                <a:latin typeface="Arial" panose="020B0604020202020204" pitchFamily="34" charset="0"/>
              </a:rPr>
              <a:t>Gravo</a:t>
            </a:r>
            <a:r>
              <a:rPr lang="en-GB" sz="1800" b="0" i="0" u="none" strike="noStrike" dirty="0">
                <a:solidFill>
                  <a:srgbClr val="000000"/>
                </a:solidFill>
                <a:effectLst/>
                <a:latin typeface="Arial" panose="020B0604020202020204" pitchFamily="34" charset="0"/>
              </a:rPr>
              <a:t>!</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46</a:t>
            </a:fld>
            <a:endParaRPr lang="en-US"/>
          </a:p>
        </p:txBody>
      </p:sp>
    </p:spTree>
    <p:extLst>
      <p:ext uri="{BB962C8B-B14F-4D97-AF65-F5344CB8AC3E}">
        <p14:creationId xmlns:p14="http://schemas.microsoft.com/office/powerpoint/2010/main" val="247712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but on several grids of varying size. Because iterative solvers converge very quickly depending on the grid size, the use of multiple grids improves the convergence of the solver. </a:t>
            </a:r>
          </a:p>
          <a:p>
            <a:endParaRPr lang="en-GB" sz="1800" b="0" i="0" u="none" strike="noStrike" dirty="0">
              <a:solidFill>
                <a:srgbClr val="000000"/>
              </a:solidFill>
              <a:effectLst/>
              <a:latin typeface="Arial" panose="020B0604020202020204" pitchFamily="34" charset="0"/>
            </a:endParaRPr>
          </a:p>
          <a:p>
            <a:r>
              <a:rPr lang="en-GB" sz="1200" b="0" i="0" u="none" strike="noStrike" dirty="0">
                <a:solidFill>
                  <a:srgbClr val="000000"/>
                </a:solidFill>
                <a:effectLst/>
                <a:latin typeface="Arial" panose="020B0604020202020204" pitchFamily="34" charset="0"/>
              </a:rPr>
              <a:t>The basis of a multigrid solver is the grid hierarchy and the associated prolongation and restriction operators …</a:t>
            </a:r>
            <a:endParaRPr lang="en-NL" sz="1800"/>
          </a:p>
        </p:txBody>
      </p:sp>
      <p:sp>
        <p:nvSpPr>
          <p:cNvPr id="4" name="Slide Number Placeholder 3"/>
          <p:cNvSpPr>
            <a:spLocks noGrp="1"/>
          </p:cNvSpPr>
          <p:nvPr>
            <p:ph type="sldNum" sz="quarter" idx="5"/>
          </p:nvPr>
        </p:nvSpPr>
        <p:spPr/>
        <p:txBody>
          <a:bodyPr/>
          <a:lstStyle/>
          <a:p>
            <a:fld id="{92C38144-C961-6348-B731-59DFA4E1CA2F}" type="slidenum">
              <a:rPr lang="en-US" smtClean="0"/>
              <a:t>5</a:t>
            </a:fld>
            <a:endParaRPr lang="en-US"/>
          </a:p>
        </p:txBody>
      </p:sp>
    </p:spTree>
    <p:extLst>
      <p:ext uri="{BB962C8B-B14F-4D97-AF65-F5344CB8AC3E}">
        <p14:creationId xmlns:p14="http://schemas.microsoft.com/office/powerpoint/2010/main" val="72763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that map between the grids of the hierarchy.</a:t>
            </a:r>
            <a:endParaRPr lang="en-NL" sz="1800"/>
          </a:p>
        </p:txBody>
      </p:sp>
      <p:sp>
        <p:nvSpPr>
          <p:cNvPr id="4" name="Slide Number Placeholder 3"/>
          <p:cNvSpPr>
            <a:spLocks noGrp="1"/>
          </p:cNvSpPr>
          <p:nvPr>
            <p:ph type="sldNum" sz="quarter" idx="5"/>
          </p:nvPr>
        </p:nvSpPr>
        <p:spPr/>
        <p:txBody>
          <a:bodyPr/>
          <a:lstStyle/>
          <a:p>
            <a:fld id="{92C38144-C961-6348-B731-59DFA4E1CA2F}" type="slidenum">
              <a:rPr lang="en-US" smtClean="0"/>
              <a:t>6</a:t>
            </a:fld>
            <a:endParaRPr lang="en-US"/>
          </a:p>
        </p:txBody>
      </p:sp>
    </p:spTree>
    <p:extLst>
      <p:ext uri="{BB962C8B-B14F-4D97-AF65-F5344CB8AC3E}">
        <p14:creationId xmlns:p14="http://schemas.microsoft.com/office/powerpoint/2010/main" val="106612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dirty="0">
                <a:solidFill>
                  <a:srgbClr val="000000"/>
                </a:solidFill>
                <a:effectLst/>
                <a:latin typeface="Arial" panose="020B0604020202020204" pitchFamily="34" charset="0"/>
              </a:rPr>
              <a:t>While hierarchies for regular grids in Euclidean domains are well studied, the construction of efficient multigrid hierarchies for irregular meshes or point clouds is an active research question.</a:t>
            </a:r>
          </a:p>
          <a:p>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In our analysis of related work, we identify two approaches to designing Geometric Multigrid methods on curved surfaces. </a:t>
            </a:r>
            <a:endParaRPr lang="en-GB"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7</a:t>
            </a:fld>
            <a:endParaRPr lang="en-US"/>
          </a:p>
        </p:txBody>
      </p:sp>
    </p:spTree>
    <p:extLst>
      <p:ext uri="{BB962C8B-B14F-4D97-AF65-F5344CB8AC3E}">
        <p14:creationId xmlns:p14="http://schemas.microsoft.com/office/powerpoint/2010/main" val="285788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GB" sz="1800" b="0" i="0" u="none" strike="noStrike" dirty="0">
                <a:solidFill>
                  <a:srgbClr val="000000"/>
                </a:solidFill>
                <a:effectLst/>
                <a:latin typeface="Arial" panose="020B0604020202020204" pitchFamily="34" charset="0"/>
              </a:rPr>
              <a:t>The first is to construct a hierarchy of meshes by mesh coarsening and then mapping between the meshes. A recent example is the intrinsic multigrid scheme by Liu and colleagues. This approach obtains efficient prolongation operators that lead to fast convergence. The downside of this approach is a costly hierarchy construction that does not generalize easily to other representations, such as non-manifold meshes and point clouds. </a:t>
            </a:r>
            <a:endParaRPr lang="en-GB"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92C38144-C961-6348-B731-59DFA4E1CA2F}" type="slidenum">
              <a:rPr lang="en-US" smtClean="0"/>
              <a:t>8</a:t>
            </a:fld>
            <a:endParaRPr lang="en-US"/>
          </a:p>
        </p:txBody>
      </p:sp>
    </p:spTree>
    <p:extLst>
      <p:ext uri="{BB962C8B-B14F-4D97-AF65-F5344CB8AC3E}">
        <p14:creationId xmlns:p14="http://schemas.microsoft.com/office/powerpoint/2010/main" val="3561378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The second approach is to represent levels by graphs. The input could be a point cloud, where the edges are nearest </a:t>
            </a:r>
            <a:r>
              <a:rPr lang="en-GB" sz="1800" b="0" i="0" u="none" strike="noStrike" dirty="0" err="1">
                <a:solidFill>
                  <a:srgbClr val="000000"/>
                </a:solidFill>
                <a:effectLst/>
                <a:latin typeface="Arial" panose="020B0604020202020204" pitchFamily="34" charset="0"/>
              </a:rPr>
              <a:t>neighbors</a:t>
            </a:r>
            <a:r>
              <a:rPr lang="en-GB" sz="1800" b="0" i="0" u="none" strike="noStrike" dirty="0">
                <a:solidFill>
                  <a:srgbClr val="000000"/>
                </a:solidFill>
                <a:effectLst/>
                <a:latin typeface="Arial" panose="020B0604020202020204" pitchFamily="34" charset="0"/>
              </a:rPr>
              <a:t> or a mesh where the edges are taken from the mesh. The hierarchy is created by coarsening the edge graph of the input mesh and an example is the work by Shi and colleagues from 2006. This approach results in a fast construction and works on any graph but has slower convergence.</a:t>
            </a:r>
            <a:endParaRPr lang="en-NL"/>
          </a:p>
        </p:txBody>
      </p:sp>
      <p:sp>
        <p:nvSpPr>
          <p:cNvPr id="4" name="Slide Number Placeholder 3"/>
          <p:cNvSpPr>
            <a:spLocks noGrp="1"/>
          </p:cNvSpPr>
          <p:nvPr>
            <p:ph type="sldNum" sz="quarter" idx="5"/>
          </p:nvPr>
        </p:nvSpPr>
        <p:spPr/>
        <p:txBody>
          <a:bodyPr/>
          <a:lstStyle/>
          <a:p>
            <a:fld id="{92C38144-C961-6348-B731-59DFA4E1CA2F}" type="slidenum">
              <a:rPr lang="en-US" smtClean="0"/>
              <a:t>9</a:t>
            </a:fld>
            <a:endParaRPr lang="en-US"/>
          </a:p>
        </p:txBody>
      </p:sp>
    </p:spTree>
    <p:extLst>
      <p:ext uri="{BB962C8B-B14F-4D97-AF65-F5344CB8AC3E}">
        <p14:creationId xmlns:p14="http://schemas.microsoft.com/office/powerpoint/2010/main" val="351209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E8AE2CBE-313A-956A-4E0C-F917CC545722}"/>
              </a:ext>
            </a:extLst>
          </p:cNvPr>
          <p:cNvPicPr>
            <a:picLocks noChangeAspect="1"/>
          </p:cNvPicPr>
          <p:nvPr userDrawn="1"/>
        </p:nvPicPr>
        <p:blipFill>
          <a:blip r:embed="rId2"/>
          <a:stretch>
            <a:fillRect/>
          </a:stretch>
        </p:blipFill>
        <p:spPr>
          <a:xfrm>
            <a:off x="-1524" y="1"/>
            <a:ext cx="12192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834829" y="4618566"/>
            <a:ext cx="8388193"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3000" b="1" cap="none" baseline="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834829" y="3807155"/>
            <a:ext cx="8388193" cy="661720"/>
          </a:xfrm>
          <a:noFill/>
        </p:spPr>
        <p:txBody>
          <a:bodyPr wrap="square" lIns="182880" tIns="45720" rIns="182880" bIns="0" anchor="b" anchorCtr="0">
            <a:noAutofit/>
          </a:bodyPr>
          <a:lstStyle>
            <a:lvl1pPr algn="l">
              <a:lnSpc>
                <a:spcPct val="100000"/>
              </a:lnSpc>
              <a:defRPr sz="5000" b="1" i="0" cap="none" baseline="0">
                <a:solidFill>
                  <a:schemeClr val="accent4"/>
                </a:solidFill>
              </a:defRPr>
            </a:lvl1pPr>
          </a:lstStyle>
          <a:p>
            <a:r>
              <a:rPr lang="en-US"/>
              <a:t>Presentation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1060167" y="820335"/>
            <a:ext cx="4369784" cy="1027456"/>
          </a:xfrm>
          <a:prstGeom prst="rect">
            <a:avLst/>
          </a:prstGeom>
        </p:spPr>
      </p:pic>
      <p:sp>
        <p:nvSpPr>
          <p:cNvPr id="5" name="TextBox 4">
            <a:extLst>
              <a:ext uri="{FF2B5EF4-FFF2-40B4-BE49-F238E27FC236}">
                <a16:creationId xmlns:a16="http://schemas.microsoft.com/office/drawing/2014/main" id="{3DFF1510-9A5B-B74B-0748-E512233827CA}"/>
              </a:ext>
            </a:extLst>
          </p:cNvPr>
          <p:cNvSpPr txBox="1"/>
          <p:nvPr userDrawn="1"/>
        </p:nvSpPr>
        <p:spPr>
          <a:xfrm>
            <a:off x="434849" y="6382110"/>
            <a:ext cx="6380539" cy="271549"/>
          </a:xfrm>
          <a:prstGeom prst="rect">
            <a:avLst/>
          </a:prstGeom>
          <a:noFill/>
        </p:spPr>
        <p:txBody>
          <a:bodyPr wrap="square" lIns="0" rtlCol="0">
            <a:spAutoFit/>
          </a:bodyPr>
          <a:lstStyle/>
          <a:p>
            <a:pPr marL="0" marR="0" lvl="0" indent="0" algn="l"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1000" spc="20" baseline="0">
                <a:solidFill>
                  <a:schemeClr val="accent4"/>
                </a:solidFill>
              </a:rPr>
              <a:t>© 2023 SIGGRAPH. ALL RIGHTS RESERVED.</a:t>
            </a:r>
          </a:p>
        </p:txBody>
      </p:sp>
      <p:pic>
        <p:nvPicPr>
          <p:cNvPr id="4" name="Graphic 3">
            <a:extLst>
              <a:ext uri="{FF2B5EF4-FFF2-40B4-BE49-F238E27FC236}">
                <a16:creationId xmlns:a16="http://schemas.microsoft.com/office/drawing/2014/main" id="{CEDEE019-099E-BFD6-4BBA-13CADD6079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14303" y="884553"/>
            <a:ext cx="1245032" cy="880007"/>
          </a:xfrm>
          <a:prstGeom prst="rect">
            <a:avLst/>
          </a:prstGeom>
        </p:spPr>
      </p:pic>
      <p:pic>
        <p:nvPicPr>
          <p:cNvPr id="8" name="Graphic 17">
            <a:extLst>
              <a:ext uri="{FF2B5EF4-FFF2-40B4-BE49-F238E27FC236}">
                <a16:creationId xmlns:a16="http://schemas.microsoft.com/office/drawing/2014/main" id="{276C664A-F0DD-E210-1FC3-7FA67D61187F}"/>
              </a:ext>
            </a:extLst>
          </p:cNvPr>
          <p:cNvPicPr>
            <a:picLocks noChangeAspect="1"/>
          </p:cNvPicPr>
          <p:nvPr userDrawn="1"/>
        </p:nvPicPr>
        <p:blipFill>
          <a:blip r:embed="rId6"/>
          <a:srcRect t="13168" b="13168"/>
          <a:stretch/>
        </p:blipFill>
        <p:spPr>
          <a:xfrm>
            <a:off x="11117451" y="6369259"/>
            <a:ext cx="930195" cy="422099"/>
          </a:xfrm>
          <a:prstGeom prst="rect">
            <a:avLst/>
          </a:prstGeom>
        </p:spPr>
      </p:pic>
      <p:pic>
        <p:nvPicPr>
          <p:cNvPr id="7" name="Picture 6">
            <a:extLst>
              <a:ext uri="{FF2B5EF4-FFF2-40B4-BE49-F238E27FC236}">
                <a16:creationId xmlns:a16="http://schemas.microsoft.com/office/drawing/2014/main" id="{4913797E-B6BD-7348-F592-9EA1E72E67D7}"/>
              </a:ext>
            </a:extLst>
          </p:cNvPr>
          <p:cNvPicPr>
            <a:picLocks noChangeAspect="1"/>
          </p:cNvPicPr>
          <p:nvPr userDrawn="1"/>
        </p:nvPicPr>
        <p:blipFill>
          <a:blip r:embed="rId7">
            <a:duotone>
              <a:schemeClr val="accent6">
                <a:shade val="45000"/>
                <a:satMod val="135000"/>
              </a:schemeClr>
              <a:prstClr val="white"/>
            </a:duotone>
          </a:blip>
          <a:stretch>
            <a:fillRect/>
          </a:stretch>
        </p:blipFill>
        <p:spPr>
          <a:xfrm>
            <a:off x="9640775" y="6395085"/>
            <a:ext cx="1220708" cy="344300"/>
          </a:xfrm>
          <a:prstGeom prst="rect">
            <a:avLst/>
          </a:prstGeom>
        </p:spPr>
      </p:pic>
    </p:spTree>
    <p:extLst>
      <p:ext uri="{BB962C8B-B14F-4D97-AF65-F5344CB8AC3E}">
        <p14:creationId xmlns:p14="http://schemas.microsoft.com/office/powerpoint/2010/main" val="135695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AE2CBE-313A-956A-4E0C-F917CC545722}"/>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1010516" y="3683041"/>
            <a:ext cx="7196506"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3700" b="1"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1010516" y="2529328"/>
            <a:ext cx="7196505" cy="984885"/>
          </a:xfrm>
          <a:noFill/>
        </p:spPr>
        <p:txBody>
          <a:bodyPr wrap="square" lIns="182880" tIns="45720" rIns="182880" bIns="0" anchor="b" anchorCtr="0">
            <a:normAutofit/>
          </a:bodyPr>
          <a:lstStyle>
            <a:lvl1pPr algn="l">
              <a:lnSpc>
                <a:spcPct val="100000"/>
              </a:lnSpc>
              <a:defRPr sz="6100" b="1" i="0" cap="none"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1161767" y="1129964"/>
            <a:ext cx="2597421" cy="610725"/>
          </a:xfrm>
          <a:prstGeom prst="rect">
            <a:avLst/>
          </a:prstGeom>
        </p:spPr>
      </p:pic>
      <p:sp>
        <p:nvSpPr>
          <p:cNvPr id="4" name="TextBox 3">
            <a:extLst>
              <a:ext uri="{FF2B5EF4-FFF2-40B4-BE49-F238E27FC236}">
                <a16:creationId xmlns:a16="http://schemas.microsoft.com/office/drawing/2014/main" id="{C85B2328-643C-7641-0D07-872AD2DA567A}"/>
              </a:ext>
            </a:extLst>
          </p:cNvPr>
          <p:cNvSpPr txBox="1"/>
          <p:nvPr userDrawn="1"/>
        </p:nvSpPr>
        <p:spPr>
          <a:xfrm>
            <a:off x="434849" y="6382110"/>
            <a:ext cx="6380539" cy="271549"/>
          </a:xfrm>
          <a:prstGeom prst="rect">
            <a:avLst/>
          </a:prstGeom>
          <a:noFill/>
        </p:spPr>
        <p:txBody>
          <a:bodyPr wrap="square" lIns="0" rtlCol="0">
            <a:spAutoFit/>
          </a:bodyPr>
          <a:lstStyle/>
          <a:p>
            <a:pPr marL="0" marR="0" lvl="0" indent="0" algn="l"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1000" spc="20" baseline="0">
                <a:solidFill>
                  <a:schemeClr val="accent4"/>
                </a:solidFill>
              </a:rPr>
              <a:t>© 2023 SIGGRAPH. ALL RIGHTS RESERVED.</a:t>
            </a:r>
          </a:p>
        </p:txBody>
      </p:sp>
      <p:pic>
        <p:nvPicPr>
          <p:cNvPr id="7" name="Graphic 17">
            <a:extLst>
              <a:ext uri="{FF2B5EF4-FFF2-40B4-BE49-F238E27FC236}">
                <a16:creationId xmlns:a16="http://schemas.microsoft.com/office/drawing/2014/main" id="{12EFF9F0-9731-3D8E-184A-DD6E5E46FC22}"/>
              </a:ext>
            </a:extLst>
          </p:cNvPr>
          <p:cNvPicPr>
            <a:picLocks noChangeAspect="1"/>
          </p:cNvPicPr>
          <p:nvPr userDrawn="1"/>
        </p:nvPicPr>
        <p:blipFill>
          <a:blip r:embed="rId4"/>
          <a:srcRect t="13168" b="13168"/>
          <a:stretch/>
        </p:blipFill>
        <p:spPr>
          <a:xfrm>
            <a:off x="11117451" y="6369259"/>
            <a:ext cx="930195" cy="422099"/>
          </a:xfrm>
          <a:prstGeom prst="rect">
            <a:avLst/>
          </a:prstGeom>
        </p:spPr>
      </p:pic>
      <p:grpSp>
        <p:nvGrpSpPr>
          <p:cNvPr id="8" name="Group 7">
            <a:extLst>
              <a:ext uri="{FF2B5EF4-FFF2-40B4-BE49-F238E27FC236}">
                <a16:creationId xmlns:a16="http://schemas.microsoft.com/office/drawing/2014/main" id="{F043C6DB-F611-0CBA-5E5C-66F78460660B}"/>
              </a:ext>
            </a:extLst>
          </p:cNvPr>
          <p:cNvGrpSpPr/>
          <p:nvPr userDrawn="1"/>
        </p:nvGrpSpPr>
        <p:grpSpPr>
          <a:xfrm>
            <a:off x="10920413" y="152400"/>
            <a:ext cx="1306982" cy="576263"/>
            <a:chOff x="10921104" y="152400"/>
            <a:chExt cx="1306982" cy="576263"/>
          </a:xfrm>
        </p:grpSpPr>
        <p:sp>
          <p:nvSpPr>
            <p:cNvPr id="9" name="Rectangle 6">
              <a:extLst>
                <a:ext uri="{FF2B5EF4-FFF2-40B4-BE49-F238E27FC236}">
                  <a16:creationId xmlns:a16="http://schemas.microsoft.com/office/drawing/2014/main" id="{132B16F6-4644-8A03-022C-67E2272C3A82}"/>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rgbClr val="00B0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10" name="Rectangle 6">
              <a:extLst>
                <a:ext uri="{FF2B5EF4-FFF2-40B4-BE49-F238E27FC236}">
                  <a16:creationId xmlns:a16="http://schemas.microsoft.com/office/drawing/2014/main" id="{2167FAF0-80EB-2073-989D-AB541EAC152D}"/>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pic>
          <p:nvPicPr>
            <p:cNvPr id="12" name="Graphic 11">
              <a:extLst>
                <a:ext uri="{FF2B5EF4-FFF2-40B4-BE49-F238E27FC236}">
                  <a16:creationId xmlns:a16="http://schemas.microsoft.com/office/drawing/2014/main" id="{632500B4-FBC6-AF2D-C7DD-53E8A1987B3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202319" y="266920"/>
              <a:ext cx="534793" cy="377999"/>
            </a:xfrm>
            <a:prstGeom prst="rect">
              <a:avLst/>
            </a:prstGeom>
          </p:spPr>
        </p:pic>
      </p:grpSp>
      <p:pic>
        <p:nvPicPr>
          <p:cNvPr id="5" name="Picture 4">
            <a:extLst>
              <a:ext uri="{FF2B5EF4-FFF2-40B4-BE49-F238E27FC236}">
                <a16:creationId xmlns:a16="http://schemas.microsoft.com/office/drawing/2014/main" id="{C3F1F03C-3CBE-3BC2-2091-028BB51C05C5}"/>
              </a:ext>
            </a:extLst>
          </p:cNvPr>
          <p:cNvPicPr>
            <a:picLocks noChangeAspect="1"/>
          </p:cNvPicPr>
          <p:nvPr userDrawn="1"/>
        </p:nvPicPr>
        <p:blipFill>
          <a:blip r:embed="rId7">
            <a:duotone>
              <a:schemeClr val="accent6">
                <a:shade val="45000"/>
                <a:satMod val="135000"/>
              </a:schemeClr>
              <a:prstClr val="white"/>
            </a:duotone>
          </a:blip>
          <a:stretch>
            <a:fillRect/>
          </a:stretch>
        </p:blipFill>
        <p:spPr>
          <a:xfrm>
            <a:off x="9640775" y="6395085"/>
            <a:ext cx="1220708" cy="344300"/>
          </a:xfrm>
          <a:prstGeom prst="rect">
            <a:avLst/>
          </a:prstGeom>
        </p:spPr>
      </p:pic>
    </p:spTree>
    <p:extLst>
      <p:ext uri="{BB962C8B-B14F-4D97-AF65-F5344CB8AC3E}">
        <p14:creationId xmlns:p14="http://schemas.microsoft.com/office/powerpoint/2010/main" val="349814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4EDCD-EC5C-1462-3695-64B82B8C5B62}"/>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5232561" y="3804384"/>
            <a:ext cx="6541757" cy="553998"/>
          </a:xfrm>
          <a:noFill/>
        </p:spPr>
        <p:txBody>
          <a:bodyPr wrap="square" lIns="182880" tIns="0" rIns="182880" bIns="91440" anchor="t" anchorCtr="0">
            <a:noAutofit/>
          </a:bodyPr>
          <a:lstStyle>
            <a:lvl1pPr marL="0" indent="0" algn="l">
              <a:lnSpc>
                <a:spcPct val="100000"/>
              </a:lnSpc>
              <a:spcBef>
                <a:spcPts val="0"/>
              </a:spcBef>
              <a:spcAft>
                <a:spcPts val="0"/>
              </a:spcAft>
              <a:buNone/>
              <a:defRPr sz="3000" b="1"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5232561" y="2863657"/>
            <a:ext cx="6541757" cy="822498"/>
          </a:xfrm>
          <a:noFill/>
        </p:spPr>
        <p:txBody>
          <a:bodyPr wrap="square" lIns="182880" tIns="45720" rIns="182880" bIns="0" anchor="b" anchorCtr="0">
            <a:normAutofit/>
          </a:bodyPr>
          <a:lstStyle>
            <a:lvl1pPr algn="l">
              <a:lnSpc>
                <a:spcPct val="100000"/>
              </a:lnSpc>
              <a:defRPr sz="5000" b="1" i="0" cap="none"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FC6D89-217A-91B4-088A-09DF8501DC58}"/>
              </a:ext>
            </a:extLst>
          </p:cNvPr>
          <p:cNvPicPr>
            <a:picLocks noChangeAspect="1"/>
          </p:cNvPicPr>
          <p:nvPr userDrawn="1"/>
        </p:nvPicPr>
        <p:blipFill>
          <a:blip r:embed="rId3"/>
          <a:stretch>
            <a:fillRect/>
          </a:stretch>
        </p:blipFill>
        <p:spPr>
          <a:xfrm>
            <a:off x="5451545" y="1707278"/>
            <a:ext cx="2597421" cy="610725"/>
          </a:xfrm>
          <a:prstGeom prst="rect">
            <a:avLst/>
          </a:prstGeom>
        </p:spPr>
      </p:pic>
      <p:sp>
        <p:nvSpPr>
          <p:cNvPr id="4" name="TextBox 3">
            <a:extLst>
              <a:ext uri="{FF2B5EF4-FFF2-40B4-BE49-F238E27FC236}">
                <a16:creationId xmlns:a16="http://schemas.microsoft.com/office/drawing/2014/main" id="{C9EB93FE-D496-8E7D-353E-3EF021FE5CB8}"/>
              </a:ext>
            </a:extLst>
          </p:cNvPr>
          <p:cNvSpPr txBox="1"/>
          <p:nvPr userDrawn="1"/>
        </p:nvSpPr>
        <p:spPr>
          <a:xfrm>
            <a:off x="434849" y="6382110"/>
            <a:ext cx="6380539" cy="271549"/>
          </a:xfrm>
          <a:prstGeom prst="rect">
            <a:avLst/>
          </a:prstGeom>
          <a:noFill/>
        </p:spPr>
        <p:txBody>
          <a:bodyPr wrap="square" lIns="0" rtlCol="0">
            <a:spAutoFit/>
          </a:bodyPr>
          <a:lstStyle/>
          <a:p>
            <a:pPr marL="0" marR="0" lvl="0" indent="0" algn="l" defTabSz="914400" rtl="0" eaLnBrk="1" fontAlgn="auto" latinLnBrk="0" hangingPunct="1">
              <a:lnSpc>
                <a:spcPct val="130000"/>
              </a:lnSpc>
              <a:spcBef>
                <a:spcPts val="0"/>
              </a:spcBef>
              <a:spcAft>
                <a:spcPts val="600"/>
              </a:spcAft>
              <a:buClr>
                <a:schemeClr val="accent2"/>
              </a:buClr>
              <a:buSzTx/>
              <a:buFont typeface="Arial" panose="020B0604020202020204" pitchFamily="34" charset="0"/>
              <a:buNone/>
              <a:tabLst/>
              <a:defRPr/>
            </a:pPr>
            <a:r>
              <a:rPr lang="en-US" sz="1000" spc="20" baseline="0">
                <a:solidFill>
                  <a:schemeClr val="accent4"/>
                </a:solidFill>
              </a:rPr>
              <a:t>© 2023 SIGGRAPH. ALL RIGHTS RESERVED.</a:t>
            </a:r>
          </a:p>
        </p:txBody>
      </p:sp>
      <p:grpSp>
        <p:nvGrpSpPr>
          <p:cNvPr id="5" name="Group 4">
            <a:extLst>
              <a:ext uri="{FF2B5EF4-FFF2-40B4-BE49-F238E27FC236}">
                <a16:creationId xmlns:a16="http://schemas.microsoft.com/office/drawing/2014/main" id="{11F9C70D-8633-93C1-17F5-6F5A07E9DC0F}"/>
              </a:ext>
            </a:extLst>
          </p:cNvPr>
          <p:cNvGrpSpPr/>
          <p:nvPr userDrawn="1"/>
        </p:nvGrpSpPr>
        <p:grpSpPr>
          <a:xfrm>
            <a:off x="10920413" y="152400"/>
            <a:ext cx="1306982" cy="576263"/>
            <a:chOff x="10921104" y="152400"/>
            <a:chExt cx="1306982" cy="576263"/>
          </a:xfrm>
        </p:grpSpPr>
        <p:sp>
          <p:nvSpPr>
            <p:cNvPr id="6" name="Rectangle 6">
              <a:extLst>
                <a:ext uri="{FF2B5EF4-FFF2-40B4-BE49-F238E27FC236}">
                  <a16:creationId xmlns:a16="http://schemas.microsoft.com/office/drawing/2014/main" id="{1C35262F-5C49-8E63-AD9C-B1E11F5D02D8}"/>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rgbClr val="00B0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8" name="Rectangle 6">
              <a:extLst>
                <a:ext uri="{FF2B5EF4-FFF2-40B4-BE49-F238E27FC236}">
                  <a16:creationId xmlns:a16="http://schemas.microsoft.com/office/drawing/2014/main" id="{BAAF794C-368B-C036-E5C6-3F2AEC32C29B}"/>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pic>
          <p:nvPicPr>
            <p:cNvPr id="9" name="Graphic 8">
              <a:extLst>
                <a:ext uri="{FF2B5EF4-FFF2-40B4-BE49-F238E27FC236}">
                  <a16:creationId xmlns:a16="http://schemas.microsoft.com/office/drawing/2014/main" id="{11FEEC31-2244-F425-6F85-0D6250048F8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202319" y="266920"/>
              <a:ext cx="534793" cy="377999"/>
            </a:xfrm>
            <a:prstGeom prst="rect">
              <a:avLst/>
            </a:prstGeom>
          </p:spPr>
        </p:pic>
      </p:grpSp>
      <p:pic>
        <p:nvPicPr>
          <p:cNvPr id="10" name="Graphic 17">
            <a:extLst>
              <a:ext uri="{FF2B5EF4-FFF2-40B4-BE49-F238E27FC236}">
                <a16:creationId xmlns:a16="http://schemas.microsoft.com/office/drawing/2014/main" id="{3485D1FB-BEA2-F027-6100-DFBFE4B4468E}"/>
              </a:ext>
            </a:extLst>
          </p:cNvPr>
          <p:cNvPicPr>
            <a:picLocks noChangeAspect="1"/>
          </p:cNvPicPr>
          <p:nvPr userDrawn="1"/>
        </p:nvPicPr>
        <p:blipFill>
          <a:blip r:embed="rId6"/>
          <a:srcRect t="13168" b="13168"/>
          <a:stretch/>
        </p:blipFill>
        <p:spPr>
          <a:xfrm>
            <a:off x="11117451" y="6369259"/>
            <a:ext cx="930195" cy="422099"/>
          </a:xfrm>
          <a:prstGeom prst="rect">
            <a:avLst/>
          </a:prstGeom>
        </p:spPr>
      </p:pic>
      <p:pic>
        <p:nvPicPr>
          <p:cNvPr id="12" name="Picture 11">
            <a:extLst>
              <a:ext uri="{FF2B5EF4-FFF2-40B4-BE49-F238E27FC236}">
                <a16:creationId xmlns:a16="http://schemas.microsoft.com/office/drawing/2014/main" id="{B7428974-1589-BBF7-0E64-78A40367BCB9}"/>
              </a:ext>
            </a:extLst>
          </p:cNvPr>
          <p:cNvPicPr>
            <a:picLocks noChangeAspect="1"/>
          </p:cNvPicPr>
          <p:nvPr userDrawn="1"/>
        </p:nvPicPr>
        <p:blipFill>
          <a:blip r:embed="rId7">
            <a:duotone>
              <a:schemeClr val="accent6">
                <a:shade val="45000"/>
                <a:satMod val="135000"/>
              </a:schemeClr>
              <a:prstClr val="white"/>
            </a:duotone>
          </a:blip>
          <a:stretch>
            <a:fillRect/>
          </a:stretch>
        </p:blipFill>
        <p:spPr>
          <a:xfrm>
            <a:off x="9640775" y="6395085"/>
            <a:ext cx="1220708" cy="344300"/>
          </a:xfrm>
          <a:prstGeom prst="rect">
            <a:avLst/>
          </a:prstGeom>
        </p:spPr>
      </p:pic>
    </p:spTree>
    <p:extLst>
      <p:ext uri="{BB962C8B-B14F-4D97-AF65-F5344CB8AC3E}">
        <p14:creationId xmlns:p14="http://schemas.microsoft.com/office/powerpoint/2010/main" val="415347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a:xfrm>
            <a:off x="429208" y="1180333"/>
            <a:ext cx="11342915" cy="4972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330734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32A51A2-8E3B-CA07-4141-84D9F251DDE4}"/>
              </a:ext>
            </a:extLst>
          </p:cNvPr>
          <p:cNvCxnSpPr>
            <a:cxnSpLocks/>
          </p:cNvCxnSpPr>
          <p:nvPr userDrawn="1"/>
        </p:nvCxnSpPr>
        <p:spPr>
          <a:xfrm>
            <a:off x="11066985" y="6386413"/>
            <a:ext cx="0" cy="34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D8E666D3-5FC8-C101-F21D-4DABEE5C6C5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80" t="30466" r="78794" b="61492"/>
          <a:stretch/>
        </p:blipFill>
        <p:spPr>
          <a:xfrm>
            <a:off x="11188056" y="6343200"/>
            <a:ext cx="787299" cy="357256"/>
          </a:xfrm>
          <a:prstGeom prst="rect">
            <a:avLst/>
          </a:prstGeom>
        </p:spPr>
      </p:pic>
      <p:grpSp>
        <p:nvGrpSpPr>
          <p:cNvPr id="16" name="Group 15">
            <a:extLst>
              <a:ext uri="{FF2B5EF4-FFF2-40B4-BE49-F238E27FC236}">
                <a16:creationId xmlns:a16="http://schemas.microsoft.com/office/drawing/2014/main" id="{27B4DC24-B2D4-7FB1-00B0-523475321960}"/>
              </a:ext>
            </a:extLst>
          </p:cNvPr>
          <p:cNvGrpSpPr/>
          <p:nvPr userDrawn="1"/>
        </p:nvGrpSpPr>
        <p:grpSpPr>
          <a:xfrm>
            <a:off x="10920413" y="152400"/>
            <a:ext cx="1306982" cy="576263"/>
            <a:chOff x="10921104" y="152400"/>
            <a:chExt cx="1306982" cy="576263"/>
          </a:xfrm>
        </p:grpSpPr>
        <p:sp>
          <p:nvSpPr>
            <p:cNvPr id="17" name="Rectangle 6">
              <a:extLst>
                <a:ext uri="{FF2B5EF4-FFF2-40B4-BE49-F238E27FC236}">
                  <a16:creationId xmlns:a16="http://schemas.microsoft.com/office/drawing/2014/main" id="{EF9E0255-A732-7B2C-D68A-7A713E2CB894}"/>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rgbClr val="00B0F0"/>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18" name="Rectangle 6">
              <a:extLst>
                <a:ext uri="{FF2B5EF4-FFF2-40B4-BE49-F238E27FC236}">
                  <a16:creationId xmlns:a16="http://schemas.microsoft.com/office/drawing/2014/main" id="{EE6B64A6-4B39-2893-32C2-A4669E9C5BFC}"/>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pic>
          <p:nvPicPr>
            <p:cNvPr id="19" name="Graphic 18">
              <a:extLst>
                <a:ext uri="{FF2B5EF4-FFF2-40B4-BE49-F238E27FC236}">
                  <a16:creationId xmlns:a16="http://schemas.microsoft.com/office/drawing/2014/main" id="{2380AB2D-4A77-BC48-D781-1209A64939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202319" y="266920"/>
              <a:ext cx="534793" cy="377999"/>
            </a:xfrm>
            <a:prstGeom prst="rect">
              <a:avLst/>
            </a:prstGeom>
          </p:spPr>
        </p:pic>
      </p:grpSp>
      <p:pic>
        <p:nvPicPr>
          <p:cNvPr id="20" name="Picture 19">
            <a:extLst>
              <a:ext uri="{FF2B5EF4-FFF2-40B4-BE49-F238E27FC236}">
                <a16:creationId xmlns:a16="http://schemas.microsoft.com/office/drawing/2014/main" id="{D92300FE-205A-871E-2197-25B9FEEAEE8D}"/>
              </a:ext>
            </a:extLst>
          </p:cNvPr>
          <p:cNvPicPr>
            <a:picLocks noChangeAspect="1"/>
          </p:cNvPicPr>
          <p:nvPr userDrawn="1"/>
        </p:nvPicPr>
        <p:blipFill>
          <a:blip r:embed="rId6"/>
          <a:stretch>
            <a:fillRect/>
          </a:stretch>
        </p:blipFill>
        <p:spPr>
          <a:xfrm>
            <a:off x="8650435" y="247781"/>
            <a:ext cx="1957849" cy="460344"/>
          </a:xfrm>
          <a:prstGeom prst="rect">
            <a:avLst/>
          </a:prstGeom>
        </p:spPr>
      </p:pic>
      <p:pic>
        <p:nvPicPr>
          <p:cNvPr id="5" name="Picture 4">
            <a:extLst>
              <a:ext uri="{FF2B5EF4-FFF2-40B4-BE49-F238E27FC236}">
                <a16:creationId xmlns:a16="http://schemas.microsoft.com/office/drawing/2014/main" id="{9F5182EE-1D11-9ED2-3F88-877C40956D2C}"/>
              </a:ext>
            </a:extLst>
          </p:cNvPr>
          <p:cNvPicPr>
            <a:picLocks noChangeAspect="1"/>
          </p:cNvPicPr>
          <p:nvPr userDrawn="1"/>
        </p:nvPicPr>
        <p:blipFill>
          <a:blip r:embed="rId7"/>
          <a:stretch>
            <a:fillRect/>
          </a:stretch>
        </p:blipFill>
        <p:spPr>
          <a:xfrm>
            <a:off x="9640775" y="6395085"/>
            <a:ext cx="1220708" cy="344300"/>
          </a:xfrm>
          <a:prstGeom prst="rect">
            <a:avLst/>
          </a:prstGeom>
        </p:spPr>
      </p:pic>
      <p:sp>
        <p:nvSpPr>
          <p:cNvPr id="6" name="Slide Number Placeholder 5">
            <a:extLst>
              <a:ext uri="{FF2B5EF4-FFF2-40B4-BE49-F238E27FC236}">
                <a16:creationId xmlns:a16="http://schemas.microsoft.com/office/drawing/2014/main" id="{B815FF94-E0D6-35A5-9579-E82C4F809D2D}"/>
              </a:ext>
            </a:extLst>
          </p:cNvPr>
          <p:cNvSpPr>
            <a:spLocks noGrp="1"/>
          </p:cNvSpPr>
          <p:nvPr>
            <p:ph type="sldNum" sz="quarter" idx="4"/>
          </p:nvPr>
        </p:nvSpPr>
        <p:spPr>
          <a:xfrm>
            <a:off x="8761913" y="6426661"/>
            <a:ext cx="673360" cy="301752"/>
          </a:xfrm>
          <a:prstGeom prst="rect">
            <a:avLst/>
          </a:prstGeom>
        </p:spPr>
        <p:txBody>
          <a:bodyPr vert="horz" lIns="91440" tIns="45720" rIns="0" bIns="45720" rtlCol="0" anchor="ctr"/>
          <a:lstStyle>
            <a:lvl1pPr algn="r">
              <a:defRPr sz="1000" spc="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897AE9FA-3F8D-0D45-ABEA-B1C7A7244A19}" type="slidenum">
              <a:rPr lang="en-US" smtClean="0"/>
              <a:pPr/>
              <a:t>‹#›</a:t>
            </a:fld>
            <a:endParaRPr lang="en-US"/>
          </a:p>
        </p:txBody>
      </p:sp>
      <p:sp>
        <p:nvSpPr>
          <p:cNvPr id="7" name="Footer Placeholder 15">
            <a:extLst>
              <a:ext uri="{FF2B5EF4-FFF2-40B4-BE49-F238E27FC236}">
                <a16:creationId xmlns:a16="http://schemas.microsoft.com/office/drawing/2014/main" id="{958B0E99-AF52-3C58-13BA-117DD6FBC05B}"/>
              </a:ext>
            </a:extLst>
          </p:cNvPr>
          <p:cNvSpPr>
            <a:spLocks noGrp="1"/>
          </p:cNvSpPr>
          <p:nvPr>
            <p:ph type="ftr" sz="quarter" idx="3"/>
          </p:nvPr>
        </p:nvSpPr>
        <p:spPr>
          <a:xfrm>
            <a:off x="424775" y="6426661"/>
            <a:ext cx="8225660" cy="301752"/>
          </a:xfrm>
          <a:prstGeom prst="rect">
            <a:avLst/>
          </a:prstGeom>
        </p:spPr>
        <p:txBody>
          <a:bodyPr vert="horz" lIns="91440" tIns="45720" rIns="91440" bIns="45720" rtlCol="0" anchor="ctr"/>
          <a:lstStyle>
            <a:lvl1pPr algn="r">
              <a:defRPr sz="100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NL"/>
          </a:p>
        </p:txBody>
      </p:sp>
    </p:spTree>
    <p:extLst>
      <p:ext uri="{BB962C8B-B14F-4D97-AF65-F5344CB8AC3E}">
        <p14:creationId xmlns:p14="http://schemas.microsoft.com/office/powerpoint/2010/main" val="396322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emf"/><Relationship Id="rId12" Type="http://schemas.openxmlformats.org/officeDocument/2006/relationships/image" Target="../media/image6.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72DAEB-25A9-894E-8436-908981D9B3F5}"/>
              </a:ext>
            </a:extLst>
          </p:cNvPr>
          <p:cNvSpPr/>
          <p:nvPr userDrawn="1"/>
        </p:nvSpPr>
        <p:spPr>
          <a:xfrm>
            <a:off x="1" y="-4712"/>
            <a:ext cx="12191999" cy="893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0073F7C-4A5D-47DA-2774-00F4C1AB5F59}"/>
              </a:ext>
            </a:extLst>
          </p:cNvPr>
          <p:cNvPicPr>
            <a:picLocks noChangeAspect="1"/>
          </p:cNvPicPr>
          <p:nvPr userDrawn="1"/>
        </p:nvPicPr>
        <p:blipFill>
          <a:blip r:embed="rId7"/>
          <a:stretch>
            <a:fillRect/>
          </a:stretch>
        </p:blipFill>
        <p:spPr>
          <a:xfrm>
            <a:off x="8650435" y="247781"/>
            <a:ext cx="1957849" cy="460344"/>
          </a:xfrm>
          <a:prstGeom prst="rect">
            <a:avLst/>
          </a:prstGeom>
        </p:spPr>
      </p:pic>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968829" y="2"/>
            <a:ext cx="8055740" cy="888994"/>
          </a:xfrm>
          <a:prstGeom prst="rect">
            <a:avLst/>
          </a:prstGeom>
        </p:spPr>
        <p:txBody>
          <a:bodyPr vert="horz" lIns="0" tIns="45720" rIns="91440" bIns="45720" rtlCol="0" anchor="ctr">
            <a:noAutofit/>
          </a:bodyPr>
          <a:lstStyle/>
          <a:p>
            <a:r>
              <a:rPr lang="en-US"/>
              <a:t>Test of a title</a:t>
            </a:r>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429208" y="1180332"/>
            <a:ext cx="11342915" cy="4972799"/>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EDC962D-0F5D-F744-8FE0-60D8B5D82521}"/>
              </a:ext>
            </a:extLst>
          </p:cNvPr>
          <p:cNvSpPr>
            <a:spLocks noGrp="1"/>
          </p:cNvSpPr>
          <p:nvPr>
            <p:ph type="sldNum" sz="quarter" idx="4"/>
          </p:nvPr>
        </p:nvSpPr>
        <p:spPr>
          <a:xfrm>
            <a:off x="8761913" y="6426661"/>
            <a:ext cx="673360" cy="301752"/>
          </a:xfrm>
          <a:prstGeom prst="rect">
            <a:avLst/>
          </a:prstGeom>
        </p:spPr>
        <p:txBody>
          <a:bodyPr vert="horz" lIns="91440" tIns="45720" rIns="0" bIns="45720" rtlCol="0" anchor="ctr"/>
          <a:lstStyle>
            <a:lvl1pPr algn="r">
              <a:defRPr sz="1000" spc="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897AE9FA-3F8D-0D45-ABEA-B1C7A7244A19}" type="slidenum">
              <a:rPr lang="en-US" smtClean="0"/>
              <a:pPr/>
              <a:t>‹#›</a:t>
            </a:fld>
            <a:endParaRPr lang="en-US"/>
          </a:p>
        </p:txBody>
      </p:sp>
      <p:pic>
        <p:nvPicPr>
          <p:cNvPr id="10" name="Picture 9">
            <a:extLst>
              <a:ext uri="{FF2B5EF4-FFF2-40B4-BE49-F238E27FC236}">
                <a16:creationId xmlns:a16="http://schemas.microsoft.com/office/drawing/2014/main" id="{C376119B-B55B-8597-212E-7FB8F680B1B9}"/>
              </a:ext>
            </a:extLst>
          </p:cNvPr>
          <p:cNvPicPr>
            <a:picLocks noChangeAspect="1"/>
          </p:cNvPicPr>
          <p:nvPr userDrawn="1"/>
        </p:nvPicPr>
        <p:blipFill>
          <a:blip r:embed="rId8"/>
          <a:stretch>
            <a:fillRect/>
          </a:stretch>
        </p:blipFill>
        <p:spPr>
          <a:xfrm>
            <a:off x="424774" y="286625"/>
            <a:ext cx="311032" cy="311032"/>
          </a:xfrm>
          <a:prstGeom prst="rect">
            <a:avLst/>
          </a:prstGeom>
        </p:spPr>
      </p:pic>
      <p:cxnSp>
        <p:nvCxnSpPr>
          <p:cNvPr id="4" name="Straight Connector 3">
            <a:extLst>
              <a:ext uri="{FF2B5EF4-FFF2-40B4-BE49-F238E27FC236}">
                <a16:creationId xmlns:a16="http://schemas.microsoft.com/office/drawing/2014/main" id="{5D6FD477-FDA9-BDB8-78D4-1701A5BDB5D9}"/>
              </a:ext>
            </a:extLst>
          </p:cNvPr>
          <p:cNvCxnSpPr>
            <a:cxnSpLocks/>
          </p:cNvCxnSpPr>
          <p:nvPr userDrawn="1"/>
        </p:nvCxnSpPr>
        <p:spPr>
          <a:xfrm>
            <a:off x="11066985" y="6386413"/>
            <a:ext cx="0" cy="34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93C028CB-C5C0-9C05-EAD1-FD1B33CD3FA1}"/>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8680" t="30466" r="78794" b="61492"/>
          <a:stretch/>
        </p:blipFill>
        <p:spPr>
          <a:xfrm>
            <a:off x="11188056" y="6343200"/>
            <a:ext cx="787299" cy="357256"/>
          </a:xfrm>
          <a:prstGeom prst="rect">
            <a:avLst/>
          </a:prstGeom>
        </p:spPr>
      </p:pic>
      <p:grpSp>
        <p:nvGrpSpPr>
          <p:cNvPr id="7" name="Group 6">
            <a:extLst>
              <a:ext uri="{FF2B5EF4-FFF2-40B4-BE49-F238E27FC236}">
                <a16:creationId xmlns:a16="http://schemas.microsoft.com/office/drawing/2014/main" id="{D6B5C315-32EA-73CD-ADB5-A4FF008B66C0}"/>
              </a:ext>
            </a:extLst>
          </p:cNvPr>
          <p:cNvGrpSpPr/>
          <p:nvPr userDrawn="1"/>
        </p:nvGrpSpPr>
        <p:grpSpPr>
          <a:xfrm>
            <a:off x="10920413" y="152400"/>
            <a:ext cx="1306982" cy="576263"/>
            <a:chOff x="10921104" y="152400"/>
            <a:chExt cx="1306982" cy="576263"/>
          </a:xfrm>
        </p:grpSpPr>
        <p:sp>
          <p:nvSpPr>
            <p:cNvPr id="12" name="Rectangle 6">
              <a:extLst>
                <a:ext uri="{FF2B5EF4-FFF2-40B4-BE49-F238E27FC236}">
                  <a16:creationId xmlns:a16="http://schemas.microsoft.com/office/drawing/2014/main" id="{36188620-5467-89AC-C3DA-AD44ABF5482D}"/>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rgbClr val="00B0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13" name="Rectangle 6">
              <a:extLst>
                <a:ext uri="{FF2B5EF4-FFF2-40B4-BE49-F238E27FC236}">
                  <a16:creationId xmlns:a16="http://schemas.microsoft.com/office/drawing/2014/main" id="{5C88C659-3177-112E-28C1-6732D5110012}"/>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pic>
          <p:nvPicPr>
            <p:cNvPr id="14" name="Graphic 13">
              <a:extLst>
                <a:ext uri="{FF2B5EF4-FFF2-40B4-BE49-F238E27FC236}">
                  <a16:creationId xmlns:a16="http://schemas.microsoft.com/office/drawing/2014/main" id="{70D4E202-6BF1-F412-CDD6-B2D3D7807704}"/>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1202319" y="266920"/>
              <a:ext cx="534793" cy="377999"/>
            </a:xfrm>
            <a:prstGeom prst="rect">
              <a:avLst/>
            </a:prstGeom>
          </p:spPr>
        </p:pic>
      </p:grpSp>
      <p:sp>
        <p:nvSpPr>
          <p:cNvPr id="16" name="Footer Placeholder 15">
            <a:extLst>
              <a:ext uri="{FF2B5EF4-FFF2-40B4-BE49-F238E27FC236}">
                <a16:creationId xmlns:a16="http://schemas.microsoft.com/office/drawing/2014/main" id="{8B6C8983-28E6-F8C4-9A08-CF36E3AFF716}"/>
              </a:ext>
            </a:extLst>
          </p:cNvPr>
          <p:cNvSpPr>
            <a:spLocks noGrp="1"/>
          </p:cNvSpPr>
          <p:nvPr>
            <p:ph type="ftr" sz="quarter" idx="3"/>
          </p:nvPr>
        </p:nvSpPr>
        <p:spPr>
          <a:xfrm>
            <a:off x="424775" y="6426661"/>
            <a:ext cx="8225660" cy="301752"/>
          </a:xfrm>
          <a:prstGeom prst="rect">
            <a:avLst/>
          </a:prstGeom>
        </p:spPr>
        <p:txBody>
          <a:bodyPr vert="horz" lIns="91440" tIns="45720" rIns="91440" bIns="45720" rtlCol="0" anchor="ctr"/>
          <a:lstStyle>
            <a:lvl1pPr algn="r">
              <a:defRPr sz="100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NL"/>
          </a:p>
        </p:txBody>
      </p:sp>
      <p:pic>
        <p:nvPicPr>
          <p:cNvPr id="9" name="Picture 8">
            <a:extLst>
              <a:ext uri="{FF2B5EF4-FFF2-40B4-BE49-F238E27FC236}">
                <a16:creationId xmlns:a16="http://schemas.microsoft.com/office/drawing/2014/main" id="{851BEA07-B99A-6E18-96B6-AA406C21AD9A}"/>
              </a:ext>
            </a:extLst>
          </p:cNvPr>
          <p:cNvPicPr>
            <a:picLocks noChangeAspect="1"/>
          </p:cNvPicPr>
          <p:nvPr userDrawn="1"/>
        </p:nvPicPr>
        <p:blipFill>
          <a:blip r:embed="rId13"/>
          <a:stretch>
            <a:fillRect/>
          </a:stretch>
        </p:blipFill>
        <p:spPr>
          <a:xfrm>
            <a:off x="9640775" y="6395085"/>
            <a:ext cx="1220708" cy="344300"/>
          </a:xfrm>
          <a:prstGeom prst="rect">
            <a:avLst/>
          </a:prstGeom>
        </p:spPr>
      </p:pic>
    </p:spTree>
    <p:extLst>
      <p:ext uri="{BB962C8B-B14F-4D97-AF65-F5344CB8AC3E}">
        <p14:creationId xmlns:p14="http://schemas.microsoft.com/office/powerpoint/2010/main" val="24921540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0" r:id="rId4"/>
    <p:sldLayoutId id="2147483655" r:id="rId5"/>
  </p:sldLayoutIdLst>
  <p:hf hdr="0" ftr="0" dt="0"/>
  <p:txStyles>
    <p:titleStyle>
      <a:lvl1pPr algn="l" defTabSz="914400" rtl="0" eaLnBrk="1" latinLnBrk="0" hangingPunct="1">
        <a:lnSpc>
          <a:spcPct val="100000"/>
        </a:lnSpc>
        <a:spcBef>
          <a:spcPct val="0"/>
        </a:spcBef>
        <a:buNone/>
        <a:defRPr sz="2600" b="1"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userDrawn="1">
          <p15:clr>
            <a:srgbClr val="F26B43"/>
          </p15:clr>
        </p15:guide>
        <p15:guide id="2" pos="3840" userDrawn="1">
          <p15:clr>
            <a:srgbClr val="F26B43"/>
          </p15:clr>
        </p15:guide>
        <p15:guide id="3" orient="horz" pos="3636" userDrawn="1">
          <p15:clr>
            <a:srgbClr val="F26B43"/>
          </p15:clr>
        </p15:guide>
        <p15:guide id="4" pos="264" userDrawn="1">
          <p15:clr>
            <a:srgbClr val="F26B43"/>
          </p15:clr>
        </p15:guide>
        <p15:guide id="5" pos="74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30.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47.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F57ED58-4EBE-1D3B-ECE4-229D13DA9C84}"/>
              </a:ext>
            </a:extLst>
          </p:cNvPr>
          <p:cNvSpPr>
            <a:spLocks noGrp="1"/>
          </p:cNvSpPr>
          <p:nvPr>
            <p:ph type="subTitle" idx="1"/>
          </p:nvPr>
        </p:nvSpPr>
        <p:spPr>
          <a:xfrm>
            <a:off x="834829" y="4698079"/>
            <a:ext cx="8388193" cy="553998"/>
          </a:xfrm>
        </p:spPr>
        <p:txBody>
          <a:bodyPr/>
          <a:lstStyle/>
          <a:p>
            <a:r>
              <a:rPr lang="en-US" sz="1800"/>
              <a:t>Ruben Wiersma</a:t>
            </a:r>
            <a:r>
              <a:rPr lang="en-US" sz="1800" b="0">
                <a:latin typeface="Helvetica Neue Light" panose="02000403000000020004" pitchFamily="2" charset="0"/>
                <a:ea typeface="Helvetica Neue Light" panose="02000403000000020004" pitchFamily="2" charset="0"/>
              </a:rPr>
              <a:t>, Ahmad </a:t>
            </a:r>
            <a:r>
              <a:rPr lang="en-US" sz="1800" b="0" err="1">
                <a:latin typeface="Helvetica Neue Light" panose="02000403000000020004" pitchFamily="2" charset="0"/>
                <a:ea typeface="Helvetica Neue Light" panose="02000403000000020004" pitchFamily="2" charset="0"/>
              </a:rPr>
              <a:t>Nasikun</a:t>
            </a:r>
            <a:r>
              <a:rPr lang="en-US" sz="1800" b="0">
                <a:latin typeface="Helvetica Neue Light" panose="02000403000000020004" pitchFamily="2" charset="0"/>
                <a:ea typeface="Helvetica Neue Light" panose="02000403000000020004" pitchFamily="2" charset="0"/>
              </a:rPr>
              <a:t>, Elmar </a:t>
            </a:r>
            <a:r>
              <a:rPr lang="en-US" sz="1800" b="0" err="1">
                <a:latin typeface="Helvetica Neue Light" panose="02000403000000020004" pitchFamily="2" charset="0"/>
                <a:ea typeface="Helvetica Neue Light" panose="02000403000000020004" pitchFamily="2" charset="0"/>
              </a:rPr>
              <a:t>Eisemann</a:t>
            </a:r>
            <a:r>
              <a:rPr lang="en-US" sz="1800" b="0">
                <a:latin typeface="Helvetica Neue Light" panose="02000403000000020004" pitchFamily="2" charset="0"/>
                <a:ea typeface="Helvetica Neue Light" panose="02000403000000020004" pitchFamily="2" charset="0"/>
              </a:rPr>
              <a:t>, Klaus Hildebrandt</a:t>
            </a:r>
          </a:p>
        </p:txBody>
      </p:sp>
      <p:sp>
        <p:nvSpPr>
          <p:cNvPr id="3" name="Title 2">
            <a:extLst>
              <a:ext uri="{FF2B5EF4-FFF2-40B4-BE49-F238E27FC236}">
                <a16:creationId xmlns:a16="http://schemas.microsoft.com/office/drawing/2014/main" id="{0BCEA279-82F7-937A-C7E2-43556AED8E37}"/>
              </a:ext>
            </a:extLst>
          </p:cNvPr>
          <p:cNvSpPr>
            <a:spLocks noGrp="1"/>
          </p:cNvSpPr>
          <p:nvPr>
            <p:ph type="ctrTitle"/>
          </p:nvPr>
        </p:nvSpPr>
        <p:spPr/>
        <p:txBody>
          <a:bodyPr/>
          <a:lstStyle/>
          <a:p>
            <a:r>
              <a:rPr lang="en-US" sz="4400"/>
              <a:t>A Fast Geometric Multigrid Method for Curved Surfaces</a:t>
            </a:r>
            <a:endParaRPr lang="en-US"/>
          </a:p>
        </p:txBody>
      </p:sp>
    </p:spTree>
    <p:extLst>
      <p:ext uri="{BB962C8B-B14F-4D97-AF65-F5344CB8AC3E}">
        <p14:creationId xmlns:p14="http://schemas.microsoft.com/office/powerpoint/2010/main" val="62485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6A8A574-F083-F5CF-BB08-353B579F784D}"/>
              </a:ext>
            </a:extLst>
          </p:cNvPr>
          <p:cNvSpPr>
            <a:spLocks noGrp="1"/>
          </p:cNvSpPr>
          <p:nvPr>
            <p:ph type="subTitle" idx="1"/>
          </p:nvPr>
        </p:nvSpPr>
        <p:spPr/>
        <p:txBody>
          <a:bodyPr/>
          <a:lstStyle/>
          <a:p>
            <a:r>
              <a:rPr lang="en-NL" b="0">
                <a:latin typeface="Helvetica Neue Light" panose="02000403000000020004" pitchFamily="2" charset="0"/>
                <a:ea typeface="Helvetica Neue Light" panose="02000403000000020004" pitchFamily="2" charset="0"/>
              </a:rPr>
              <a:t>Graph Voronoi Multigrid</a:t>
            </a:r>
          </a:p>
        </p:txBody>
      </p:sp>
      <p:sp>
        <p:nvSpPr>
          <p:cNvPr id="5" name="Title 4">
            <a:extLst>
              <a:ext uri="{FF2B5EF4-FFF2-40B4-BE49-F238E27FC236}">
                <a16:creationId xmlns:a16="http://schemas.microsoft.com/office/drawing/2014/main" id="{11227011-FC2A-AA1B-25C4-F224C60433EA}"/>
              </a:ext>
            </a:extLst>
          </p:cNvPr>
          <p:cNvSpPr>
            <a:spLocks noGrp="1"/>
          </p:cNvSpPr>
          <p:nvPr>
            <p:ph type="ctrTitle"/>
          </p:nvPr>
        </p:nvSpPr>
        <p:spPr/>
        <p:txBody>
          <a:bodyPr/>
          <a:lstStyle/>
          <a:p>
            <a:r>
              <a:rPr lang="en-NL"/>
              <a:t>Gravo MG</a:t>
            </a:r>
          </a:p>
        </p:txBody>
      </p:sp>
    </p:spTree>
    <p:extLst>
      <p:ext uri="{BB962C8B-B14F-4D97-AF65-F5344CB8AC3E}">
        <p14:creationId xmlns:p14="http://schemas.microsoft.com/office/powerpoint/2010/main" val="2097053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46EF32-8BAA-63DB-2885-8AA71A43C544}"/>
              </a:ext>
            </a:extLst>
          </p:cNvPr>
          <p:cNvSpPr>
            <a:spLocks noGrp="1"/>
          </p:cNvSpPr>
          <p:nvPr>
            <p:ph type="title"/>
          </p:nvPr>
        </p:nvSpPr>
        <p:spPr/>
        <p:txBody>
          <a:bodyPr/>
          <a:lstStyle/>
          <a:p>
            <a:r>
              <a:rPr lang="en-NL"/>
              <a:t>Let’s use intrinsic Delaunay triangulations</a:t>
            </a:r>
          </a:p>
        </p:txBody>
      </p:sp>
      <p:pic>
        <p:nvPicPr>
          <p:cNvPr id="3" name="Picture 2" descr="A colorful geometrical object with a pointy tip&#10;&#10;Description automatically generated with medium confidence">
            <a:extLst>
              <a:ext uri="{FF2B5EF4-FFF2-40B4-BE49-F238E27FC236}">
                <a16:creationId xmlns:a16="http://schemas.microsoft.com/office/drawing/2014/main" id="{45BBD81E-E000-AC5D-7073-045FC3D37471}"/>
              </a:ext>
            </a:extLst>
          </p:cNvPr>
          <p:cNvPicPr>
            <a:picLocks noChangeAspect="1"/>
          </p:cNvPicPr>
          <p:nvPr/>
        </p:nvPicPr>
        <p:blipFill>
          <a:blip r:embed="rId3"/>
          <a:stretch>
            <a:fillRect/>
          </a:stretch>
        </p:blipFill>
        <p:spPr>
          <a:xfrm>
            <a:off x="1601813" y="2191405"/>
            <a:ext cx="8988373" cy="3390245"/>
          </a:xfrm>
          <a:prstGeom prst="rect">
            <a:avLst/>
          </a:prstGeom>
        </p:spPr>
      </p:pic>
      <p:sp>
        <p:nvSpPr>
          <p:cNvPr id="8" name="TextBox 7">
            <a:extLst>
              <a:ext uri="{FF2B5EF4-FFF2-40B4-BE49-F238E27FC236}">
                <a16:creationId xmlns:a16="http://schemas.microsoft.com/office/drawing/2014/main" id="{2B51F5A8-FFB2-3CDD-D9E0-02F545EFDA37}"/>
              </a:ext>
            </a:extLst>
          </p:cNvPr>
          <p:cNvSpPr txBox="1"/>
          <p:nvPr/>
        </p:nvSpPr>
        <p:spPr>
          <a:xfrm>
            <a:off x="3488871" y="5859686"/>
            <a:ext cx="5214258" cy="377219"/>
          </a:xfrm>
          <a:prstGeom prst="rect">
            <a:avLst/>
          </a:prstGeom>
          <a:noFill/>
        </p:spPr>
        <p:txBody>
          <a:bodyPr wrap="square" lIns="0" rtlCol="0">
            <a:spAutoFit/>
          </a:bodyPr>
          <a:lstStyle/>
          <a:p>
            <a:pPr algn="ctr">
              <a:lnSpc>
                <a:spcPct val="130000"/>
              </a:lnSpc>
              <a:spcAft>
                <a:spcPts val="600"/>
              </a:spcAft>
              <a:buClr>
                <a:schemeClr val="accent2"/>
              </a:buClr>
            </a:pPr>
            <a:r>
              <a:rPr lang="en-NL" sz="1600">
                <a:latin typeface="Helvetica Neue" panose="02000503000000020004" pitchFamily="2" charset="0"/>
                <a:ea typeface="Helvetica Neue" panose="02000503000000020004" pitchFamily="2" charset="0"/>
                <a:cs typeface="Helvetica Neue" panose="02000503000000020004" pitchFamily="2" charset="0"/>
              </a:rPr>
              <a:t>[Sharp, Gillespie and Crane, 2021]</a:t>
            </a:r>
          </a:p>
        </p:txBody>
      </p:sp>
    </p:spTree>
    <p:extLst>
      <p:ext uri="{BB962C8B-B14F-4D97-AF65-F5344CB8AC3E}">
        <p14:creationId xmlns:p14="http://schemas.microsoft.com/office/powerpoint/2010/main" val="1932049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B7AF-E06A-B5DD-81EC-EB12A5649EAC}"/>
              </a:ext>
            </a:extLst>
          </p:cNvPr>
          <p:cNvSpPr>
            <a:spLocks noGrp="1"/>
          </p:cNvSpPr>
          <p:nvPr>
            <p:ph type="title"/>
          </p:nvPr>
        </p:nvSpPr>
        <p:spPr/>
        <p:txBody>
          <a:bodyPr/>
          <a:lstStyle/>
          <a:p>
            <a:r>
              <a:rPr lang="en-NL"/>
              <a:t>Prolonging from all directions</a:t>
            </a:r>
          </a:p>
        </p:txBody>
      </p:sp>
      <p:sp>
        <p:nvSpPr>
          <p:cNvPr id="4" name="Slide Number Placeholder 3">
            <a:extLst>
              <a:ext uri="{FF2B5EF4-FFF2-40B4-BE49-F238E27FC236}">
                <a16:creationId xmlns:a16="http://schemas.microsoft.com/office/drawing/2014/main" id="{443A4F12-2507-5303-AEBC-149BC46FE677}"/>
              </a:ext>
            </a:extLst>
          </p:cNvPr>
          <p:cNvSpPr>
            <a:spLocks noGrp="1"/>
          </p:cNvSpPr>
          <p:nvPr>
            <p:ph type="sldNum" sz="quarter" idx="12"/>
          </p:nvPr>
        </p:nvSpPr>
        <p:spPr/>
        <p:txBody>
          <a:bodyPr/>
          <a:lstStyle/>
          <a:p>
            <a:fld id="{897AE9FA-3F8D-0D45-ABEA-B1C7A7244A19}" type="slidenum">
              <a:rPr lang="en-US" smtClean="0"/>
              <a:t>12</a:t>
            </a:fld>
            <a:endParaRPr lang="en-US"/>
          </a:p>
        </p:txBody>
      </p:sp>
      <p:pic>
        <p:nvPicPr>
          <p:cNvPr id="15" name="Picture 14">
            <a:extLst>
              <a:ext uri="{FF2B5EF4-FFF2-40B4-BE49-F238E27FC236}">
                <a16:creationId xmlns:a16="http://schemas.microsoft.com/office/drawing/2014/main" id="{6D6F79DD-8EA1-4656-127C-35B768ADEFF0}"/>
              </a:ext>
            </a:extLst>
          </p:cNvPr>
          <p:cNvPicPr>
            <a:picLocks noChangeAspect="1"/>
          </p:cNvPicPr>
          <p:nvPr/>
        </p:nvPicPr>
        <p:blipFill>
          <a:blip r:embed="rId4"/>
          <a:srcRect t="4416" b="4416"/>
          <a:stretch/>
        </p:blipFill>
        <p:spPr>
          <a:xfrm>
            <a:off x="2209800" y="791339"/>
            <a:ext cx="7772400" cy="5302711"/>
          </a:xfrm>
          <a:prstGeom prst="rect">
            <a:avLst/>
          </a:prstGeom>
        </p:spPr>
      </p:pic>
      <p:pic>
        <p:nvPicPr>
          <p:cNvPr id="17" name="Picture 16">
            <a:extLst>
              <a:ext uri="{FF2B5EF4-FFF2-40B4-BE49-F238E27FC236}">
                <a16:creationId xmlns:a16="http://schemas.microsoft.com/office/drawing/2014/main" id="{1A381CB5-AA22-4BFB-521F-E14D714D6155}"/>
              </a:ext>
            </a:extLst>
          </p:cNvPr>
          <p:cNvPicPr>
            <a:picLocks noChangeAspect="1"/>
          </p:cNvPicPr>
          <p:nvPr/>
        </p:nvPicPr>
        <p:blipFill>
          <a:blip r:embed="rId5"/>
          <a:srcRect t="4416" b="4416"/>
          <a:stretch/>
        </p:blipFill>
        <p:spPr>
          <a:xfrm>
            <a:off x="2209800" y="791339"/>
            <a:ext cx="7772400" cy="5302711"/>
          </a:xfrm>
          <a:prstGeom prst="rect">
            <a:avLst/>
          </a:prstGeom>
        </p:spPr>
      </p:pic>
      <p:sp>
        <p:nvSpPr>
          <p:cNvPr id="18" name="TextBox 17">
            <a:extLst>
              <a:ext uri="{FF2B5EF4-FFF2-40B4-BE49-F238E27FC236}">
                <a16:creationId xmlns:a16="http://schemas.microsoft.com/office/drawing/2014/main" id="{B54C1719-EA09-ED0C-5ADB-77FC84A9F5F5}"/>
              </a:ext>
            </a:extLst>
          </p:cNvPr>
          <p:cNvSpPr txBox="1"/>
          <p:nvPr/>
        </p:nvSpPr>
        <p:spPr>
          <a:xfrm>
            <a:off x="6835515" y="5374050"/>
            <a:ext cx="1828800" cy="720000"/>
          </a:xfrm>
          <a:prstGeom prst="roundRect">
            <a:avLst/>
          </a:prstGeom>
          <a:solidFill>
            <a:schemeClr val="accent2"/>
          </a:solidFill>
        </p:spPr>
        <p:txBody>
          <a:bodyPr wrap="square" lIns="0" rtlCol="0" anchor="ctr">
            <a:spAutoFit/>
          </a:bodyPr>
          <a:lstStyle/>
          <a:p>
            <a:pPr algn="ctr">
              <a:lnSpc>
                <a:spcPct val="130000"/>
              </a:lnSpc>
              <a:spcAft>
                <a:spcPts val="600"/>
              </a:spcAft>
              <a:buClr>
                <a:schemeClr val="accent2"/>
              </a:buClr>
            </a:pPr>
            <a:r>
              <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 nearest</a:t>
            </a:r>
          </a:p>
        </p:txBody>
      </p:sp>
    </p:spTree>
    <p:custDataLst>
      <p:tags r:id="rId1"/>
    </p:custDataLst>
    <p:extLst>
      <p:ext uri="{BB962C8B-B14F-4D97-AF65-F5344CB8AC3E}">
        <p14:creationId xmlns:p14="http://schemas.microsoft.com/office/powerpoint/2010/main" val="109154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F74E3C-4CBB-80AE-608B-F047FE00CD26}"/>
              </a:ext>
            </a:extLst>
          </p:cNvPr>
          <p:cNvPicPr>
            <a:picLocks noChangeAspect="1"/>
          </p:cNvPicPr>
          <p:nvPr/>
        </p:nvPicPr>
        <p:blipFill>
          <a:blip r:embed="rId4"/>
          <a:srcRect t="4416" b="4416"/>
          <a:stretch/>
        </p:blipFill>
        <p:spPr>
          <a:xfrm>
            <a:off x="2209800" y="791339"/>
            <a:ext cx="7772400" cy="5302711"/>
          </a:xfrm>
          <a:prstGeom prst="rect">
            <a:avLst/>
          </a:prstGeom>
        </p:spPr>
      </p:pic>
      <p:pic>
        <p:nvPicPr>
          <p:cNvPr id="15" name="Picture 14" descr="A blue and white diagram&#10;&#10;Description automatically generated with medium confidence">
            <a:extLst>
              <a:ext uri="{FF2B5EF4-FFF2-40B4-BE49-F238E27FC236}">
                <a16:creationId xmlns:a16="http://schemas.microsoft.com/office/drawing/2014/main" id="{6B9670A7-9C9F-3D2B-579F-2353AECF1A3B}"/>
              </a:ext>
            </a:extLst>
          </p:cNvPr>
          <p:cNvPicPr>
            <a:picLocks noChangeAspect="1"/>
          </p:cNvPicPr>
          <p:nvPr/>
        </p:nvPicPr>
        <p:blipFill>
          <a:blip r:embed="rId5"/>
          <a:stretch>
            <a:fillRect/>
          </a:stretch>
        </p:blipFill>
        <p:spPr>
          <a:xfrm>
            <a:off x="2209800" y="539851"/>
            <a:ext cx="7772400" cy="5816397"/>
          </a:xfrm>
          <a:prstGeom prst="rect">
            <a:avLst/>
          </a:prstGeom>
        </p:spPr>
      </p:pic>
      <p:sp>
        <p:nvSpPr>
          <p:cNvPr id="2" name="Title 1">
            <a:extLst>
              <a:ext uri="{FF2B5EF4-FFF2-40B4-BE49-F238E27FC236}">
                <a16:creationId xmlns:a16="http://schemas.microsoft.com/office/drawing/2014/main" id="{A9497B72-3C36-B768-D2BD-83F80C02E554}"/>
              </a:ext>
            </a:extLst>
          </p:cNvPr>
          <p:cNvSpPr>
            <a:spLocks noGrp="1"/>
          </p:cNvSpPr>
          <p:nvPr>
            <p:ph type="title"/>
          </p:nvPr>
        </p:nvSpPr>
        <p:spPr/>
        <p:txBody>
          <a:bodyPr/>
          <a:lstStyle/>
          <a:p>
            <a:r>
              <a:rPr lang="en-NL"/>
              <a:t>Restricting from all directions</a:t>
            </a:r>
          </a:p>
        </p:txBody>
      </p:sp>
      <p:sp>
        <p:nvSpPr>
          <p:cNvPr id="4" name="Slide Number Placeholder 3">
            <a:extLst>
              <a:ext uri="{FF2B5EF4-FFF2-40B4-BE49-F238E27FC236}">
                <a16:creationId xmlns:a16="http://schemas.microsoft.com/office/drawing/2014/main" id="{F387733F-8D28-2889-849F-AE6F8B9FD04A}"/>
              </a:ext>
            </a:extLst>
          </p:cNvPr>
          <p:cNvSpPr>
            <a:spLocks noGrp="1"/>
          </p:cNvSpPr>
          <p:nvPr>
            <p:ph type="sldNum" sz="quarter" idx="12"/>
          </p:nvPr>
        </p:nvSpPr>
        <p:spPr/>
        <p:txBody>
          <a:bodyPr/>
          <a:lstStyle/>
          <a:p>
            <a:fld id="{897AE9FA-3F8D-0D45-ABEA-B1C7A7244A19}" type="slidenum">
              <a:rPr lang="en-US" smtClean="0"/>
              <a:t>13</a:t>
            </a:fld>
            <a:endParaRPr lang="en-US"/>
          </a:p>
        </p:txBody>
      </p:sp>
    </p:spTree>
    <p:custDataLst>
      <p:tags r:id="rId1"/>
    </p:custDataLst>
    <p:extLst>
      <p:ext uri="{BB962C8B-B14F-4D97-AF65-F5344CB8AC3E}">
        <p14:creationId xmlns:p14="http://schemas.microsoft.com/office/powerpoint/2010/main" val="1669263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6066-C941-A01B-A790-883115473CB9}"/>
              </a:ext>
            </a:extLst>
          </p:cNvPr>
          <p:cNvSpPr>
            <a:spLocks noGrp="1"/>
          </p:cNvSpPr>
          <p:nvPr>
            <p:ph type="title"/>
          </p:nvPr>
        </p:nvSpPr>
        <p:spPr/>
        <p:txBody>
          <a:bodyPr/>
          <a:lstStyle/>
          <a:p>
            <a:r>
              <a:rPr lang="en-NL"/>
              <a:t>Minimal entries in prolongation matrix</a:t>
            </a:r>
          </a:p>
        </p:txBody>
      </p:sp>
      <p:sp>
        <p:nvSpPr>
          <p:cNvPr id="4" name="Slide Number Placeholder 3">
            <a:extLst>
              <a:ext uri="{FF2B5EF4-FFF2-40B4-BE49-F238E27FC236}">
                <a16:creationId xmlns:a16="http://schemas.microsoft.com/office/drawing/2014/main" id="{B21954B2-1262-A5F5-4F61-6652FC02C29C}"/>
              </a:ext>
            </a:extLst>
          </p:cNvPr>
          <p:cNvSpPr>
            <a:spLocks noGrp="1"/>
          </p:cNvSpPr>
          <p:nvPr>
            <p:ph type="sldNum" sz="quarter" idx="12"/>
          </p:nvPr>
        </p:nvSpPr>
        <p:spPr/>
        <p:txBody>
          <a:bodyPr/>
          <a:lstStyle/>
          <a:p>
            <a:fld id="{897AE9FA-3F8D-0D45-ABEA-B1C7A7244A19}" type="slidenum">
              <a:rPr lang="en-US" smtClean="0"/>
              <a:t>14</a:t>
            </a:fld>
            <a:endParaRPr lang="en-US"/>
          </a:p>
        </p:txBody>
      </p:sp>
      <p:pic>
        <p:nvPicPr>
          <p:cNvPr id="7" name="Picture 6">
            <a:extLst>
              <a:ext uri="{FF2B5EF4-FFF2-40B4-BE49-F238E27FC236}">
                <a16:creationId xmlns:a16="http://schemas.microsoft.com/office/drawing/2014/main" id="{326F6168-A96E-0C1D-60FE-0A9DB9D18CF5}"/>
              </a:ext>
            </a:extLst>
          </p:cNvPr>
          <p:cNvPicPr>
            <a:picLocks noChangeAspect="1"/>
          </p:cNvPicPr>
          <p:nvPr/>
        </p:nvPicPr>
        <p:blipFill>
          <a:blip r:embed="rId3"/>
          <a:srcRect t="4416" b="4416"/>
          <a:stretch/>
        </p:blipFill>
        <p:spPr>
          <a:xfrm>
            <a:off x="486430" y="1636350"/>
            <a:ext cx="5981700" cy="4081008"/>
          </a:xfrm>
          <a:prstGeom prst="rect">
            <a:avLst/>
          </a:prstGeom>
        </p:spPr>
      </p:pic>
      <p:pic>
        <p:nvPicPr>
          <p:cNvPr id="9" name="Picture 8">
            <a:extLst>
              <a:ext uri="{FF2B5EF4-FFF2-40B4-BE49-F238E27FC236}">
                <a16:creationId xmlns:a16="http://schemas.microsoft.com/office/drawing/2014/main" id="{91CCE47C-C776-6FF5-70FA-C4C0B82BF5C3}"/>
              </a:ext>
            </a:extLst>
          </p:cNvPr>
          <p:cNvPicPr>
            <a:picLocks noChangeAspect="1"/>
          </p:cNvPicPr>
          <p:nvPr/>
        </p:nvPicPr>
        <p:blipFill>
          <a:blip r:embed="rId4"/>
          <a:stretch>
            <a:fillRect/>
          </a:stretch>
        </p:blipFill>
        <p:spPr>
          <a:xfrm>
            <a:off x="8101608" y="1636350"/>
            <a:ext cx="2667655" cy="4457700"/>
          </a:xfrm>
          <a:prstGeom prst="rect">
            <a:avLst/>
          </a:prstGeom>
        </p:spPr>
      </p:pic>
      <p:sp>
        <p:nvSpPr>
          <p:cNvPr id="10" name="Oval 9">
            <a:extLst>
              <a:ext uri="{FF2B5EF4-FFF2-40B4-BE49-F238E27FC236}">
                <a16:creationId xmlns:a16="http://schemas.microsoft.com/office/drawing/2014/main" id="{2706B401-BD23-C68C-A110-20BABD1098D2}"/>
              </a:ext>
            </a:extLst>
          </p:cNvPr>
          <p:cNvSpPr/>
          <p:nvPr/>
        </p:nvSpPr>
        <p:spPr>
          <a:xfrm>
            <a:off x="1038225" y="2828925"/>
            <a:ext cx="590550" cy="590550"/>
          </a:xfrm>
          <a:prstGeom prst="ellipse">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45B61F4A-5862-B273-4639-FE71AE05FBA5}"/>
              </a:ext>
            </a:extLst>
          </p:cNvPr>
          <p:cNvSpPr/>
          <p:nvPr/>
        </p:nvSpPr>
        <p:spPr>
          <a:xfrm>
            <a:off x="5248275" y="3124200"/>
            <a:ext cx="590550" cy="590550"/>
          </a:xfrm>
          <a:prstGeom prst="ellipse">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BBB604A4-4F0D-B112-3AAF-C5197C33EE9C}"/>
              </a:ext>
            </a:extLst>
          </p:cNvPr>
          <p:cNvSpPr/>
          <p:nvPr/>
        </p:nvSpPr>
        <p:spPr>
          <a:xfrm>
            <a:off x="3371850" y="4619625"/>
            <a:ext cx="590550" cy="590550"/>
          </a:xfrm>
          <a:prstGeom prst="ellipse">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cxnSp>
        <p:nvCxnSpPr>
          <p:cNvPr id="14" name="Straight Arrow Connector 13">
            <a:extLst>
              <a:ext uri="{FF2B5EF4-FFF2-40B4-BE49-F238E27FC236}">
                <a16:creationId xmlns:a16="http://schemas.microsoft.com/office/drawing/2014/main" id="{1573DBA6-14D1-0BA0-F814-7DB65A4E4A40}"/>
              </a:ext>
            </a:extLst>
          </p:cNvPr>
          <p:cNvCxnSpPr>
            <a:cxnSpLocks/>
          </p:cNvCxnSpPr>
          <p:nvPr/>
        </p:nvCxnSpPr>
        <p:spPr>
          <a:xfrm>
            <a:off x="6553855" y="3676854"/>
            <a:ext cx="9137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7602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B10426-8CBB-39DE-6588-3D10E9C26B79}"/>
              </a:ext>
            </a:extLst>
          </p:cNvPr>
          <p:cNvSpPr>
            <a:spLocks noGrp="1"/>
          </p:cNvSpPr>
          <p:nvPr>
            <p:ph type="sldNum" sz="quarter" idx="4"/>
          </p:nvPr>
        </p:nvSpPr>
        <p:spPr>
          <a:xfrm>
            <a:off x="10172180" y="6426661"/>
            <a:ext cx="673360" cy="301752"/>
          </a:xfrm>
        </p:spPr>
        <p:txBody>
          <a:bodyPr/>
          <a:lstStyle/>
          <a:p>
            <a:fld id="{897AE9FA-3F8D-0D45-ABEA-B1C7A7244A19}" type="slidenum">
              <a:rPr lang="en-US" smtClean="0"/>
              <a:t>15</a:t>
            </a:fld>
            <a:endParaRPr lang="en-US"/>
          </a:p>
        </p:txBody>
      </p:sp>
      <p:sp>
        <p:nvSpPr>
          <p:cNvPr id="5" name="TextBox 4">
            <a:extLst>
              <a:ext uri="{FF2B5EF4-FFF2-40B4-BE49-F238E27FC236}">
                <a16:creationId xmlns:a16="http://schemas.microsoft.com/office/drawing/2014/main" id="{A708A5A0-FF24-4760-F7C6-EB2BBD094F43}"/>
              </a:ext>
            </a:extLst>
          </p:cNvPr>
          <p:cNvSpPr txBox="1"/>
          <p:nvPr/>
        </p:nvSpPr>
        <p:spPr>
          <a:xfrm>
            <a:off x="1272231" y="1824202"/>
            <a:ext cx="5289207" cy="1604798"/>
          </a:xfrm>
          <a:prstGeom prst="rect">
            <a:avLst/>
          </a:prstGeom>
          <a:noFill/>
        </p:spPr>
        <p:txBody>
          <a:bodyPr wrap="square" lIns="0" rtlCol="0">
            <a:spAutoFit/>
          </a:bodyPr>
          <a:lstStyle/>
          <a:p>
            <a:pPr>
              <a:lnSpc>
                <a:spcPct val="130000"/>
              </a:lnSpc>
              <a:spcAft>
                <a:spcPts val="600"/>
              </a:spcAft>
              <a:buClr>
                <a:schemeClr val="accent2"/>
              </a:buClr>
            </a:pPr>
            <a:r>
              <a:rPr lang="en-NL" sz="4000">
                <a:latin typeface="Helvetica Neue" panose="02000503000000020004" pitchFamily="2" charset="0"/>
                <a:ea typeface="Helvetica Neue" panose="02000503000000020004" pitchFamily="2" charset="0"/>
                <a:cs typeface="Helvetica Neue" panose="02000503000000020004" pitchFamily="2" charset="0"/>
              </a:rPr>
              <a:t>Can we </a:t>
            </a:r>
            <a:r>
              <a:rPr lang="en-NL" sz="4000" b="1">
                <a:latin typeface="Helvetica Neue" panose="02000503000000020004" pitchFamily="2" charset="0"/>
                <a:ea typeface="Helvetica Neue" panose="02000503000000020004" pitchFamily="2" charset="0"/>
                <a:cs typeface="Helvetica Neue" panose="02000503000000020004" pitchFamily="2" charset="0"/>
              </a:rPr>
              <a:t>mimic</a:t>
            </a:r>
            <a:r>
              <a:rPr lang="en-NL" sz="4000">
                <a:latin typeface="Helvetica Neue" panose="02000503000000020004" pitchFamily="2" charset="0"/>
                <a:ea typeface="Helvetica Neue" panose="02000503000000020004" pitchFamily="2" charset="0"/>
                <a:cs typeface="Helvetica Neue" panose="02000503000000020004" pitchFamily="2" charset="0"/>
              </a:rPr>
              <a:t> Delaunay triangles?</a:t>
            </a:r>
          </a:p>
        </p:txBody>
      </p:sp>
      <p:pic>
        <p:nvPicPr>
          <p:cNvPr id="6" name="Picture 5">
            <a:extLst>
              <a:ext uri="{FF2B5EF4-FFF2-40B4-BE49-F238E27FC236}">
                <a16:creationId xmlns:a16="http://schemas.microsoft.com/office/drawing/2014/main" id="{1871075E-1DCE-19A3-A27E-C8721A1F3528}"/>
              </a:ext>
            </a:extLst>
          </p:cNvPr>
          <p:cNvPicPr>
            <a:picLocks noChangeAspect="1"/>
          </p:cNvPicPr>
          <p:nvPr/>
        </p:nvPicPr>
        <p:blipFill>
          <a:blip r:embed="rId3"/>
          <a:srcRect/>
          <a:stretch/>
        </p:blipFill>
        <p:spPr>
          <a:xfrm>
            <a:off x="6870357" y="1295755"/>
            <a:ext cx="4412220" cy="5281781"/>
          </a:xfrm>
          <a:prstGeom prst="rect">
            <a:avLst/>
          </a:prstGeom>
        </p:spPr>
      </p:pic>
    </p:spTree>
    <p:extLst>
      <p:ext uri="{BB962C8B-B14F-4D97-AF65-F5344CB8AC3E}">
        <p14:creationId xmlns:p14="http://schemas.microsoft.com/office/powerpoint/2010/main" val="91246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A9D6-FCD4-9A6A-A096-48A6C8153E67}"/>
              </a:ext>
            </a:extLst>
          </p:cNvPr>
          <p:cNvSpPr>
            <a:spLocks noGrp="1"/>
          </p:cNvSpPr>
          <p:nvPr>
            <p:ph type="title"/>
          </p:nvPr>
        </p:nvSpPr>
        <p:spPr/>
        <p:txBody>
          <a:bodyPr/>
          <a:lstStyle/>
          <a:p>
            <a:r>
              <a:rPr lang="en-NL"/>
              <a:t>Graph Voronoi Multigrid</a:t>
            </a:r>
          </a:p>
        </p:txBody>
      </p:sp>
      <p:sp>
        <p:nvSpPr>
          <p:cNvPr id="3" name="Content Placeholder 2">
            <a:extLst>
              <a:ext uri="{FF2B5EF4-FFF2-40B4-BE49-F238E27FC236}">
                <a16:creationId xmlns:a16="http://schemas.microsoft.com/office/drawing/2014/main" id="{A9F27F3D-E94F-2897-0BCB-7D1D5FDAC044}"/>
              </a:ext>
            </a:extLst>
          </p:cNvPr>
          <p:cNvSpPr>
            <a:spLocks noGrp="1"/>
          </p:cNvSpPr>
          <p:nvPr>
            <p:ph idx="1"/>
          </p:nvPr>
        </p:nvSpPr>
        <p:spPr>
          <a:xfrm>
            <a:off x="429208" y="2046493"/>
            <a:ext cx="11342915" cy="4106637"/>
          </a:xfrm>
        </p:spPr>
        <p:txBody>
          <a:bodyPr>
            <a:normAutofit/>
          </a:bodyPr>
          <a:lstStyle/>
          <a:p>
            <a:pPr marL="457200" indent="-457200">
              <a:lnSpc>
                <a:spcPct val="150000"/>
              </a:lnSpc>
              <a:buFont typeface="+mj-lt"/>
              <a:buAutoNum type="arabicPeriod"/>
            </a:pPr>
            <a:r>
              <a:rPr lang="en-NL" sz="2400"/>
              <a:t>Sample points</a:t>
            </a:r>
          </a:p>
          <a:p>
            <a:pPr marL="457200" indent="-457200">
              <a:lnSpc>
                <a:spcPct val="150000"/>
              </a:lnSpc>
              <a:buFont typeface="+mj-lt"/>
              <a:buAutoNum type="arabicPeriod"/>
            </a:pPr>
            <a:r>
              <a:rPr lang="en-NL" sz="2400"/>
              <a:t>Compute Graph Voronoi diagram</a:t>
            </a:r>
          </a:p>
          <a:p>
            <a:pPr marL="457200" indent="-457200">
              <a:lnSpc>
                <a:spcPct val="150000"/>
              </a:lnSpc>
              <a:buFont typeface="+mj-lt"/>
              <a:buAutoNum type="arabicPeriod"/>
            </a:pPr>
            <a:r>
              <a:rPr lang="en-NL" sz="2400"/>
              <a:t>Construct triangles</a:t>
            </a:r>
          </a:p>
          <a:p>
            <a:pPr marL="457200" indent="-457200">
              <a:lnSpc>
                <a:spcPct val="150000"/>
              </a:lnSpc>
              <a:buFont typeface="+mj-lt"/>
              <a:buAutoNum type="arabicPeriod"/>
            </a:pPr>
            <a:r>
              <a:rPr lang="en-NL" sz="2400"/>
              <a:t>Compute prolongation weights</a:t>
            </a:r>
          </a:p>
        </p:txBody>
      </p:sp>
      <p:sp>
        <p:nvSpPr>
          <p:cNvPr id="4" name="Slide Number Placeholder 3">
            <a:extLst>
              <a:ext uri="{FF2B5EF4-FFF2-40B4-BE49-F238E27FC236}">
                <a16:creationId xmlns:a16="http://schemas.microsoft.com/office/drawing/2014/main" id="{7F69F398-5CAD-7F44-1844-DB177807D299}"/>
              </a:ext>
            </a:extLst>
          </p:cNvPr>
          <p:cNvSpPr>
            <a:spLocks noGrp="1"/>
          </p:cNvSpPr>
          <p:nvPr>
            <p:ph type="sldNum" sz="quarter" idx="12"/>
          </p:nvPr>
        </p:nvSpPr>
        <p:spPr/>
        <p:txBody>
          <a:bodyPr/>
          <a:lstStyle/>
          <a:p>
            <a:fld id="{897AE9FA-3F8D-0D45-ABEA-B1C7A7244A19}" type="slidenum">
              <a:rPr lang="en-US" smtClean="0"/>
              <a:t>16</a:t>
            </a:fld>
            <a:endParaRPr lang="en-US"/>
          </a:p>
        </p:txBody>
      </p:sp>
      <p:pic>
        <p:nvPicPr>
          <p:cNvPr id="6" name="Picture 5">
            <a:extLst>
              <a:ext uri="{FF2B5EF4-FFF2-40B4-BE49-F238E27FC236}">
                <a16:creationId xmlns:a16="http://schemas.microsoft.com/office/drawing/2014/main" id="{54BDB660-0E1D-FAAC-5D5A-3C143EEFDA6D}"/>
              </a:ext>
            </a:extLst>
          </p:cNvPr>
          <p:cNvPicPr>
            <a:picLocks noChangeAspect="1"/>
          </p:cNvPicPr>
          <p:nvPr/>
        </p:nvPicPr>
        <p:blipFill>
          <a:blip r:embed="rId4"/>
          <a:srcRect/>
          <a:stretch/>
        </p:blipFill>
        <p:spPr>
          <a:xfrm>
            <a:off x="7168775" y="1766110"/>
            <a:ext cx="4067471" cy="4106636"/>
          </a:xfrm>
          <a:prstGeom prst="rect">
            <a:avLst/>
          </a:prstGeom>
        </p:spPr>
      </p:pic>
      <p:pic>
        <p:nvPicPr>
          <p:cNvPr id="7" name="Picture 6">
            <a:extLst>
              <a:ext uri="{FF2B5EF4-FFF2-40B4-BE49-F238E27FC236}">
                <a16:creationId xmlns:a16="http://schemas.microsoft.com/office/drawing/2014/main" id="{5BDB7BFA-6E9B-776C-CE15-52FC8D80963C}"/>
              </a:ext>
            </a:extLst>
          </p:cNvPr>
          <p:cNvPicPr>
            <a:picLocks noChangeAspect="1"/>
          </p:cNvPicPr>
          <p:nvPr/>
        </p:nvPicPr>
        <p:blipFill>
          <a:blip r:embed="rId5"/>
          <a:srcRect/>
          <a:stretch/>
        </p:blipFill>
        <p:spPr>
          <a:xfrm>
            <a:off x="7168775" y="1766110"/>
            <a:ext cx="4067471" cy="4106636"/>
          </a:xfrm>
          <a:prstGeom prst="rect">
            <a:avLst/>
          </a:prstGeom>
        </p:spPr>
      </p:pic>
      <p:pic>
        <p:nvPicPr>
          <p:cNvPr id="8" name="Picture 7">
            <a:extLst>
              <a:ext uri="{FF2B5EF4-FFF2-40B4-BE49-F238E27FC236}">
                <a16:creationId xmlns:a16="http://schemas.microsoft.com/office/drawing/2014/main" id="{8589DC55-B41C-EC63-3DDE-0CA3495F7DA1}"/>
              </a:ext>
            </a:extLst>
          </p:cNvPr>
          <p:cNvPicPr>
            <a:picLocks noChangeAspect="1"/>
          </p:cNvPicPr>
          <p:nvPr/>
        </p:nvPicPr>
        <p:blipFill>
          <a:blip r:embed="rId6"/>
          <a:srcRect/>
          <a:stretch/>
        </p:blipFill>
        <p:spPr>
          <a:xfrm>
            <a:off x="7168775" y="1766110"/>
            <a:ext cx="4067471" cy="4106636"/>
          </a:xfrm>
          <a:prstGeom prst="rect">
            <a:avLst/>
          </a:prstGeom>
        </p:spPr>
      </p:pic>
      <p:pic>
        <p:nvPicPr>
          <p:cNvPr id="9" name="Picture 8">
            <a:extLst>
              <a:ext uri="{FF2B5EF4-FFF2-40B4-BE49-F238E27FC236}">
                <a16:creationId xmlns:a16="http://schemas.microsoft.com/office/drawing/2014/main" id="{55A063BA-1A58-B1B1-6E2D-5DF5DAFF58A1}"/>
              </a:ext>
            </a:extLst>
          </p:cNvPr>
          <p:cNvPicPr>
            <a:picLocks noChangeAspect="1"/>
          </p:cNvPicPr>
          <p:nvPr/>
        </p:nvPicPr>
        <p:blipFill>
          <a:blip r:embed="rId7"/>
          <a:srcRect/>
          <a:stretch/>
        </p:blipFill>
        <p:spPr>
          <a:xfrm>
            <a:off x="7168775" y="1766110"/>
            <a:ext cx="4067471" cy="4106636"/>
          </a:xfrm>
          <a:prstGeom prst="rect">
            <a:avLst/>
          </a:prstGeom>
        </p:spPr>
      </p:pic>
    </p:spTree>
    <p:custDataLst>
      <p:tags r:id="rId1"/>
    </p:custDataLst>
    <p:extLst>
      <p:ext uri="{BB962C8B-B14F-4D97-AF65-F5344CB8AC3E}">
        <p14:creationId xmlns:p14="http://schemas.microsoft.com/office/powerpoint/2010/main" val="118739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500"/>
                            </p:stCondLst>
                            <p:childTnLst>
                              <p:par>
                                <p:cTn id="40" presetID="10" presetClass="exit" presetSubtype="0" fill="hold" nodeType="after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19FF-8390-029E-2B48-B5F269888650}"/>
              </a:ext>
            </a:extLst>
          </p:cNvPr>
          <p:cNvSpPr>
            <a:spLocks noGrp="1"/>
          </p:cNvSpPr>
          <p:nvPr>
            <p:ph type="title"/>
          </p:nvPr>
        </p:nvSpPr>
        <p:spPr/>
        <p:txBody>
          <a:bodyPr/>
          <a:lstStyle/>
          <a:p>
            <a:r>
              <a:rPr lang="en-NL"/>
              <a:t>Fast uniform sampling</a:t>
            </a:r>
          </a:p>
        </p:txBody>
      </p:sp>
      <p:sp>
        <p:nvSpPr>
          <p:cNvPr id="4" name="Slide Number Placeholder 3">
            <a:extLst>
              <a:ext uri="{FF2B5EF4-FFF2-40B4-BE49-F238E27FC236}">
                <a16:creationId xmlns:a16="http://schemas.microsoft.com/office/drawing/2014/main" id="{C949F95E-5455-5474-E699-28C9ECBFF382}"/>
              </a:ext>
            </a:extLst>
          </p:cNvPr>
          <p:cNvSpPr>
            <a:spLocks noGrp="1"/>
          </p:cNvSpPr>
          <p:nvPr>
            <p:ph type="sldNum" sz="quarter" idx="12"/>
          </p:nvPr>
        </p:nvSpPr>
        <p:spPr/>
        <p:txBody>
          <a:bodyPr/>
          <a:lstStyle/>
          <a:p>
            <a:fld id="{897AE9FA-3F8D-0D45-ABEA-B1C7A7244A19}" type="slidenum">
              <a:rPr lang="en-US" smtClean="0"/>
              <a:t>17</a:t>
            </a:fld>
            <a:endParaRPr lang="en-US"/>
          </a:p>
        </p:txBody>
      </p:sp>
      <p:sp>
        <p:nvSpPr>
          <p:cNvPr id="5" name="Oval 4">
            <a:extLst>
              <a:ext uri="{FF2B5EF4-FFF2-40B4-BE49-F238E27FC236}">
                <a16:creationId xmlns:a16="http://schemas.microsoft.com/office/drawing/2014/main" id="{E55C35ED-5048-9332-26A6-5A5A478C746A}"/>
              </a:ext>
            </a:extLst>
          </p:cNvPr>
          <p:cNvSpPr/>
          <p:nvPr/>
        </p:nvSpPr>
        <p:spPr>
          <a:xfrm>
            <a:off x="2886075" y="18573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6370176D-8E68-5BE1-1562-BE4A56B52E2B}"/>
              </a:ext>
            </a:extLst>
          </p:cNvPr>
          <p:cNvSpPr/>
          <p:nvPr/>
        </p:nvSpPr>
        <p:spPr>
          <a:xfrm>
            <a:off x="2133600" y="26670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C1814BE8-9962-D433-405D-3A5405244DB5}"/>
              </a:ext>
            </a:extLst>
          </p:cNvPr>
          <p:cNvSpPr/>
          <p:nvPr/>
        </p:nvSpPr>
        <p:spPr>
          <a:xfrm>
            <a:off x="3343275" y="32480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AD74D28-FBAE-6785-0819-230458C7CCE1}"/>
              </a:ext>
            </a:extLst>
          </p:cNvPr>
          <p:cNvSpPr/>
          <p:nvPr/>
        </p:nvSpPr>
        <p:spPr>
          <a:xfrm>
            <a:off x="4276725" y="23717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B1481C92-D24F-4F41-6F5A-3784F5A8BAB4}"/>
              </a:ext>
            </a:extLst>
          </p:cNvPr>
          <p:cNvSpPr/>
          <p:nvPr/>
        </p:nvSpPr>
        <p:spPr>
          <a:xfrm>
            <a:off x="4991100" y="35718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2F4068E6-4432-9BBA-A306-8C81527F7608}"/>
              </a:ext>
            </a:extLst>
          </p:cNvPr>
          <p:cNvSpPr/>
          <p:nvPr/>
        </p:nvSpPr>
        <p:spPr>
          <a:xfrm>
            <a:off x="3438525" y="44481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79D2ACCF-B222-632C-0201-53D64C15DAE8}"/>
              </a:ext>
            </a:extLst>
          </p:cNvPr>
          <p:cNvSpPr/>
          <p:nvPr/>
        </p:nvSpPr>
        <p:spPr>
          <a:xfrm>
            <a:off x="6181725" y="26574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588DC9F9-87BB-95A0-EBDE-1340FD5A4A62}"/>
              </a:ext>
            </a:extLst>
          </p:cNvPr>
          <p:cNvSpPr/>
          <p:nvPr/>
        </p:nvSpPr>
        <p:spPr>
          <a:xfrm>
            <a:off x="7362825" y="18002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B5B1921B-2535-F494-52C7-5A65C12DE2F4}"/>
              </a:ext>
            </a:extLst>
          </p:cNvPr>
          <p:cNvSpPr/>
          <p:nvPr/>
        </p:nvSpPr>
        <p:spPr>
          <a:xfrm>
            <a:off x="6781800" y="38766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746C07F2-C00B-9545-26B2-6E5294F2B9F6}"/>
              </a:ext>
            </a:extLst>
          </p:cNvPr>
          <p:cNvSpPr/>
          <p:nvPr/>
        </p:nvSpPr>
        <p:spPr>
          <a:xfrm>
            <a:off x="5610225" y="51720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6963C726-66E8-30EF-EDA7-8A306FEB11C3}"/>
              </a:ext>
            </a:extLst>
          </p:cNvPr>
          <p:cNvSpPr/>
          <p:nvPr/>
        </p:nvSpPr>
        <p:spPr>
          <a:xfrm>
            <a:off x="7791450" y="54387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7" name="Oval 16">
            <a:extLst>
              <a:ext uri="{FF2B5EF4-FFF2-40B4-BE49-F238E27FC236}">
                <a16:creationId xmlns:a16="http://schemas.microsoft.com/office/drawing/2014/main" id="{4106C8F9-0502-859F-06EE-05F566B62BA0}"/>
              </a:ext>
            </a:extLst>
          </p:cNvPr>
          <p:cNvSpPr/>
          <p:nvPr/>
        </p:nvSpPr>
        <p:spPr>
          <a:xfrm>
            <a:off x="8420100" y="42291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850EDDA8-6A25-349E-6EE0-5A6191E78C8E}"/>
              </a:ext>
            </a:extLst>
          </p:cNvPr>
          <p:cNvSpPr/>
          <p:nvPr/>
        </p:nvSpPr>
        <p:spPr>
          <a:xfrm>
            <a:off x="8467725" y="29051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B56B06D3-10BD-90B3-5690-AF5981C90161}"/>
              </a:ext>
            </a:extLst>
          </p:cNvPr>
          <p:cNvSpPr/>
          <p:nvPr/>
        </p:nvSpPr>
        <p:spPr>
          <a:xfrm>
            <a:off x="10010775" y="41814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0" name="Oval 19">
            <a:extLst>
              <a:ext uri="{FF2B5EF4-FFF2-40B4-BE49-F238E27FC236}">
                <a16:creationId xmlns:a16="http://schemas.microsoft.com/office/drawing/2014/main" id="{A91E849E-C54D-4C6E-7B69-C16EE9D68F2D}"/>
              </a:ext>
            </a:extLst>
          </p:cNvPr>
          <p:cNvSpPr/>
          <p:nvPr/>
        </p:nvSpPr>
        <p:spPr>
          <a:xfrm>
            <a:off x="1533525" y="38766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Tree>
    <p:custDataLst>
      <p:tags r:id="rId1"/>
    </p:custDataLst>
    <p:extLst>
      <p:ext uri="{BB962C8B-B14F-4D97-AF65-F5344CB8AC3E}">
        <p14:creationId xmlns:p14="http://schemas.microsoft.com/office/powerpoint/2010/main" val="1857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BAF3A22-7EB8-5DAC-A614-CD295D6B8F17}"/>
              </a:ext>
            </a:extLst>
          </p:cNvPr>
          <p:cNvSpPr/>
          <p:nvPr/>
        </p:nvSpPr>
        <p:spPr>
          <a:xfrm>
            <a:off x="3142896" y="1719279"/>
            <a:ext cx="4086225" cy="4086225"/>
          </a:xfrm>
          <a:prstGeom prst="ellipse">
            <a:avLst/>
          </a:prstGeom>
          <a:solidFill>
            <a:schemeClr val="accent5">
              <a:lumMod val="90000"/>
            </a:schemeClr>
          </a:solidFill>
          <a:ln>
            <a:solidFill>
              <a:schemeClr val="accent5">
                <a:lumMod val="25000"/>
              </a:schemeClr>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8E6D19FF-8390-029E-2B48-B5F269888650}"/>
              </a:ext>
            </a:extLst>
          </p:cNvPr>
          <p:cNvSpPr>
            <a:spLocks noGrp="1"/>
          </p:cNvSpPr>
          <p:nvPr>
            <p:ph type="title"/>
          </p:nvPr>
        </p:nvSpPr>
        <p:spPr/>
        <p:txBody>
          <a:bodyPr/>
          <a:lstStyle/>
          <a:p>
            <a:r>
              <a:rPr lang="en-NL"/>
              <a:t>Fast uniform sampling</a:t>
            </a:r>
          </a:p>
        </p:txBody>
      </p:sp>
      <p:sp>
        <p:nvSpPr>
          <p:cNvPr id="4" name="Slide Number Placeholder 3">
            <a:extLst>
              <a:ext uri="{FF2B5EF4-FFF2-40B4-BE49-F238E27FC236}">
                <a16:creationId xmlns:a16="http://schemas.microsoft.com/office/drawing/2014/main" id="{C949F95E-5455-5474-E699-28C9ECBFF382}"/>
              </a:ext>
            </a:extLst>
          </p:cNvPr>
          <p:cNvSpPr>
            <a:spLocks noGrp="1"/>
          </p:cNvSpPr>
          <p:nvPr>
            <p:ph type="sldNum" sz="quarter" idx="12"/>
          </p:nvPr>
        </p:nvSpPr>
        <p:spPr/>
        <p:txBody>
          <a:bodyPr/>
          <a:lstStyle/>
          <a:p>
            <a:fld id="{897AE9FA-3F8D-0D45-ABEA-B1C7A7244A19}" type="slidenum">
              <a:rPr lang="en-US" smtClean="0"/>
              <a:t>18</a:t>
            </a:fld>
            <a:endParaRPr lang="en-US"/>
          </a:p>
        </p:txBody>
      </p:sp>
      <p:sp>
        <p:nvSpPr>
          <p:cNvPr id="5" name="Oval 4">
            <a:extLst>
              <a:ext uri="{FF2B5EF4-FFF2-40B4-BE49-F238E27FC236}">
                <a16:creationId xmlns:a16="http://schemas.microsoft.com/office/drawing/2014/main" id="{E55C35ED-5048-9332-26A6-5A5A478C746A}"/>
              </a:ext>
            </a:extLst>
          </p:cNvPr>
          <p:cNvSpPr/>
          <p:nvPr/>
        </p:nvSpPr>
        <p:spPr>
          <a:xfrm>
            <a:off x="2886075" y="18573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6370176D-8E68-5BE1-1562-BE4A56B52E2B}"/>
              </a:ext>
            </a:extLst>
          </p:cNvPr>
          <p:cNvSpPr/>
          <p:nvPr/>
        </p:nvSpPr>
        <p:spPr>
          <a:xfrm>
            <a:off x="2133600" y="26670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C1814BE8-9962-D433-405D-3A5405244DB5}"/>
              </a:ext>
            </a:extLst>
          </p:cNvPr>
          <p:cNvSpPr/>
          <p:nvPr/>
        </p:nvSpPr>
        <p:spPr>
          <a:xfrm>
            <a:off x="3343275" y="32480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AD74D28-FBAE-6785-0819-230458C7CCE1}"/>
              </a:ext>
            </a:extLst>
          </p:cNvPr>
          <p:cNvSpPr/>
          <p:nvPr/>
        </p:nvSpPr>
        <p:spPr>
          <a:xfrm>
            <a:off x="4276725" y="23717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2F4068E6-4432-9BBA-A306-8C81527F7608}"/>
              </a:ext>
            </a:extLst>
          </p:cNvPr>
          <p:cNvSpPr/>
          <p:nvPr/>
        </p:nvSpPr>
        <p:spPr>
          <a:xfrm>
            <a:off x="3438525" y="44481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79D2ACCF-B222-632C-0201-53D64C15DAE8}"/>
              </a:ext>
            </a:extLst>
          </p:cNvPr>
          <p:cNvSpPr/>
          <p:nvPr/>
        </p:nvSpPr>
        <p:spPr>
          <a:xfrm>
            <a:off x="6181725" y="26574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588DC9F9-87BB-95A0-EBDE-1340FD5A4A62}"/>
              </a:ext>
            </a:extLst>
          </p:cNvPr>
          <p:cNvSpPr/>
          <p:nvPr/>
        </p:nvSpPr>
        <p:spPr>
          <a:xfrm>
            <a:off x="7362825" y="18002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B5B1921B-2535-F494-52C7-5A65C12DE2F4}"/>
              </a:ext>
            </a:extLst>
          </p:cNvPr>
          <p:cNvSpPr/>
          <p:nvPr/>
        </p:nvSpPr>
        <p:spPr>
          <a:xfrm>
            <a:off x="6781800" y="38766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746C07F2-C00B-9545-26B2-6E5294F2B9F6}"/>
              </a:ext>
            </a:extLst>
          </p:cNvPr>
          <p:cNvSpPr/>
          <p:nvPr/>
        </p:nvSpPr>
        <p:spPr>
          <a:xfrm>
            <a:off x="5610225" y="51720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6963C726-66E8-30EF-EDA7-8A306FEB11C3}"/>
              </a:ext>
            </a:extLst>
          </p:cNvPr>
          <p:cNvSpPr/>
          <p:nvPr/>
        </p:nvSpPr>
        <p:spPr>
          <a:xfrm>
            <a:off x="7791450" y="54387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7" name="Oval 16">
            <a:extLst>
              <a:ext uri="{FF2B5EF4-FFF2-40B4-BE49-F238E27FC236}">
                <a16:creationId xmlns:a16="http://schemas.microsoft.com/office/drawing/2014/main" id="{4106C8F9-0502-859F-06EE-05F566B62BA0}"/>
              </a:ext>
            </a:extLst>
          </p:cNvPr>
          <p:cNvSpPr/>
          <p:nvPr/>
        </p:nvSpPr>
        <p:spPr>
          <a:xfrm>
            <a:off x="8420100" y="42291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850EDDA8-6A25-349E-6EE0-5A6191E78C8E}"/>
              </a:ext>
            </a:extLst>
          </p:cNvPr>
          <p:cNvSpPr/>
          <p:nvPr/>
        </p:nvSpPr>
        <p:spPr>
          <a:xfrm>
            <a:off x="8467725" y="29051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B56B06D3-10BD-90B3-5690-AF5981C90161}"/>
              </a:ext>
            </a:extLst>
          </p:cNvPr>
          <p:cNvSpPr/>
          <p:nvPr/>
        </p:nvSpPr>
        <p:spPr>
          <a:xfrm>
            <a:off x="10010775" y="41814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0" name="Oval 19">
            <a:extLst>
              <a:ext uri="{FF2B5EF4-FFF2-40B4-BE49-F238E27FC236}">
                <a16:creationId xmlns:a16="http://schemas.microsoft.com/office/drawing/2014/main" id="{A91E849E-C54D-4C6E-7B69-C16EE9D68F2D}"/>
              </a:ext>
            </a:extLst>
          </p:cNvPr>
          <p:cNvSpPr/>
          <p:nvPr/>
        </p:nvSpPr>
        <p:spPr>
          <a:xfrm>
            <a:off x="1533525" y="38766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cxnSp>
        <p:nvCxnSpPr>
          <p:cNvPr id="23" name="Straight Connector 22">
            <a:extLst>
              <a:ext uri="{FF2B5EF4-FFF2-40B4-BE49-F238E27FC236}">
                <a16:creationId xmlns:a16="http://schemas.microsoft.com/office/drawing/2014/main" id="{9435147E-FFB7-3663-0883-FF1D034A2758}"/>
              </a:ext>
            </a:extLst>
          </p:cNvPr>
          <p:cNvCxnSpPr>
            <a:endCxn id="21" idx="0"/>
          </p:cNvCxnSpPr>
          <p:nvPr/>
        </p:nvCxnSpPr>
        <p:spPr>
          <a:xfrm flipV="1">
            <a:off x="5181600" y="1719279"/>
            <a:ext cx="4409" cy="2043112"/>
          </a:xfrm>
          <a:prstGeom prst="line">
            <a:avLst/>
          </a:prstGeom>
          <a:ln w="38100">
            <a:solidFill>
              <a:schemeClr val="accent5">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1481C92-D24F-4F41-6F5A-3784F5A8BAB4}"/>
              </a:ext>
            </a:extLst>
          </p:cNvPr>
          <p:cNvSpPr/>
          <p:nvPr/>
        </p:nvSpPr>
        <p:spPr>
          <a:xfrm>
            <a:off x="4991100" y="3571892"/>
            <a:ext cx="381000" cy="381000"/>
          </a:xfrm>
          <a:prstGeom prst="ellipse">
            <a:avLst/>
          </a:prstGeom>
          <a:solidFill>
            <a:schemeClr val="tx1"/>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Tree>
    <p:custDataLst>
      <p:tags r:id="rId1"/>
    </p:custDataLst>
    <p:extLst>
      <p:ext uri="{BB962C8B-B14F-4D97-AF65-F5344CB8AC3E}">
        <p14:creationId xmlns:p14="http://schemas.microsoft.com/office/powerpoint/2010/main" val="18193574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2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BAF3A22-7EB8-5DAC-A614-CD295D6B8F17}"/>
              </a:ext>
            </a:extLst>
          </p:cNvPr>
          <p:cNvSpPr/>
          <p:nvPr/>
        </p:nvSpPr>
        <p:spPr>
          <a:xfrm>
            <a:off x="3142896" y="1719279"/>
            <a:ext cx="4086225" cy="4086225"/>
          </a:xfrm>
          <a:prstGeom prst="ellipse">
            <a:avLst/>
          </a:prstGeom>
          <a:solidFill>
            <a:schemeClr val="accent5">
              <a:lumMod val="90000"/>
            </a:schemeClr>
          </a:solidFill>
          <a:ln>
            <a:solidFill>
              <a:schemeClr val="accent5">
                <a:lumMod val="25000"/>
              </a:schemeClr>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8E6D19FF-8390-029E-2B48-B5F269888650}"/>
              </a:ext>
            </a:extLst>
          </p:cNvPr>
          <p:cNvSpPr>
            <a:spLocks noGrp="1"/>
          </p:cNvSpPr>
          <p:nvPr>
            <p:ph type="title"/>
          </p:nvPr>
        </p:nvSpPr>
        <p:spPr/>
        <p:txBody>
          <a:bodyPr/>
          <a:lstStyle/>
          <a:p>
            <a:r>
              <a:rPr lang="en-NL"/>
              <a:t>Fast uniform sampling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BCE153B-23B4-8954-BCE1-91226F88EB01}"/>
                  </a:ext>
                </a:extLst>
              </p:cNvPr>
              <p:cNvSpPr>
                <a:spLocks noGrp="1"/>
              </p:cNvSpPr>
              <p:nvPr>
                <p:ph idx="1"/>
              </p:nvPr>
            </p:nvSpPr>
            <p:spPr>
              <a:xfrm>
                <a:off x="5315237" y="773908"/>
                <a:ext cx="1561526" cy="888994"/>
              </a:xfrm>
            </p:spPr>
            <p:txBody>
              <a:bodyPr>
                <a:noAutofit/>
              </a:bodyPr>
              <a:lstStyle/>
              <a:p>
                <a:pPr marL="0" indent="0">
                  <a:buNone/>
                </a:pPr>
                <a14:m>
                  <m:oMathPara xmlns:m="http://schemas.openxmlformats.org/officeDocument/2006/math">
                    <m:oMathParaPr>
                      <m:jc m:val="left"/>
                    </m:oMathParaPr>
                    <m:oMath xmlns:m="http://schemas.openxmlformats.org/officeDocument/2006/math">
                      <m:r>
                        <a:rPr lang="nl-NL" sz="3200" b="0" i="1" smtClean="0">
                          <a:solidFill>
                            <a:schemeClr val="accent5">
                              <a:lumMod val="25000"/>
                            </a:schemeClr>
                          </a:solidFill>
                          <a:latin typeface="Cambria Math" panose="02040503050406030204" pitchFamily="18" charset="0"/>
                        </a:rPr>
                        <m:t>𝑟</m:t>
                      </m:r>
                      <m:r>
                        <a:rPr lang="nl-NL" sz="3200" b="0" i="1" smtClean="0">
                          <a:solidFill>
                            <a:schemeClr val="accent5">
                              <a:lumMod val="25000"/>
                            </a:schemeClr>
                          </a:solidFill>
                          <a:latin typeface="Cambria Math" panose="02040503050406030204" pitchFamily="18" charset="0"/>
                        </a:rPr>
                        <m:t>=</m:t>
                      </m:r>
                      <m:sSup>
                        <m:sSupPr>
                          <m:ctrlPr>
                            <a:rPr lang="nl-NL" sz="3200" b="0" i="1" smtClean="0">
                              <a:solidFill>
                                <a:schemeClr val="accent5">
                                  <a:lumMod val="25000"/>
                                </a:schemeClr>
                              </a:solidFill>
                              <a:latin typeface="Cambria Math" panose="02040503050406030204" pitchFamily="18" charset="0"/>
                            </a:rPr>
                          </m:ctrlPr>
                        </m:sSupPr>
                        <m:e>
                          <m:r>
                            <a:rPr lang="nl-NL" sz="3200" b="0" i="1" smtClean="0">
                              <a:solidFill>
                                <a:schemeClr val="accent5">
                                  <a:lumMod val="25000"/>
                                </a:schemeClr>
                              </a:solidFill>
                              <a:latin typeface="Cambria Math" panose="02040503050406030204" pitchFamily="18" charset="0"/>
                            </a:rPr>
                            <m:t>𝜙</m:t>
                          </m:r>
                        </m:e>
                        <m:sup>
                          <m:f>
                            <m:fPr>
                              <m:ctrlPr>
                                <a:rPr lang="nl-NL" sz="3200" b="0" i="1" smtClean="0">
                                  <a:solidFill>
                                    <a:schemeClr val="accent5">
                                      <a:lumMod val="25000"/>
                                    </a:schemeClr>
                                  </a:solidFill>
                                  <a:latin typeface="Cambria Math" panose="02040503050406030204" pitchFamily="18" charset="0"/>
                                </a:rPr>
                              </m:ctrlPr>
                            </m:fPr>
                            <m:num>
                              <m:r>
                                <a:rPr lang="nl-NL" sz="3200" b="0" i="1" smtClean="0">
                                  <a:solidFill>
                                    <a:schemeClr val="accent5">
                                      <a:lumMod val="25000"/>
                                    </a:schemeClr>
                                  </a:solidFill>
                                  <a:latin typeface="Cambria Math" panose="02040503050406030204" pitchFamily="18" charset="0"/>
                                </a:rPr>
                                <m:t>1</m:t>
                              </m:r>
                            </m:num>
                            <m:den>
                              <m:r>
                                <a:rPr lang="nl-NL" sz="3200" b="0" i="1" smtClean="0">
                                  <a:solidFill>
                                    <a:schemeClr val="accent5">
                                      <a:lumMod val="25000"/>
                                    </a:schemeClr>
                                  </a:solidFill>
                                  <a:latin typeface="Cambria Math" panose="02040503050406030204" pitchFamily="18" charset="0"/>
                                </a:rPr>
                                <m:t>3</m:t>
                              </m:r>
                            </m:den>
                          </m:f>
                        </m:sup>
                      </m:sSup>
                      <m:acc>
                        <m:accPr>
                          <m:chr m:val="̂"/>
                          <m:ctrlPr>
                            <a:rPr lang="nl-NL" sz="3200" b="0" i="1" smtClean="0">
                              <a:solidFill>
                                <a:schemeClr val="accent5">
                                  <a:lumMod val="25000"/>
                                </a:schemeClr>
                              </a:solidFill>
                              <a:latin typeface="Cambria Math" panose="02040503050406030204" pitchFamily="18" charset="0"/>
                            </a:rPr>
                          </m:ctrlPr>
                        </m:accPr>
                        <m:e>
                          <m:r>
                            <a:rPr lang="nl-NL" sz="3200" b="0" i="1" smtClean="0">
                              <a:solidFill>
                                <a:schemeClr val="accent5">
                                  <a:lumMod val="25000"/>
                                </a:schemeClr>
                              </a:solidFill>
                              <a:latin typeface="Cambria Math" panose="02040503050406030204" pitchFamily="18" charset="0"/>
                            </a:rPr>
                            <m:t>𝑒</m:t>
                          </m:r>
                        </m:e>
                      </m:acc>
                    </m:oMath>
                  </m:oMathPara>
                </a14:m>
                <a:endParaRPr lang="nl-NL" sz="3200" b="0" dirty="0">
                  <a:solidFill>
                    <a:schemeClr val="accent5">
                      <a:lumMod val="25000"/>
                    </a:schemeClr>
                  </a:solidFill>
                </a:endParaRPr>
              </a:p>
            </p:txBody>
          </p:sp>
        </mc:Choice>
        <mc:Fallback>
          <p:sp>
            <p:nvSpPr>
              <p:cNvPr id="3" name="Content Placeholder 2">
                <a:extLst>
                  <a:ext uri="{FF2B5EF4-FFF2-40B4-BE49-F238E27FC236}">
                    <a16:creationId xmlns:a16="http://schemas.microsoft.com/office/drawing/2014/main" id="{CBCE153B-23B4-8954-BCE1-91226F88EB01}"/>
                  </a:ext>
                </a:extLst>
              </p:cNvPr>
              <p:cNvSpPr>
                <a:spLocks noGrp="1" noRot="1" noChangeAspect="1" noMove="1" noResize="1" noEditPoints="1" noAdjustHandles="1" noChangeArrowheads="1" noChangeShapeType="1" noTextEdit="1"/>
              </p:cNvSpPr>
              <p:nvPr>
                <p:ph idx="1"/>
              </p:nvPr>
            </p:nvSpPr>
            <p:spPr>
              <a:xfrm>
                <a:off x="5315237" y="773908"/>
                <a:ext cx="1561526" cy="888994"/>
              </a:xfrm>
              <a:blipFill>
                <a:blip r:embed="rId4"/>
                <a:stretch>
                  <a:fillRect l="-6452" b="-125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949F95E-5455-5474-E699-28C9ECBFF382}"/>
              </a:ext>
            </a:extLst>
          </p:cNvPr>
          <p:cNvSpPr>
            <a:spLocks noGrp="1"/>
          </p:cNvSpPr>
          <p:nvPr>
            <p:ph type="sldNum" sz="quarter" idx="12"/>
          </p:nvPr>
        </p:nvSpPr>
        <p:spPr/>
        <p:txBody>
          <a:bodyPr/>
          <a:lstStyle/>
          <a:p>
            <a:fld id="{897AE9FA-3F8D-0D45-ABEA-B1C7A7244A19}" type="slidenum">
              <a:rPr lang="en-US" smtClean="0"/>
              <a:t>19</a:t>
            </a:fld>
            <a:endParaRPr lang="en-US"/>
          </a:p>
        </p:txBody>
      </p:sp>
      <p:sp>
        <p:nvSpPr>
          <p:cNvPr id="5" name="Oval 4">
            <a:extLst>
              <a:ext uri="{FF2B5EF4-FFF2-40B4-BE49-F238E27FC236}">
                <a16:creationId xmlns:a16="http://schemas.microsoft.com/office/drawing/2014/main" id="{E55C35ED-5048-9332-26A6-5A5A478C746A}"/>
              </a:ext>
            </a:extLst>
          </p:cNvPr>
          <p:cNvSpPr/>
          <p:nvPr/>
        </p:nvSpPr>
        <p:spPr>
          <a:xfrm>
            <a:off x="2886075" y="18573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6370176D-8E68-5BE1-1562-BE4A56B52E2B}"/>
              </a:ext>
            </a:extLst>
          </p:cNvPr>
          <p:cNvSpPr/>
          <p:nvPr/>
        </p:nvSpPr>
        <p:spPr>
          <a:xfrm>
            <a:off x="2133600" y="26670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C1814BE8-9962-D433-405D-3A5405244DB5}"/>
              </a:ext>
            </a:extLst>
          </p:cNvPr>
          <p:cNvSpPr/>
          <p:nvPr/>
        </p:nvSpPr>
        <p:spPr>
          <a:xfrm>
            <a:off x="3343275" y="324804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AD74D28-FBAE-6785-0819-230458C7CCE1}"/>
              </a:ext>
            </a:extLst>
          </p:cNvPr>
          <p:cNvSpPr/>
          <p:nvPr/>
        </p:nvSpPr>
        <p:spPr>
          <a:xfrm>
            <a:off x="4276725" y="237174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2F4068E6-4432-9BBA-A306-8C81527F7608}"/>
              </a:ext>
            </a:extLst>
          </p:cNvPr>
          <p:cNvSpPr/>
          <p:nvPr/>
        </p:nvSpPr>
        <p:spPr>
          <a:xfrm>
            <a:off x="3438525" y="44481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79D2ACCF-B222-632C-0201-53D64C15DAE8}"/>
              </a:ext>
            </a:extLst>
          </p:cNvPr>
          <p:cNvSpPr/>
          <p:nvPr/>
        </p:nvSpPr>
        <p:spPr>
          <a:xfrm>
            <a:off x="6181725" y="26574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588DC9F9-87BB-95A0-EBDE-1340FD5A4A62}"/>
              </a:ext>
            </a:extLst>
          </p:cNvPr>
          <p:cNvSpPr/>
          <p:nvPr/>
        </p:nvSpPr>
        <p:spPr>
          <a:xfrm>
            <a:off x="7362825" y="18002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B5B1921B-2535-F494-52C7-5A65C12DE2F4}"/>
              </a:ext>
            </a:extLst>
          </p:cNvPr>
          <p:cNvSpPr/>
          <p:nvPr/>
        </p:nvSpPr>
        <p:spPr>
          <a:xfrm>
            <a:off x="6781800" y="38766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746C07F2-C00B-9545-26B2-6E5294F2B9F6}"/>
              </a:ext>
            </a:extLst>
          </p:cNvPr>
          <p:cNvSpPr/>
          <p:nvPr/>
        </p:nvSpPr>
        <p:spPr>
          <a:xfrm>
            <a:off x="5610225" y="51720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6963C726-66E8-30EF-EDA7-8A306FEB11C3}"/>
              </a:ext>
            </a:extLst>
          </p:cNvPr>
          <p:cNvSpPr/>
          <p:nvPr/>
        </p:nvSpPr>
        <p:spPr>
          <a:xfrm>
            <a:off x="7791450" y="54387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7" name="Oval 16">
            <a:extLst>
              <a:ext uri="{FF2B5EF4-FFF2-40B4-BE49-F238E27FC236}">
                <a16:creationId xmlns:a16="http://schemas.microsoft.com/office/drawing/2014/main" id="{4106C8F9-0502-859F-06EE-05F566B62BA0}"/>
              </a:ext>
            </a:extLst>
          </p:cNvPr>
          <p:cNvSpPr/>
          <p:nvPr/>
        </p:nvSpPr>
        <p:spPr>
          <a:xfrm>
            <a:off x="8420100" y="42291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850EDDA8-6A25-349E-6EE0-5A6191E78C8E}"/>
              </a:ext>
            </a:extLst>
          </p:cNvPr>
          <p:cNvSpPr/>
          <p:nvPr/>
        </p:nvSpPr>
        <p:spPr>
          <a:xfrm>
            <a:off x="8467725" y="29051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B56B06D3-10BD-90B3-5690-AF5981C90161}"/>
              </a:ext>
            </a:extLst>
          </p:cNvPr>
          <p:cNvSpPr/>
          <p:nvPr/>
        </p:nvSpPr>
        <p:spPr>
          <a:xfrm>
            <a:off x="10010775" y="41814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0" name="Oval 19">
            <a:extLst>
              <a:ext uri="{FF2B5EF4-FFF2-40B4-BE49-F238E27FC236}">
                <a16:creationId xmlns:a16="http://schemas.microsoft.com/office/drawing/2014/main" id="{A91E849E-C54D-4C6E-7B69-C16EE9D68F2D}"/>
              </a:ext>
            </a:extLst>
          </p:cNvPr>
          <p:cNvSpPr/>
          <p:nvPr/>
        </p:nvSpPr>
        <p:spPr>
          <a:xfrm>
            <a:off x="1533525" y="38766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cxnSp>
        <p:nvCxnSpPr>
          <p:cNvPr id="23" name="Straight Connector 22">
            <a:extLst>
              <a:ext uri="{FF2B5EF4-FFF2-40B4-BE49-F238E27FC236}">
                <a16:creationId xmlns:a16="http://schemas.microsoft.com/office/drawing/2014/main" id="{9435147E-FFB7-3663-0883-FF1D034A2758}"/>
              </a:ext>
            </a:extLst>
          </p:cNvPr>
          <p:cNvCxnSpPr>
            <a:endCxn id="21" idx="0"/>
          </p:cNvCxnSpPr>
          <p:nvPr/>
        </p:nvCxnSpPr>
        <p:spPr>
          <a:xfrm flipV="1">
            <a:off x="5181600" y="1719279"/>
            <a:ext cx="4409" cy="2043112"/>
          </a:xfrm>
          <a:prstGeom prst="line">
            <a:avLst/>
          </a:prstGeom>
          <a:ln w="38100">
            <a:solidFill>
              <a:schemeClr val="accent5">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1481C92-D24F-4F41-6F5A-3784F5A8BAB4}"/>
              </a:ext>
            </a:extLst>
          </p:cNvPr>
          <p:cNvSpPr/>
          <p:nvPr/>
        </p:nvSpPr>
        <p:spPr>
          <a:xfrm>
            <a:off x="4991100" y="3571892"/>
            <a:ext cx="381000" cy="381000"/>
          </a:xfrm>
          <a:prstGeom prst="ellipse">
            <a:avLst/>
          </a:prstGeom>
          <a:solidFill>
            <a:schemeClr val="tx1"/>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A213DC12-7C32-BE9B-57EA-45294D1677AE}"/>
                  </a:ext>
                </a:extLst>
              </p:cNvPr>
              <p:cNvSpPr txBox="1"/>
              <p:nvPr/>
            </p:nvSpPr>
            <p:spPr>
              <a:xfrm>
                <a:off x="8987557" y="1072248"/>
                <a:ext cx="6113416" cy="957121"/>
              </a:xfrm>
              <a:prstGeom prst="rect">
                <a:avLst/>
              </a:prstGeom>
              <a:noFill/>
            </p:spPr>
            <p:txBody>
              <a:bodyPr wrap="square">
                <a:spAutoFit/>
              </a:bodyPr>
              <a:lstStyle/>
              <a:p>
                <a:pPr marL="0" indent="0">
                  <a:lnSpc>
                    <a:spcPct val="150000"/>
                  </a:lnSpc>
                  <a:buNone/>
                </a:pPr>
                <a14:m>
                  <m:oMath xmlns:m="http://schemas.openxmlformats.org/officeDocument/2006/math">
                    <m:r>
                      <a:rPr lang="nl-NL" sz="2000" b="0" i="1" smtClean="0">
                        <a:latin typeface="Cambria Math" panose="02040503050406030204" pitchFamily="18" charset="0"/>
                      </a:rPr>
                      <m:t>𝜙</m:t>
                    </m:r>
                  </m:oMath>
                </a14:m>
                <a:r>
                  <a:rPr lang="nl-NL" sz="2000" b="0" dirty="0">
                    <a:latin typeface="Helvetica Neue" panose="02000503000000020004" pitchFamily="2" charset="0"/>
                    <a:ea typeface="Helvetica Neue" panose="02000503000000020004" pitchFamily="2" charset="0"/>
                    <a:cs typeface="Helvetica Neue" panose="02000503000000020004" pitchFamily="2" charset="0"/>
                  </a:rPr>
                  <a:t> </a:t>
                </a:r>
                <a:r>
                  <a:rPr lang="nl-NL" sz="2000" b="0" dirty="0" err="1">
                    <a:latin typeface="Helvetica Neue" panose="02000503000000020004" pitchFamily="2" charset="0"/>
                    <a:ea typeface="Helvetica Neue" panose="02000503000000020004" pitchFamily="2" charset="0"/>
                    <a:cs typeface="Helvetica Neue" panose="02000503000000020004" pitchFamily="2" charset="0"/>
                  </a:rPr>
                  <a:t>fraction</a:t>
                </a:r>
                <a:r>
                  <a:rPr lang="nl-NL" sz="2000" b="0" dirty="0">
                    <a:latin typeface="Helvetica Neue" panose="02000503000000020004" pitchFamily="2" charset="0"/>
                    <a:ea typeface="Helvetica Neue" panose="02000503000000020004" pitchFamily="2" charset="0"/>
                    <a:cs typeface="Helvetica Neue" panose="02000503000000020004" pitchFamily="2" charset="0"/>
                  </a:rPr>
                  <a:t> </a:t>
                </a:r>
                <a:r>
                  <a:rPr lang="nl-NL" sz="2000" b="0" dirty="0" err="1">
                    <a:latin typeface="Helvetica Neue" panose="02000503000000020004" pitchFamily="2" charset="0"/>
                    <a:ea typeface="Helvetica Neue" panose="02000503000000020004" pitchFamily="2" charset="0"/>
                    <a:cs typeface="Helvetica Neue" panose="02000503000000020004" pitchFamily="2" charset="0"/>
                  </a:rPr>
                  <a:t>to</a:t>
                </a:r>
                <a:r>
                  <a:rPr lang="nl-NL" sz="2000" b="0" dirty="0">
                    <a:latin typeface="Helvetica Neue" panose="02000503000000020004" pitchFamily="2" charset="0"/>
                    <a:ea typeface="Helvetica Neue" panose="02000503000000020004" pitchFamily="2" charset="0"/>
                    <a:cs typeface="Helvetica Neue" panose="02000503000000020004" pitchFamily="2" charset="0"/>
                  </a:rPr>
                  <a:t> keep (1/8)</a:t>
                </a:r>
              </a:p>
              <a:p>
                <a:pPr marL="0" indent="0">
                  <a:lnSpc>
                    <a:spcPct val="150000"/>
                  </a:lnSpc>
                  <a:buNone/>
                </a:pPr>
                <a14:m>
                  <m:oMath xmlns:m="http://schemas.openxmlformats.org/officeDocument/2006/math">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𝑒</m:t>
                        </m:r>
                      </m:e>
                    </m:acc>
                  </m:oMath>
                </a14:m>
                <a:r>
                  <a:rPr lang="nl-NL" sz="2000" b="0" dirty="0">
                    <a:latin typeface="Helvetica Neue" panose="02000503000000020004" pitchFamily="2" charset="0"/>
                    <a:ea typeface="Helvetica Neue" panose="02000503000000020004" pitchFamily="2" charset="0"/>
                    <a:cs typeface="Helvetica Neue" panose="02000503000000020004" pitchFamily="2" charset="0"/>
                  </a:rPr>
                  <a:t> </a:t>
                </a:r>
                <a:r>
                  <a:rPr lang="nl-NL" sz="2000" b="0" dirty="0" err="1">
                    <a:latin typeface="Helvetica Neue" panose="02000503000000020004" pitchFamily="2" charset="0"/>
                    <a:ea typeface="Helvetica Neue" panose="02000503000000020004" pitchFamily="2" charset="0"/>
                    <a:cs typeface="Helvetica Neue" panose="02000503000000020004" pitchFamily="2" charset="0"/>
                  </a:rPr>
                  <a:t>average</a:t>
                </a:r>
                <a:r>
                  <a:rPr lang="nl-NL" sz="2000" b="0" dirty="0">
                    <a:latin typeface="Helvetica Neue" panose="02000503000000020004" pitchFamily="2" charset="0"/>
                    <a:ea typeface="Helvetica Neue" panose="02000503000000020004" pitchFamily="2" charset="0"/>
                    <a:cs typeface="Helvetica Neue" panose="02000503000000020004" pitchFamily="2" charset="0"/>
                  </a:rPr>
                  <a:t> </a:t>
                </a:r>
                <a:r>
                  <a:rPr lang="nl-NL" sz="2000" b="0" dirty="0" err="1">
                    <a:latin typeface="Helvetica Neue" panose="02000503000000020004" pitchFamily="2" charset="0"/>
                    <a:ea typeface="Helvetica Neue" panose="02000503000000020004" pitchFamily="2" charset="0"/>
                    <a:cs typeface="Helvetica Neue" panose="02000503000000020004" pitchFamily="2" charset="0"/>
                  </a:rPr>
                  <a:t>edge</a:t>
                </a:r>
                <a:r>
                  <a:rPr lang="nl-NL" sz="2000" b="0" dirty="0">
                    <a:latin typeface="Helvetica Neue" panose="02000503000000020004" pitchFamily="2" charset="0"/>
                    <a:ea typeface="Helvetica Neue" panose="02000503000000020004" pitchFamily="2" charset="0"/>
                    <a:cs typeface="Helvetica Neue" panose="02000503000000020004" pitchFamily="2" charset="0"/>
                  </a:rPr>
                  <a:t> </a:t>
                </a:r>
                <a:r>
                  <a:rPr lang="nl-NL" sz="2000" b="0" dirty="0" err="1">
                    <a:latin typeface="Helvetica Neue" panose="02000503000000020004" pitchFamily="2" charset="0"/>
                    <a:ea typeface="Helvetica Neue" panose="02000503000000020004" pitchFamily="2" charset="0"/>
                    <a:cs typeface="Helvetica Neue" panose="02000503000000020004" pitchFamily="2" charset="0"/>
                  </a:rPr>
                  <a:t>length</a:t>
                </a:r>
                <a:endParaRPr lang="nl-NL" sz="2000" b="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22" name="TextBox 21">
                <a:extLst>
                  <a:ext uri="{FF2B5EF4-FFF2-40B4-BE49-F238E27FC236}">
                    <a16:creationId xmlns:a16="http://schemas.microsoft.com/office/drawing/2014/main" id="{A213DC12-7C32-BE9B-57EA-45294D1677AE}"/>
                  </a:ext>
                </a:extLst>
              </p:cNvPr>
              <p:cNvSpPr txBox="1">
                <a:spLocks noRot="1" noChangeAspect="1" noMove="1" noResize="1" noEditPoints="1" noAdjustHandles="1" noChangeArrowheads="1" noChangeShapeType="1" noTextEdit="1"/>
              </p:cNvSpPr>
              <p:nvPr/>
            </p:nvSpPr>
            <p:spPr>
              <a:xfrm>
                <a:off x="8987557" y="1072248"/>
                <a:ext cx="6113416" cy="957121"/>
              </a:xfrm>
              <a:prstGeom prst="rect">
                <a:avLst/>
              </a:prstGeom>
              <a:blipFill>
                <a:blip r:embed="rId5"/>
                <a:stretch>
                  <a:fillRect l="-415" b="-1052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87869781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E87C07-CC8E-C746-AC96-0B8D4750C871}"/>
              </a:ext>
            </a:extLst>
          </p:cNvPr>
          <p:cNvSpPr>
            <a:spLocks noGrp="1"/>
          </p:cNvSpPr>
          <p:nvPr>
            <p:ph type="title"/>
          </p:nvPr>
        </p:nvSpPr>
        <p:spPr>
          <a:xfrm>
            <a:off x="968829" y="2"/>
            <a:ext cx="8055740" cy="888994"/>
          </a:xfrm>
        </p:spPr>
        <p:txBody>
          <a:bodyPr/>
          <a:lstStyle/>
          <a:p>
            <a:r>
              <a:rPr lang="en-NL"/>
              <a:t>Linear systems on curved surfaces</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A131CDF3-25B8-254C-EBB5-0E7D3D41041F}"/>
                  </a:ext>
                </a:extLst>
              </p:cNvPr>
              <p:cNvSpPr>
                <a:spLocks noGrp="1"/>
              </p:cNvSpPr>
              <p:nvPr>
                <p:ph idx="1"/>
              </p:nvPr>
            </p:nvSpPr>
            <p:spPr>
              <a:xfrm>
                <a:off x="429208" y="2520777"/>
                <a:ext cx="11342915" cy="3632353"/>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nl-NL" sz="7200" b="1" i="0" smtClean="0">
                          <a:latin typeface="Cambria Math" panose="02040503050406030204" pitchFamily="18" charset="0"/>
                        </a:rPr>
                        <m:t>𝐀</m:t>
                      </m:r>
                      <m:r>
                        <a:rPr lang="nl-NL" sz="7200" b="1" i="1" smtClean="0">
                          <a:latin typeface="Cambria Math" panose="02040503050406030204" pitchFamily="18" charset="0"/>
                        </a:rPr>
                        <m:t>𝒙</m:t>
                      </m:r>
                      <m:r>
                        <a:rPr lang="nl-NL" sz="7200" b="0" i="1" smtClean="0">
                          <a:latin typeface="Cambria Math" panose="02040503050406030204" pitchFamily="18" charset="0"/>
                        </a:rPr>
                        <m:t>=</m:t>
                      </m:r>
                      <m:r>
                        <a:rPr lang="nl-NL" sz="7200" b="1" i="1" smtClean="0">
                          <a:latin typeface="Cambria Math" panose="02040503050406030204" pitchFamily="18" charset="0"/>
                        </a:rPr>
                        <m:t>𝒚</m:t>
                      </m:r>
                    </m:oMath>
                  </m:oMathPara>
                </a14:m>
                <a:endParaRPr lang="en-NL" sz="7200" b="1" i="1"/>
              </a:p>
            </p:txBody>
          </p:sp>
        </mc:Choice>
        <mc:Fallback xmlns="">
          <p:sp>
            <p:nvSpPr>
              <p:cNvPr id="8" name="Content Placeholder 7">
                <a:extLst>
                  <a:ext uri="{FF2B5EF4-FFF2-40B4-BE49-F238E27FC236}">
                    <a16:creationId xmlns:a16="http://schemas.microsoft.com/office/drawing/2014/main" id="{A131CDF3-25B8-254C-EBB5-0E7D3D41041F}"/>
                  </a:ext>
                </a:extLst>
              </p:cNvPr>
              <p:cNvSpPr>
                <a:spLocks noGrp="1" noRot="1" noChangeAspect="1" noMove="1" noResize="1" noEditPoints="1" noAdjustHandles="1" noChangeArrowheads="1" noChangeShapeType="1" noTextEdit="1"/>
              </p:cNvSpPr>
              <p:nvPr>
                <p:ph idx="1"/>
              </p:nvPr>
            </p:nvSpPr>
            <p:spPr>
              <a:xfrm>
                <a:off x="429208" y="2520777"/>
                <a:ext cx="11342915" cy="3632353"/>
              </a:xfrm>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560AD8B-5C3E-988F-56F0-FCC22BB288DB}"/>
              </a:ext>
            </a:extLst>
          </p:cNvPr>
          <p:cNvSpPr>
            <a:spLocks noGrp="1"/>
          </p:cNvSpPr>
          <p:nvPr>
            <p:ph type="sldNum" sz="quarter" idx="12"/>
          </p:nvPr>
        </p:nvSpPr>
        <p:spPr>
          <a:xfrm>
            <a:off x="10172180" y="6426661"/>
            <a:ext cx="673360" cy="301752"/>
          </a:xfrm>
        </p:spPr>
        <p:txBody>
          <a:bodyPr/>
          <a:lstStyle/>
          <a:p>
            <a:fld id="{897AE9FA-3F8D-0D45-ABEA-B1C7A7244A19}" type="slidenum">
              <a:rPr lang="en-US" smtClean="0"/>
              <a:pPr/>
              <a:t>2</a:t>
            </a:fld>
            <a:endParaRPr lang="en-US"/>
          </a:p>
        </p:txBody>
      </p:sp>
    </p:spTree>
    <p:custDataLst>
      <p:tags r:id="rId1"/>
    </p:custDataLst>
    <p:extLst>
      <p:ext uri="{BB962C8B-B14F-4D97-AF65-F5344CB8AC3E}">
        <p14:creationId xmlns:p14="http://schemas.microsoft.com/office/powerpoint/2010/main" val="2837479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847DFBB-D264-712A-DAB2-561B3A042CD3}"/>
              </a:ext>
            </a:extLst>
          </p:cNvPr>
          <p:cNvSpPr/>
          <p:nvPr/>
        </p:nvSpPr>
        <p:spPr>
          <a:xfrm>
            <a:off x="6572250" y="2371742"/>
            <a:ext cx="4086225" cy="4086225"/>
          </a:xfrm>
          <a:prstGeom prst="ellipse">
            <a:avLst/>
          </a:prstGeom>
          <a:solidFill>
            <a:schemeClr val="accent5">
              <a:lumMod val="90000"/>
            </a:schemeClr>
          </a:solidFill>
          <a:ln>
            <a:solidFill>
              <a:schemeClr val="accent5">
                <a:lumMod val="25000"/>
              </a:schemeClr>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cxnSp>
        <p:nvCxnSpPr>
          <p:cNvPr id="26" name="Straight Connector 25">
            <a:extLst>
              <a:ext uri="{FF2B5EF4-FFF2-40B4-BE49-F238E27FC236}">
                <a16:creationId xmlns:a16="http://schemas.microsoft.com/office/drawing/2014/main" id="{C521EB93-FB38-D2B4-18BF-B97C8A08621E}"/>
              </a:ext>
            </a:extLst>
          </p:cNvPr>
          <p:cNvCxnSpPr>
            <a:endCxn id="25" idx="0"/>
          </p:cNvCxnSpPr>
          <p:nvPr/>
        </p:nvCxnSpPr>
        <p:spPr>
          <a:xfrm flipV="1">
            <a:off x="8610954" y="2371742"/>
            <a:ext cx="4409" cy="2043112"/>
          </a:xfrm>
          <a:prstGeom prst="line">
            <a:avLst/>
          </a:prstGeom>
          <a:ln w="38100">
            <a:solidFill>
              <a:schemeClr val="accent5">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6D19FF-8390-029E-2B48-B5F269888650}"/>
              </a:ext>
            </a:extLst>
          </p:cNvPr>
          <p:cNvSpPr>
            <a:spLocks noGrp="1"/>
          </p:cNvSpPr>
          <p:nvPr>
            <p:ph type="title"/>
          </p:nvPr>
        </p:nvSpPr>
        <p:spPr/>
        <p:txBody>
          <a:bodyPr/>
          <a:lstStyle/>
          <a:p>
            <a:r>
              <a:rPr lang="en-NL"/>
              <a:t>Fast uniform sampling</a:t>
            </a:r>
          </a:p>
        </p:txBody>
      </p:sp>
      <p:sp>
        <p:nvSpPr>
          <p:cNvPr id="4" name="Slide Number Placeholder 3">
            <a:extLst>
              <a:ext uri="{FF2B5EF4-FFF2-40B4-BE49-F238E27FC236}">
                <a16:creationId xmlns:a16="http://schemas.microsoft.com/office/drawing/2014/main" id="{C949F95E-5455-5474-E699-28C9ECBFF382}"/>
              </a:ext>
            </a:extLst>
          </p:cNvPr>
          <p:cNvSpPr>
            <a:spLocks noGrp="1"/>
          </p:cNvSpPr>
          <p:nvPr>
            <p:ph type="sldNum" sz="quarter" idx="12"/>
          </p:nvPr>
        </p:nvSpPr>
        <p:spPr/>
        <p:txBody>
          <a:bodyPr/>
          <a:lstStyle/>
          <a:p>
            <a:fld id="{897AE9FA-3F8D-0D45-ABEA-B1C7A7244A19}" type="slidenum">
              <a:rPr lang="en-US" smtClean="0"/>
              <a:t>20</a:t>
            </a:fld>
            <a:endParaRPr lang="en-US"/>
          </a:p>
        </p:txBody>
      </p:sp>
      <p:sp>
        <p:nvSpPr>
          <p:cNvPr id="5" name="Oval 4">
            <a:extLst>
              <a:ext uri="{FF2B5EF4-FFF2-40B4-BE49-F238E27FC236}">
                <a16:creationId xmlns:a16="http://schemas.microsoft.com/office/drawing/2014/main" id="{E55C35ED-5048-9332-26A6-5A5A478C746A}"/>
              </a:ext>
            </a:extLst>
          </p:cNvPr>
          <p:cNvSpPr/>
          <p:nvPr/>
        </p:nvSpPr>
        <p:spPr>
          <a:xfrm>
            <a:off x="2886075" y="18573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6370176D-8E68-5BE1-1562-BE4A56B52E2B}"/>
              </a:ext>
            </a:extLst>
          </p:cNvPr>
          <p:cNvSpPr/>
          <p:nvPr/>
        </p:nvSpPr>
        <p:spPr>
          <a:xfrm>
            <a:off x="2133600" y="26670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C1814BE8-9962-D433-405D-3A5405244DB5}"/>
              </a:ext>
            </a:extLst>
          </p:cNvPr>
          <p:cNvSpPr/>
          <p:nvPr/>
        </p:nvSpPr>
        <p:spPr>
          <a:xfrm>
            <a:off x="3343275" y="324804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AD74D28-FBAE-6785-0819-230458C7CCE1}"/>
              </a:ext>
            </a:extLst>
          </p:cNvPr>
          <p:cNvSpPr/>
          <p:nvPr/>
        </p:nvSpPr>
        <p:spPr>
          <a:xfrm>
            <a:off x="4276725" y="237174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2F4068E6-4432-9BBA-A306-8C81527F7608}"/>
              </a:ext>
            </a:extLst>
          </p:cNvPr>
          <p:cNvSpPr/>
          <p:nvPr/>
        </p:nvSpPr>
        <p:spPr>
          <a:xfrm>
            <a:off x="3438525" y="44481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79D2ACCF-B222-632C-0201-53D64C15DAE8}"/>
              </a:ext>
            </a:extLst>
          </p:cNvPr>
          <p:cNvSpPr/>
          <p:nvPr/>
        </p:nvSpPr>
        <p:spPr>
          <a:xfrm>
            <a:off x="6181725" y="26574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588DC9F9-87BB-95A0-EBDE-1340FD5A4A62}"/>
              </a:ext>
            </a:extLst>
          </p:cNvPr>
          <p:cNvSpPr/>
          <p:nvPr/>
        </p:nvSpPr>
        <p:spPr>
          <a:xfrm>
            <a:off x="7362825" y="18002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B5B1921B-2535-F494-52C7-5A65C12DE2F4}"/>
              </a:ext>
            </a:extLst>
          </p:cNvPr>
          <p:cNvSpPr/>
          <p:nvPr/>
        </p:nvSpPr>
        <p:spPr>
          <a:xfrm>
            <a:off x="6781800" y="38766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746C07F2-C00B-9545-26B2-6E5294F2B9F6}"/>
              </a:ext>
            </a:extLst>
          </p:cNvPr>
          <p:cNvSpPr/>
          <p:nvPr/>
        </p:nvSpPr>
        <p:spPr>
          <a:xfrm>
            <a:off x="5610225" y="51720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6963C726-66E8-30EF-EDA7-8A306FEB11C3}"/>
              </a:ext>
            </a:extLst>
          </p:cNvPr>
          <p:cNvSpPr/>
          <p:nvPr/>
        </p:nvSpPr>
        <p:spPr>
          <a:xfrm>
            <a:off x="7791450" y="54387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7" name="Oval 16">
            <a:extLst>
              <a:ext uri="{FF2B5EF4-FFF2-40B4-BE49-F238E27FC236}">
                <a16:creationId xmlns:a16="http://schemas.microsoft.com/office/drawing/2014/main" id="{4106C8F9-0502-859F-06EE-05F566B62BA0}"/>
              </a:ext>
            </a:extLst>
          </p:cNvPr>
          <p:cNvSpPr/>
          <p:nvPr/>
        </p:nvSpPr>
        <p:spPr>
          <a:xfrm>
            <a:off x="8420100" y="4229117"/>
            <a:ext cx="381000" cy="381000"/>
          </a:xfrm>
          <a:prstGeom prst="ellipse">
            <a:avLst/>
          </a:prstGeom>
          <a:solidFill>
            <a:schemeClr val="tx1"/>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850EDDA8-6A25-349E-6EE0-5A6191E78C8E}"/>
              </a:ext>
            </a:extLst>
          </p:cNvPr>
          <p:cNvSpPr/>
          <p:nvPr/>
        </p:nvSpPr>
        <p:spPr>
          <a:xfrm>
            <a:off x="8467725" y="29051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B56B06D3-10BD-90B3-5690-AF5981C90161}"/>
              </a:ext>
            </a:extLst>
          </p:cNvPr>
          <p:cNvSpPr/>
          <p:nvPr/>
        </p:nvSpPr>
        <p:spPr>
          <a:xfrm>
            <a:off x="10010775" y="41814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0" name="Oval 19">
            <a:extLst>
              <a:ext uri="{FF2B5EF4-FFF2-40B4-BE49-F238E27FC236}">
                <a16:creationId xmlns:a16="http://schemas.microsoft.com/office/drawing/2014/main" id="{A91E849E-C54D-4C6E-7B69-C16EE9D68F2D}"/>
              </a:ext>
            </a:extLst>
          </p:cNvPr>
          <p:cNvSpPr/>
          <p:nvPr/>
        </p:nvSpPr>
        <p:spPr>
          <a:xfrm>
            <a:off x="1533525" y="38766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B1481C92-D24F-4F41-6F5A-3784F5A8BAB4}"/>
              </a:ext>
            </a:extLst>
          </p:cNvPr>
          <p:cNvSpPr/>
          <p:nvPr/>
        </p:nvSpPr>
        <p:spPr>
          <a:xfrm>
            <a:off x="4991100" y="3571892"/>
            <a:ext cx="381000" cy="381000"/>
          </a:xfrm>
          <a:prstGeom prst="ellipse">
            <a:avLst/>
          </a:prstGeom>
          <a:solidFill>
            <a:schemeClr val="tx1"/>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Tree>
    <p:custDataLst>
      <p:tags r:id="rId1"/>
    </p:custDataLst>
    <p:extLst>
      <p:ext uri="{BB962C8B-B14F-4D97-AF65-F5344CB8AC3E}">
        <p14:creationId xmlns:p14="http://schemas.microsoft.com/office/powerpoint/2010/main" val="19577971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par>
                                <p:cTn id="9" presetID="2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19FF-8390-029E-2B48-B5F269888650}"/>
              </a:ext>
            </a:extLst>
          </p:cNvPr>
          <p:cNvSpPr>
            <a:spLocks noGrp="1"/>
          </p:cNvSpPr>
          <p:nvPr>
            <p:ph type="title"/>
          </p:nvPr>
        </p:nvSpPr>
        <p:spPr/>
        <p:txBody>
          <a:bodyPr/>
          <a:lstStyle/>
          <a:p>
            <a:r>
              <a:rPr lang="en-NL"/>
              <a:t>Fast uniform sampling</a:t>
            </a:r>
          </a:p>
        </p:txBody>
      </p:sp>
      <p:sp>
        <p:nvSpPr>
          <p:cNvPr id="4" name="Slide Number Placeholder 3">
            <a:extLst>
              <a:ext uri="{FF2B5EF4-FFF2-40B4-BE49-F238E27FC236}">
                <a16:creationId xmlns:a16="http://schemas.microsoft.com/office/drawing/2014/main" id="{C949F95E-5455-5474-E699-28C9ECBFF382}"/>
              </a:ext>
            </a:extLst>
          </p:cNvPr>
          <p:cNvSpPr>
            <a:spLocks noGrp="1"/>
          </p:cNvSpPr>
          <p:nvPr>
            <p:ph type="sldNum" sz="quarter" idx="12"/>
          </p:nvPr>
        </p:nvSpPr>
        <p:spPr/>
        <p:txBody>
          <a:bodyPr/>
          <a:lstStyle/>
          <a:p>
            <a:fld id="{897AE9FA-3F8D-0D45-ABEA-B1C7A7244A19}" type="slidenum">
              <a:rPr lang="en-US" smtClean="0"/>
              <a:t>21</a:t>
            </a:fld>
            <a:endParaRPr lang="en-US"/>
          </a:p>
        </p:txBody>
      </p:sp>
      <p:sp>
        <p:nvSpPr>
          <p:cNvPr id="5" name="Oval 4">
            <a:extLst>
              <a:ext uri="{FF2B5EF4-FFF2-40B4-BE49-F238E27FC236}">
                <a16:creationId xmlns:a16="http://schemas.microsoft.com/office/drawing/2014/main" id="{E55C35ED-5048-9332-26A6-5A5A478C746A}"/>
              </a:ext>
            </a:extLst>
          </p:cNvPr>
          <p:cNvSpPr/>
          <p:nvPr/>
        </p:nvSpPr>
        <p:spPr>
          <a:xfrm>
            <a:off x="2886075" y="18573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6370176D-8E68-5BE1-1562-BE4A56B52E2B}"/>
              </a:ext>
            </a:extLst>
          </p:cNvPr>
          <p:cNvSpPr/>
          <p:nvPr/>
        </p:nvSpPr>
        <p:spPr>
          <a:xfrm>
            <a:off x="2133600" y="2667017"/>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C1814BE8-9962-D433-405D-3A5405244DB5}"/>
              </a:ext>
            </a:extLst>
          </p:cNvPr>
          <p:cNvSpPr/>
          <p:nvPr/>
        </p:nvSpPr>
        <p:spPr>
          <a:xfrm>
            <a:off x="3343275" y="324804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AD74D28-FBAE-6785-0819-230458C7CCE1}"/>
              </a:ext>
            </a:extLst>
          </p:cNvPr>
          <p:cNvSpPr/>
          <p:nvPr/>
        </p:nvSpPr>
        <p:spPr>
          <a:xfrm>
            <a:off x="4276725" y="237174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2F4068E6-4432-9BBA-A306-8C81527F7608}"/>
              </a:ext>
            </a:extLst>
          </p:cNvPr>
          <p:cNvSpPr/>
          <p:nvPr/>
        </p:nvSpPr>
        <p:spPr>
          <a:xfrm>
            <a:off x="3438525" y="44481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79D2ACCF-B222-632C-0201-53D64C15DAE8}"/>
              </a:ext>
            </a:extLst>
          </p:cNvPr>
          <p:cNvSpPr/>
          <p:nvPr/>
        </p:nvSpPr>
        <p:spPr>
          <a:xfrm>
            <a:off x="6181725" y="26574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588DC9F9-87BB-95A0-EBDE-1340FD5A4A62}"/>
              </a:ext>
            </a:extLst>
          </p:cNvPr>
          <p:cNvSpPr/>
          <p:nvPr/>
        </p:nvSpPr>
        <p:spPr>
          <a:xfrm>
            <a:off x="7362825" y="180024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B5B1921B-2535-F494-52C7-5A65C12DE2F4}"/>
              </a:ext>
            </a:extLst>
          </p:cNvPr>
          <p:cNvSpPr/>
          <p:nvPr/>
        </p:nvSpPr>
        <p:spPr>
          <a:xfrm>
            <a:off x="6781800" y="38766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746C07F2-C00B-9545-26B2-6E5294F2B9F6}"/>
              </a:ext>
            </a:extLst>
          </p:cNvPr>
          <p:cNvSpPr/>
          <p:nvPr/>
        </p:nvSpPr>
        <p:spPr>
          <a:xfrm>
            <a:off x="5610225" y="51720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6963C726-66E8-30EF-EDA7-8A306FEB11C3}"/>
              </a:ext>
            </a:extLst>
          </p:cNvPr>
          <p:cNvSpPr/>
          <p:nvPr/>
        </p:nvSpPr>
        <p:spPr>
          <a:xfrm>
            <a:off x="7791450" y="54387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7" name="Oval 16">
            <a:extLst>
              <a:ext uri="{FF2B5EF4-FFF2-40B4-BE49-F238E27FC236}">
                <a16:creationId xmlns:a16="http://schemas.microsoft.com/office/drawing/2014/main" id="{4106C8F9-0502-859F-06EE-05F566B62BA0}"/>
              </a:ext>
            </a:extLst>
          </p:cNvPr>
          <p:cNvSpPr/>
          <p:nvPr/>
        </p:nvSpPr>
        <p:spPr>
          <a:xfrm>
            <a:off x="8420100" y="4229117"/>
            <a:ext cx="381000" cy="381000"/>
          </a:xfrm>
          <a:prstGeom prst="ellipse">
            <a:avLst/>
          </a:prstGeom>
          <a:solidFill>
            <a:schemeClr val="tx1"/>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850EDDA8-6A25-349E-6EE0-5A6191E78C8E}"/>
              </a:ext>
            </a:extLst>
          </p:cNvPr>
          <p:cNvSpPr/>
          <p:nvPr/>
        </p:nvSpPr>
        <p:spPr>
          <a:xfrm>
            <a:off x="8467725" y="290514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B56B06D3-10BD-90B3-5690-AF5981C90161}"/>
              </a:ext>
            </a:extLst>
          </p:cNvPr>
          <p:cNvSpPr/>
          <p:nvPr/>
        </p:nvSpPr>
        <p:spPr>
          <a:xfrm>
            <a:off x="10010775" y="4181492"/>
            <a:ext cx="381000" cy="38100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0" name="Oval 19">
            <a:extLst>
              <a:ext uri="{FF2B5EF4-FFF2-40B4-BE49-F238E27FC236}">
                <a16:creationId xmlns:a16="http://schemas.microsoft.com/office/drawing/2014/main" id="{A91E849E-C54D-4C6E-7B69-C16EE9D68F2D}"/>
              </a:ext>
            </a:extLst>
          </p:cNvPr>
          <p:cNvSpPr/>
          <p:nvPr/>
        </p:nvSpPr>
        <p:spPr>
          <a:xfrm>
            <a:off x="1533525" y="3876692"/>
            <a:ext cx="381000" cy="38100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B1481C92-D24F-4F41-6F5A-3784F5A8BAB4}"/>
              </a:ext>
            </a:extLst>
          </p:cNvPr>
          <p:cNvSpPr/>
          <p:nvPr/>
        </p:nvSpPr>
        <p:spPr>
          <a:xfrm>
            <a:off x="4991100" y="3571892"/>
            <a:ext cx="381000" cy="381000"/>
          </a:xfrm>
          <a:prstGeom prst="ellipse">
            <a:avLst/>
          </a:prstGeom>
          <a:solidFill>
            <a:schemeClr val="tx1"/>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Tree>
    <p:custDataLst>
      <p:tags r:id="rId1"/>
    </p:custDataLst>
    <p:extLst>
      <p:ext uri="{BB962C8B-B14F-4D97-AF65-F5344CB8AC3E}">
        <p14:creationId xmlns:p14="http://schemas.microsoft.com/office/powerpoint/2010/main" val="21535204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19FF-8390-029E-2B48-B5F269888650}"/>
              </a:ext>
            </a:extLst>
          </p:cNvPr>
          <p:cNvSpPr>
            <a:spLocks noGrp="1"/>
          </p:cNvSpPr>
          <p:nvPr>
            <p:ph type="title"/>
          </p:nvPr>
        </p:nvSpPr>
        <p:spPr/>
        <p:txBody>
          <a:bodyPr/>
          <a:lstStyle/>
          <a:p>
            <a:r>
              <a:rPr lang="en-NL"/>
              <a:t>Fast uniform sampling</a:t>
            </a:r>
          </a:p>
        </p:txBody>
      </p:sp>
      <p:sp>
        <p:nvSpPr>
          <p:cNvPr id="4" name="Slide Number Placeholder 3">
            <a:extLst>
              <a:ext uri="{FF2B5EF4-FFF2-40B4-BE49-F238E27FC236}">
                <a16:creationId xmlns:a16="http://schemas.microsoft.com/office/drawing/2014/main" id="{C949F95E-5455-5474-E699-28C9ECBFF382}"/>
              </a:ext>
            </a:extLst>
          </p:cNvPr>
          <p:cNvSpPr>
            <a:spLocks noGrp="1"/>
          </p:cNvSpPr>
          <p:nvPr>
            <p:ph type="sldNum" sz="quarter" idx="12"/>
          </p:nvPr>
        </p:nvSpPr>
        <p:spPr/>
        <p:txBody>
          <a:bodyPr/>
          <a:lstStyle/>
          <a:p>
            <a:fld id="{897AE9FA-3F8D-0D45-ABEA-B1C7A7244A19}" type="slidenum">
              <a:rPr lang="en-US" smtClean="0"/>
              <a:t>22</a:t>
            </a:fld>
            <a:endParaRPr lang="en-US"/>
          </a:p>
        </p:txBody>
      </p:sp>
      <p:pic>
        <p:nvPicPr>
          <p:cNvPr id="11" name="Picture 10">
            <a:extLst>
              <a:ext uri="{FF2B5EF4-FFF2-40B4-BE49-F238E27FC236}">
                <a16:creationId xmlns:a16="http://schemas.microsoft.com/office/drawing/2014/main" id="{DCBF8991-F9A8-A045-2E5E-1305463B1693}"/>
              </a:ext>
            </a:extLst>
          </p:cNvPr>
          <p:cNvPicPr>
            <a:picLocks noChangeAspect="1"/>
          </p:cNvPicPr>
          <p:nvPr/>
        </p:nvPicPr>
        <p:blipFill>
          <a:blip r:embed="rId4"/>
          <a:stretch>
            <a:fillRect/>
          </a:stretch>
        </p:blipFill>
        <p:spPr>
          <a:xfrm>
            <a:off x="987359" y="628650"/>
            <a:ext cx="6858000" cy="6858000"/>
          </a:xfrm>
          <a:prstGeom prst="rect">
            <a:avLst/>
          </a:prstGeom>
        </p:spPr>
      </p:pic>
      <p:sp>
        <p:nvSpPr>
          <p:cNvPr id="27" name="Arc 26">
            <a:extLst>
              <a:ext uri="{FF2B5EF4-FFF2-40B4-BE49-F238E27FC236}">
                <a16:creationId xmlns:a16="http://schemas.microsoft.com/office/drawing/2014/main" id="{FDD41FBD-FAC0-78D2-9CB9-CB3DA8435020}"/>
              </a:ext>
            </a:extLst>
          </p:cNvPr>
          <p:cNvSpPr/>
          <p:nvPr/>
        </p:nvSpPr>
        <p:spPr>
          <a:xfrm>
            <a:off x="4787834" y="2390792"/>
            <a:ext cx="914400" cy="914400"/>
          </a:xfrm>
          <a:prstGeom prst="arc">
            <a:avLst>
              <a:gd name="adj1" fmla="val 17236890"/>
              <a:gd name="adj2" fmla="val 2004469"/>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21" name="Oval 20">
            <a:extLst>
              <a:ext uri="{FF2B5EF4-FFF2-40B4-BE49-F238E27FC236}">
                <a16:creationId xmlns:a16="http://schemas.microsoft.com/office/drawing/2014/main" id="{E2924F1E-CECC-B009-C917-A6C64674F932}"/>
              </a:ext>
            </a:extLst>
          </p:cNvPr>
          <p:cNvSpPr/>
          <p:nvPr/>
        </p:nvSpPr>
        <p:spPr>
          <a:xfrm>
            <a:off x="5245034" y="2266967"/>
            <a:ext cx="247650" cy="24765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8" name="Oval 27">
            <a:extLst>
              <a:ext uri="{FF2B5EF4-FFF2-40B4-BE49-F238E27FC236}">
                <a16:creationId xmlns:a16="http://schemas.microsoft.com/office/drawing/2014/main" id="{5A4AE32E-6B40-891F-0529-C28CCA3394C7}"/>
              </a:ext>
            </a:extLst>
          </p:cNvPr>
          <p:cNvSpPr/>
          <p:nvPr/>
        </p:nvSpPr>
        <p:spPr>
          <a:xfrm>
            <a:off x="5492684" y="2971817"/>
            <a:ext cx="247650" cy="247650"/>
          </a:xfrm>
          <a:prstGeom prst="ellipse">
            <a:avLst/>
          </a:prstGeom>
          <a:solidFill>
            <a:srgbClr val="92D050"/>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9" name="TextBox 28">
            <a:extLst>
              <a:ext uri="{FF2B5EF4-FFF2-40B4-BE49-F238E27FC236}">
                <a16:creationId xmlns:a16="http://schemas.microsoft.com/office/drawing/2014/main" id="{01887CF7-AB27-81E3-31E8-922E3ED4B867}"/>
              </a:ext>
            </a:extLst>
          </p:cNvPr>
          <p:cNvSpPr txBox="1"/>
          <p:nvPr/>
        </p:nvSpPr>
        <p:spPr>
          <a:xfrm>
            <a:off x="6016558" y="2162325"/>
            <a:ext cx="3667125" cy="720000"/>
          </a:xfrm>
          <a:prstGeom prst="roundRect">
            <a:avLst/>
          </a:prstGeom>
          <a:solidFill>
            <a:schemeClr val="accent2"/>
          </a:solidFill>
        </p:spPr>
        <p:txBody>
          <a:bodyPr wrap="square" lIns="0" rtlCol="0" anchor="ctr">
            <a:spAutoFit/>
          </a:bodyPr>
          <a:lstStyle/>
          <a:p>
            <a:pPr algn="ctr">
              <a:lnSpc>
                <a:spcPct val="130000"/>
              </a:lnSpc>
              <a:spcAft>
                <a:spcPts val="600"/>
              </a:spcAft>
              <a:buClr>
                <a:schemeClr val="accent2"/>
              </a:buClr>
            </a:pPr>
            <a:r>
              <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Geodesic distances in 2-ring</a:t>
            </a:r>
          </a:p>
        </p:txBody>
      </p:sp>
      <p:sp>
        <p:nvSpPr>
          <p:cNvPr id="30" name="Oval 29">
            <a:extLst>
              <a:ext uri="{FF2B5EF4-FFF2-40B4-BE49-F238E27FC236}">
                <a16:creationId xmlns:a16="http://schemas.microsoft.com/office/drawing/2014/main" id="{958F29A1-51FB-E8E9-F5ED-6F325C4D09D3}"/>
              </a:ext>
            </a:extLst>
          </p:cNvPr>
          <p:cNvSpPr/>
          <p:nvPr/>
        </p:nvSpPr>
        <p:spPr>
          <a:xfrm>
            <a:off x="5492684" y="2971817"/>
            <a:ext cx="247650" cy="247650"/>
          </a:xfrm>
          <a:prstGeom prst="ellipse">
            <a:avLst/>
          </a:prstGeom>
          <a:solidFill>
            <a:schemeClr val="accent3">
              <a:lumMod val="9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Tree>
    <p:custDataLst>
      <p:tags r:id="rId1"/>
    </p:custDataLst>
    <p:extLst>
      <p:ext uri="{BB962C8B-B14F-4D97-AF65-F5344CB8AC3E}">
        <p14:creationId xmlns:p14="http://schemas.microsoft.com/office/powerpoint/2010/main" val="8200093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C1474-DC3F-3246-75BA-E074D36EFBD7}"/>
              </a:ext>
            </a:extLst>
          </p:cNvPr>
          <p:cNvPicPr>
            <a:picLocks noChangeAspect="1"/>
          </p:cNvPicPr>
          <p:nvPr/>
        </p:nvPicPr>
        <p:blipFill>
          <a:blip r:embed="rId4"/>
          <a:srcRect/>
          <a:stretch/>
        </p:blipFill>
        <p:spPr>
          <a:xfrm>
            <a:off x="4057421" y="1704739"/>
            <a:ext cx="4075557" cy="4114800"/>
          </a:xfrm>
          <a:prstGeom prst="rect">
            <a:avLst/>
          </a:prstGeom>
        </p:spPr>
      </p:pic>
      <p:sp>
        <p:nvSpPr>
          <p:cNvPr id="9" name="Oval 8">
            <a:extLst>
              <a:ext uri="{FF2B5EF4-FFF2-40B4-BE49-F238E27FC236}">
                <a16:creationId xmlns:a16="http://schemas.microsoft.com/office/drawing/2014/main" id="{7DCBA9DD-A499-E7D0-9CED-36AE5080BB77}"/>
              </a:ext>
            </a:extLst>
          </p:cNvPr>
          <p:cNvSpPr/>
          <p:nvPr/>
        </p:nvSpPr>
        <p:spPr>
          <a:xfrm rot="20017910">
            <a:off x="3690729" y="1824901"/>
            <a:ext cx="3611251" cy="1964783"/>
          </a:xfrm>
          <a:prstGeom prst="ellipse">
            <a:avLst/>
          </a:prstGeom>
          <a:solidFill>
            <a:srgbClr val="00B0F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295D5010-DB27-3CF9-9E83-5A9C578B7716}"/>
              </a:ext>
            </a:extLst>
          </p:cNvPr>
          <p:cNvSpPr/>
          <p:nvPr/>
        </p:nvSpPr>
        <p:spPr>
          <a:xfrm rot="17297177">
            <a:off x="5933876" y="3048172"/>
            <a:ext cx="3028515" cy="2027703"/>
          </a:xfrm>
          <a:prstGeom prst="ellipse">
            <a:avLst/>
          </a:prstGeom>
          <a:solidFill>
            <a:schemeClr val="accent3">
              <a:lumMod val="90000"/>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E21A63E6-A59A-1465-1C6B-36E28A827239}"/>
              </a:ext>
            </a:extLst>
          </p:cNvPr>
          <p:cNvSpPr/>
          <p:nvPr/>
        </p:nvSpPr>
        <p:spPr>
          <a:xfrm rot="17816759">
            <a:off x="4487573" y="3984682"/>
            <a:ext cx="2035232" cy="1482550"/>
          </a:xfrm>
          <a:prstGeom prst="ellipse">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6142800-ACE8-CEEC-B62F-D7973C87BE34}"/>
              </a:ext>
            </a:extLst>
          </p:cNvPr>
          <p:cNvSpPr>
            <a:spLocks noGrp="1"/>
          </p:cNvSpPr>
          <p:nvPr>
            <p:ph type="title"/>
          </p:nvPr>
        </p:nvSpPr>
        <p:spPr/>
        <p:txBody>
          <a:bodyPr/>
          <a:lstStyle/>
          <a:p>
            <a:r>
              <a:rPr lang="en-NL"/>
              <a:t>Graph Voronoi diagrams</a:t>
            </a:r>
          </a:p>
        </p:txBody>
      </p:sp>
      <p:sp>
        <p:nvSpPr>
          <p:cNvPr id="4" name="Slide Number Placeholder 3">
            <a:extLst>
              <a:ext uri="{FF2B5EF4-FFF2-40B4-BE49-F238E27FC236}">
                <a16:creationId xmlns:a16="http://schemas.microsoft.com/office/drawing/2014/main" id="{7794896F-2E2F-473D-4F95-497C7BC95779}"/>
              </a:ext>
            </a:extLst>
          </p:cNvPr>
          <p:cNvSpPr>
            <a:spLocks noGrp="1"/>
          </p:cNvSpPr>
          <p:nvPr>
            <p:ph type="sldNum" sz="quarter" idx="12"/>
          </p:nvPr>
        </p:nvSpPr>
        <p:spPr/>
        <p:txBody>
          <a:bodyPr/>
          <a:lstStyle/>
          <a:p>
            <a:fld id="{897AE9FA-3F8D-0D45-ABEA-B1C7A7244A19}" type="slidenum">
              <a:rPr lang="en-US" smtClean="0"/>
              <a:t>23</a:t>
            </a:fld>
            <a:endParaRPr lang="en-US"/>
          </a:p>
        </p:txBody>
      </p:sp>
      <p:pic>
        <p:nvPicPr>
          <p:cNvPr id="7" name="Picture 6">
            <a:extLst>
              <a:ext uri="{FF2B5EF4-FFF2-40B4-BE49-F238E27FC236}">
                <a16:creationId xmlns:a16="http://schemas.microsoft.com/office/drawing/2014/main" id="{D28072C7-15AF-5097-DA4E-3D61BB9CA54F}"/>
              </a:ext>
            </a:extLst>
          </p:cNvPr>
          <p:cNvPicPr>
            <a:picLocks noChangeAspect="1"/>
          </p:cNvPicPr>
          <p:nvPr/>
        </p:nvPicPr>
        <p:blipFill>
          <a:blip r:embed="rId5"/>
          <a:srcRect/>
          <a:stretch/>
        </p:blipFill>
        <p:spPr>
          <a:xfrm>
            <a:off x="4057421" y="1704739"/>
            <a:ext cx="4073957" cy="4113185"/>
          </a:xfrm>
          <a:prstGeom prst="rect">
            <a:avLst/>
          </a:prstGeom>
        </p:spPr>
      </p:pic>
    </p:spTree>
    <p:custDataLst>
      <p:tags r:id="rId1"/>
    </p:custDataLst>
    <p:extLst>
      <p:ext uri="{BB962C8B-B14F-4D97-AF65-F5344CB8AC3E}">
        <p14:creationId xmlns:p14="http://schemas.microsoft.com/office/powerpoint/2010/main" val="14934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B57B-FB34-314E-967A-B068F54EEF0C}"/>
              </a:ext>
            </a:extLst>
          </p:cNvPr>
          <p:cNvSpPr>
            <a:spLocks noGrp="1"/>
          </p:cNvSpPr>
          <p:nvPr>
            <p:ph type="title"/>
          </p:nvPr>
        </p:nvSpPr>
        <p:spPr/>
        <p:txBody>
          <a:bodyPr/>
          <a:lstStyle/>
          <a:p>
            <a:r>
              <a:rPr lang="en-NL"/>
              <a:t>Voronoi ↔ Delaunay</a:t>
            </a:r>
          </a:p>
        </p:txBody>
      </p:sp>
      <p:sp>
        <p:nvSpPr>
          <p:cNvPr id="4" name="Slide Number Placeholder 3">
            <a:extLst>
              <a:ext uri="{FF2B5EF4-FFF2-40B4-BE49-F238E27FC236}">
                <a16:creationId xmlns:a16="http://schemas.microsoft.com/office/drawing/2014/main" id="{A2D07B27-0105-4C65-AF45-E7760CA0DD82}"/>
              </a:ext>
            </a:extLst>
          </p:cNvPr>
          <p:cNvSpPr>
            <a:spLocks noGrp="1"/>
          </p:cNvSpPr>
          <p:nvPr>
            <p:ph type="sldNum" sz="quarter" idx="12"/>
          </p:nvPr>
        </p:nvSpPr>
        <p:spPr/>
        <p:txBody>
          <a:bodyPr/>
          <a:lstStyle/>
          <a:p>
            <a:fld id="{897AE9FA-3F8D-0D45-ABEA-B1C7A7244A19}" type="slidenum">
              <a:rPr lang="en-US" smtClean="0"/>
              <a:t>24</a:t>
            </a:fld>
            <a:endParaRPr lang="en-US"/>
          </a:p>
        </p:txBody>
      </p:sp>
      <p:pic>
        <p:nvPicPr>
          <p:cNvPr id="2052" name="Picture 4" descr="Circumcircles in the Delaunay triangulation.">
            <a:extLst>
              <a:ext uri="{FF2B5EF4-FFF2-40B4-BE49-F238E27FC236}">
                <a16:creationId xmlns:a16="http://schemas.microsoft.com/office/drawing/2014/main" id="{FE49BB8E-A811-2FAC-D51A-D1710EA72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101" y="1491915"/>
            <a:ext cx="4750065" cy="47500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nnecting the triangulation's circumcenters gives the Voronoi diagram.">
            <a:extLst>
              <a:ext uri="{FF2B5EF4-FFF2-40B4-BE49-F238E27FC236}">
                <a16:creationId xmlns:a16="http://schemas.microsoft.com/office/drawing/2014/main" id="{A3BC1BD1-6727-A1E7-1706-A55B846B7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28" y="1491915"/>
            <a:ext cx="4750065" cy="475006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721A931-D648-EFF8-EE6B-01592022F68F}"/>
              </a:ext>
            </a:extLst>
          </p:cNvPr>
          <p:cNvSpPr txBox="1">
            <a:spLocks/>
          </p:cNvSpPr>
          <p:nvPr/>
        </p:nvSpPr>
        <p:spPr>
          <a:xfrm>
            <a:off x="5202782" y="3311092"/>
            <a:ext cx="1835331" cy="888994"/>
          </a:xfrm>
          <a:prstGeom prst="rect">
            <a:avLst/>
          </a:prstGeom>
        </p:spPr>
        <p:txBody>
          <a:bodyPr vert="horz" lIns="0" tIns="45720" rIns="91440" bIns="45720" rtlCol="0" anchor="ctr">
            <a:noAutofit/>
          </a:bodyPr>
          <a:lstStyle>
            <a:lvl1pPr algn="l" defTabSz="914400" rtl="0" eaLnBrk="1" latinLnBrk="0" hangingPunct="1">
              <a:lnSpc>
                <a:spcPct val="100000"/>
              </a:lnSpc>
              <a:spcBef>
                <a:spcPct val="0"/>
              </a:spcBef>
              <a:buNone/>
              <a:defRPr sz="2600" b="1"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NL"/>
              <a:t>↔</a:t>
            </a:r>
          </a:p>
        </p:txBody>
      </p:sp>
    </p:spTree>
    <p:extLst>
      <p:ext uri="{BB962C8B-B14F-4D97-AF65-F5344CB8AC3E}">
        <p14:creationId xmlns:p14="http://schemas.microsoft.com/office/powerpoint/2010/main" val="1080251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F7F5-93CE-AA1D-7C2A-F5377F2A8CB2}"/>
              </a:ext>
            </a:extLst>
          </p:cNvPr>
          <p:cNvSpPr>
            <a:spLocks noGrp="1"/>
          </p:cNvSpPr>
          <p:nvPr>
            <p:ph type="title"/>
          </p:nvPr>
        </p:nvSpPr>
        <p:spPr/>
        <p:txBody>
          <a:bodyPr/>
          <a:lstStyle/>
          <a:p>
            <a:r>
              <a:rPr lang="en-NL"/>
              <a:t>Building triangles</a:t>
            </a:r>
          </a:p>
        </p:txBody>
      </p:sp>
      <p:sp>
        <p:nvSpPr>
          <p:cNvPr id="4" name="Slide Number Placeholder 3">
            <a:extLst>
              <a:ext uri="{FF2B5EF4-FFF2-40B4-BE49-F238E27FC236}">
                <a16:creationId xmlns:a16="http://schemas.microsoft.com/office/drawing/2014/main" id="{DF26B36B-252C-6264-D2A8-FEB6C4403C28}"/>
              </a:ext>
            </a:extLst>
          </p:cNvPr>
          <p:cNvSpPr>
            <a:spLocks noGrp="1"/>
          </p:cNvSpPr>
          <p:nvPr>
            <p:ph type="sldNum" sz="quarter" idx="12"/>
          </p:nvPr>
        </p:nvSpPr>
        <p:spPr/>
        <p:txBody>
          <a:bodyPr/>
          <a:lstStyle/>
          <a:p>
            <a:fld id="{897AE9FA-3F8D-0D45-ABEA-B1C7A7244A19}" type="slidenum">
              <a:rPr lang="en-US" smtClean="0"/>
              <a:t>25</a:t>
            </a:fld>
            <a:endParaRPr lang="en-US"/>
          </a:p>
        </p:txBody>
      </p:sp>
      <p:sp>
        <p:nvSpPr>
          <p:cNvPr id="6" name="Oval 5">
            <a:extLst>
              <a:ext uri="{FF2B5EF4-FFF2-40B4-BE49-F238E27FC236}">
                <a16:creationId xmlns:a16="http://schemas.microsoft.com/office/drawing/2014/main" id="{2BF6988F-1859-2B61-1012-B30D953807EC}"/>
              </a:ext>
            </a:extLst>
          </p:cNvPr>
          <p:cNvSpPr/>
          <p:nvPr/>
        </p:nvSpPr>
        <p:spPr>
          <a:xfrm rot="17816759">
            <a:off x="4487573" y="3984682"/>
            <a:ext cx="2035232" cy="1482550"/>
          </a:xfrm>
          <a:prstGeom prst="ellipse">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26500A49-A239-9A00-14A2-34B9E98E8C0C}"/>
              </a:ext>
            </a:extLst>
          </p:cNvPr>
          <p:cNvSpPr/>
          <p:nvPr/>
        </p:nvSpPr>
        <p:spPr>
          <a:xfrm rot="20017910">
            <a:off x="3690729" y="1824901"/>
            <a:ext cx="3611251" cy="1964783"/>
          </a:xfrm>
          <a:prstGeom prst="ellipse">
            <a:avLst/>
          </a:prstGeom>
          <a:solidFill>
            <a:srgbClr val="00B0F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pic>
        <p:nvPicPr>
          <p:cNvPr id="7" name="Picture 6">
            <a:extLst>
              <a:ext uri="{FF2B5EF4-FFF2-40B4-BE49-F238E27FC236}">
                <a16:creationId xmlns:a16="http://schemas.microsoft.com/office/drawing/2014/main" id="{A4593734-4523-31AF-1CFE-9682AE71D8E4}"/>
              </a:ext>
            </a:extLst>
          </p:cNvPr>
          <p:cNvPicPr>
            <a:picLocks noChangeAspect="1"/>
          </p:cNvPicPr>
          <p:nvPr/>
        </p:nvPicPr>
        <p:blipFill>
          <a:blip r:embed="rId4"/>
          <a:srcRect/>
          <a:stretch/>
        </p:blipFill>
        <p:spPr>
          <a:xfrm>
            <a:off x="4059021" y="1704739"/>
            <a:ext cx="4073957" cy="4113185"/>
          </a:xfrm>
          <a:prstGeom prst="rect">
            <a:avLst/>
          </a:prstGeom>
        </p:spPr>
      </p:pic>
      <p:cxnSp>
        <p:nvCxnSpPr>
          <p:cNvPr id="25" name="Straight Connector 24">
            <a:extLst>
              <a:ext uri="{FF2B5EF4-FFF2-40B4-BE49-F238E27FC236}">
                <a16:creationId xmlns:a16="http://schemas.microsoft.com/office/drawing/2014/main" id="{0202FF8E-7FBB-7647-F097-9F83E709EEA0}"/>
              </a:ext>
            </a:extLst>
          </p:cNvPr>
          <p:cNvCxnSpPr/>
          <p:nvPr/>
        </p:nvCxnSpPr>
        <p:spPr>
          <a:xfrm flipH="1">
            <a:off x="5101389" y="2666198"/>
            <a:ext cx="211756" cy="2261937"/>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43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691F1-0944-38A2-DB91-EC5CE78D02A0}"/>
              </a:ext>
            </a:extLst>
          </p:cNvPr>
          <p:cNvPicPr>
            <a:picLocks noChangeAspect="1"/>
          </p:cNvPicPr>
          <p:nvPr/>
        </p:nvPicPr>
        <p:blipFill>
          <a:blip r:embed="rId3"/>
          <a:srcRect/>
          <a:stretch/>
        </p:blipFill>
        <p:spPr>
          <a:xfrm>
            <a:off x="4059021" y="1704739"/>
            <a:ext cx="4067471" cy="4106636"/>
          </a:xfrm>
          <a:prstGeom prst="rect">
            <a:avLst/>
          </a:prstGeom>
        </p:spPr>
      </p:pic>
      <p:sp>
        <p:nvSpPr>
          <p:cNvPr id="2" name="Title 1">
            <a:extLst>
              <a:ext uri="{FF2B5EF4-FFF2-40B4-BE49-F238E27FC236}">
                <a16:creationId xmlns:a16="http://schemas.microsoft.com/office/drawing/2014/main" id="{84EFF7F5-93CE-AA1D-7C2A-F5377F2A8CB2}"/>
              </a:ext>
            </a:extLst>
          </p:cNvPr>
          <p:cNvSpPr>
            <a:spLocks noGrp="1"/>
          </p:cNvSpPr>
          <p:nvPr>
            <p:ph type="title"/>
          </p:nvPr>
        </p:nvSpPr>
        <p:spPr/>
        <p:txBody>
          <a:bodyPr/>
          <a:lstStyle/>
          <a:p>
            <a:r>
              <a:rPr lang="en-NL"/>
              <a:t>Building triangles</a:t>
            </a:r>
          </a:p>
        </p:txBody>
      </p:sp>
      <p:sp>
        <p:nvSpPr>
          <p:cNvPr id="4" name="Slide Number Placeholder 3">
            <a:extLst>
              <a:ext uri="{FF2B5EF4-FFF2-40B4-BE49-F238E27FC236}">
                <a16:creationId xmlns:a16="http://schemas.microsoft.com/office/drawing/2014/main" id="{DF26B36B-252C-6264-D2A8-FEB6C4403C28}"/>
              </a:ext>
            </a:extLst>
          </p:cNvPr>
          <p:cNvSpPr>
            <a:spLocks noGrp="1"/>
          </p:cNvSpPr>
          <p:nvPr>
            <p:ph type="sldNum" sz="quarter" idx="12"/>
          </p:nvPr>
        </p:nvSpPr>
        <p:spPr/>
        <p:txBody>
          <a:bodyPr/>
          <a:lstStyle/>
          <a:p>
            <a:fld id="{897AE9FA-3F8D-0D45-ABEA-B1C7A7244A19}" type="slidenum">
              <a:rPr lang="en-US" smtClean="0"/>
              <a:t>26</a:t>
            </a:fld>
            <a:endParaRPr lang="en-US"/>
          </a:p>
        </p:txBody>
      </p:sp>
    </p:spTree>
    <p:extLst>
      <p:ext uri="{BB962C8B-B14F-4D97-AF65-F5344CB8AC3E}">
        <p14:creationId xmlns:p14="http://schemas.microsoft.com/office/powerpoint/2010/main" val="269653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0EF8A-AF19-9AEF-29C5-63F6F1AD9C77}"/>
              </a:ext>
            </a:extLst>
          </p:cNvPr>
          <p:cNvSpPr>
            <a:spLocks noGrp="1"/>
          </p:cNvSpPr>
          <p:nvPr>
            <p:ph type="title"/>
          </p:nvPr>
        </p:nvSpPr>
        <p:spPr/>
        <p:txBody>
          <a:bodyPr/>
          <a:lstStyle/>
          <a:p>
            <a:r>
              <a:rPr lang="en-NL"/>
              <a:t>Building triangles</a:t>
            </a:r>
          </a:p>
        </p:txBody>
      </p:sp>
      <p:sp>
        <p:nvSpPr>
          <p:cNvPr id="4" name="Slide Number Placeholder 3">
            <a:extLst>
              <a:ext uri="{FF2B5EF4-FFF2-40B4-BE49-F238E27FC236}">
                <a16:creationId xmlns:a16="http://schemas.microsoft.com/office/drawing/2014/main" id="{B94E6E9A-44CF-CD3C-2E20-135D2AC8F28C}"/>
              </a:ext>
            </a:extLst>
          </p:cNvPr>
          <p:cNvSpPr>
            <a:spLocks noGrp="1"/>
          </p:cNvSpPr>
          <p:nvPr>
            <p:ph type="sldNum" sz="quarter" idx="12"/>
          </p:nvPr>
        </p:nvSpPr>
        <p:spPr/>
        <p:txBody>
          <a:bodyPr/>
          <a:lstStyle/>
          <a:p>
            <a:fld id="{897AE9FA-3F8D-0D45-ABEA-B1C7A7244A19}" type="slidenum">
              <a:rPr lang="en-US" smtClean="0"/>
              <a:t>27</a:t>
            </a:fld>
            <a:endParaRPr lang="en-US"/>
          </a:p>
        </p:txBody>
      </p:sp>
      <p:pic>
        <p:nvPicPr>
          <p:cNvPr id="3076" name="Picture 4">
            <a:extLst>
              <a:ext uri="{FF2B5EF4-FFF2-40B4-BE49-F238E27FC236}">
                <a16:creationId xmlns:a16="http://schemas.microsoft.com/office/drawing/2014/main" id="{25579841-E7FA-A3D6-6A88-FD0EAD516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680" y="1131250"/>
            <a:ext cx="5726263" cy="4865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2A047A2-D47E-737C-807A-01E7BE84411D}"/>
              </a:ext>
            </a:extLst>
          </p:cNvPr>
          <p:cNvSpPr/>
          <p:nvPr/>
        </p:nvSpPr>
        <p:spPr>
          <a:xfrm>
            <a:off x="7555831" y="3564123"/>
            <a:ext cx="1116531" cy="1036753"/>
          </a:xfrm>
          <a:prstGeom prst="rect">
            <a:avLst/>
          </a:prstGeom>
          <a:noFill/>
          <a:ln w="76200">
            <a:solidFill>
              <a:schemeClr val="accent5">
                <a:lumMod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cxnSp>
        <p:nvCxnSpPr>
          <p:cNvPr id="7" name="Straight Connector 6">
            <a:extLst>
              <a:ext uri="{FF2B5EF4-FFF2-40B4-BE49-F238E27FC236}">
                <a16:creationId xmlns:a16="http://schemas.microsoft.com/office/drawing/2014/main" id="{08BD353D-32EB-59D7-8A78-DC13247B9926}"/>
              </a:ext>
            </a:extLst>
          </p:cNvPr>
          <p:cNvCxnSpPr>
            <a:cxnSpLocks/>
          </p:cNvCxnSpPr>
          <p:nvPr/>
        </p:nvCxnSpPr>
        <p:spPr>
          <a:xfrm>
            <a:off x="6271579" y="1785557"/>
            <a:ext cx="2400783" cy="1778566"/>
          </a:xfrm>
          <a:prstGeom prst="line">
            <a:avLst/>
          </a:prstGeom>
          <a:ln w="76200">
            <a:solidFill>
              <a:schemeClr val="accent5">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54FEE9-73E1-0D14-7629-5C21F862B73B}"/>
              </a:ext>
            </a:extLst>
          </p:cNvPr>
          <p:cNvCxnSpPr/>
          <p:nvPr/>
        </p:nvCxnSpPr>
        <p:spPr>
          <a:xfrm flipV="1">
            <a:off x="6271579" y="4600876"/>
            <a:ext cx="2400783" cy="1396121"/>
          </a:xfrm>
          <a:prstGeom prst="line">
            <a:avLst/>
          </a:prstGeom>
          <a:ln w="76200">
            <a:solidFill>
              <a:schemeClr val="accent5">
                <a:lumMod val="2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24A71BC2-9CEC-7E4B-4A6F-835409586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338" y="1785557"/>
            <a:ext cx="4956241" cy="4211440"/>
          </a:xfrm>
          <a:prstGeom prst="rect">
            <a:avLst/>
          </a:prstGeom>
          <a:noFill/>
          <a:ln w="76200">
            <a:solidFill>
              <a:schemeClr val="accent5">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22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9D62E-D2B6-859C-E1B8-74A5418F37C9}"/>
              </a:ext>
            </a:extLst>
          </p:cNvPr>
          <p:cNvSpPr>
            <a:spLocks noGrp="1"/>
          </p:cNvSpPr>
          <p:nvPr>
            <p:ph type="title"/>
          </p:nvPr>
        </p:nvSpPr>
        <p:spPr/>
        <p:txBody>
          <a:bodyPr/>
          <a:lstStyle/>
          <a:p>
            <a:r>
              <a:rPr lang="en-NL"/>
              <a:t>Nice triangles</a:t>
            </a:r>
          </a:p>
        </p:txBody>
      </p:sp>
      <p:pic>
        <p:nvPicPr>
          <p:cNvPr id="6" name="Content Placeholder 5">
            <a:extLst>
              <a:ext uri="{FF2B5EF4-FFF2-40B4-BE49-F238E27FC236}">
                <a16:creationId xmlns:a16="http://schemas.microsoft.com/office/drawing/2014/main" id="{C19DE9C1-46B0-BB04-6296-1613815F09E4}"/>
              </a:ext>
            </a:extLst>
          </p:cNvPr>
          <p:cNvPicPr>
            <a:picLocks noGrp="1" noChangeAspect="1"/>
          </p:cNvPicPr>
          <p:nvPr>
            <p:ph idx="1"/>
          </p:nvPr>
        </p:nvPicPr>
        <p:blipFill>
          <a:blip r:embed="rId3"/>
          <a:srcRect/>
          <a:stretch/>
        </p:blipFill>
        <p:spPr>
          <a:xfrm>
            <a:off x="2450850" y="1509052"/>
            <a:ext cx="7290299" cy="4560187"/>
          </a:xfrm>
        </p:spPr>
      </p:pic>
      <p:sp>
        <p:nvSpPr>
          <p:cNvPr id="4" name="Slide Number Placeholder 3">
            <a:extLst>
              <a:ext uri="{FF2B5EF4-FFF2-40B4-BE49-F238E27FC236}">
                <a16:creationId xmlns:a16="http://schemas.microsoft.com/office/drawing/2014/main" id="{77A794B3-3B4D-3E86-530C-C8A6AB15C16B}"/>
              </a:ext>
            </a:extLst>
          </p:cNvPr>
          <p:cNvSpPr>
            <a:spLocks noGrp="1"/>
          </p:cNvSpPr>
          <p:nvPr>
            <p:ph type="sldNum" sz="quarter" idx="12"/>
          </p:nvPr>
        </p:nvSpPr>
        <p:spPr/>
        <p:txBody>
          <a:bodyPr/>
          <a:lstStyle/>
          <a:p>
            <a:fld id="{897AE9FA-3F8D-0D45-ABEA-B1C7A7244A19}" type="slidenum">
              <a:rPr lang="en-US" smtClean="0"/>
              <a:t>28</a:t>
            </a:fld>
            <a:endParaRPr lang="en-US"/>
          </a:p>
        </p:txBody>
      </p:sp>
    </p:spTree>
    <p:extLst>
      <p:ext uri="{BB962C8B-B14F-4D97-AF65-F5344CB8AC3E}">
        <p14:creationId xmlns:p14="http://schemas.microsoft.com/office/powerpoint/2010/main" val="4221060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EEE8A-C2A9-5845-A8C8-DD39D8D3C82D}"/>
              </a:ext>
            </a:extLst>
          </p:cNvPr>
          <p:cNvSpPr>
            <a:spLocks noGrp="1"/>
          </p:cNvSpPr>
          <p:nvPr>
            <p:ph type="title"/>
          </p:nvPr>
        </p:nvSpPr>
        <p:spPr/>
        <p:txBody>
          <a:bodyPr/>
          <a:lstStyle/>
          <a:p>
            <a:r>
              <a:rPr lang="en-NL"/>
              <a:t>Repeat for each level</a:t>
            </a:r>
          </a:p>
        </p:txBody>
      </p:sp>
      <p:sp>
        <p:nvSpPr>
          <p:cNvPr id="4" name="Slide Number Placeholder 3">
            <a:extLst>
              <a:ext uri="{FF2B5EF4-FFF2-40B4-BE49-F238E27FC236}">
                <a16:creationId xmlns:a16="http://schemas.microsoft.com/office/drawing/2014/main" id="{3694F23D-AACB-589A-0D45-D507A49DBE1E}"/>
              </a:ext>
            </a:extLst>
          </p:cNvPr>
          <p:cNvSpPr>
            <a:spLocks noGrp="1"/>
          </p:cNvSpPr>
          <p:nvPr>
            <p:ph type="sldNum" sz="quarter" idx="12"/>
          </p:nvPr>
        </p:nvSpPr>
        <p:spPr/>
        <p:txBody>
          <a:bodyPr/>
          <a:lstStyle/>
          <a:p>
            <a:fld id="{897AE9FA-3F8D-0D45-ABEA-B1C7A7244A19}" type="slidenum">
              <a:rPr lang="en-US" smtClean="0"/>
              <a:t>29</a:t>
            </a:fld>
            <a:endParaRPr lang="en-US"/>
          </a:p>
        </p:txBody>
      </p:sp>
      <p:pic>
        <p:nvPicPr>
          <p:cNvPr id="6" name="Picture 5" descr="A group of shells and a bottle&#10;&#10;Description automatically generated">
            <a:extLst>
              <a:ext uri="{FF2B5EF4-FFF2-40B4-BE49-F238E27FC236}">
                <a16:creationId xmlns:a16="http://schemas.microsoft.com/office/drawing/2014/main" id="{30B1016F-68B5-3FA1-6FA3-36A0462601C5}"/>
              </a:ext>
            </a:extLst>
          </p:cNvPr>
          <p:cNvPicPr>
            <a:picLocks noChangeAspect="1"/>
          </p:cNvPicPr>
          <p:nvPr/>
        </p:nvPicPr>
        <p:blipFill>
          <a:blip r:embed="rId3"/>
          <a:stretch>
            <a:fillRect/>
          </a:stretch>
        </p:blipFill>
        <p:spPr>
          <a:xfrm>
            <a:off x="344905" y="2224297"/>
            <a:ext cx="11502189" cy="2909377"/>
          </a:xfrm>
          <a:prstGeom prst="rect">
            <a:avLst/>
          </a:prstGeom>
        </p:spPr>
      </p:pic>
    </p:spTree>
    <p:extLst>
      <p:ext uri="{BB962C8B-B14F-4D97-AF65-F5344CB8AC3E}">
        <p14:creationId xmlns:p14="http://schemas.microsoft.com/office/powerpoint/2010/main" val="889185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lorful airplane with round objects&#10;&#10;Description automatically generated with medium confidence">
            <a:extLst>
              <a:ext uri="{FF2B5EF4-FFF2-40B4-BE49-F238E27FC236}">
                <a16:creationId xmlns:a16="http://schemas.microsoft.com/office/drawing/2014/main" id="{86372250-8E14-B1F5-34B4-C5FB631EC969}"/>
              </a:ext>
            </a:extLst>
          </p:cNvPr>
          <p:cNvPicPr>
            <a:picLocks noChangeAspect="1"/>
          </p:cNvPicPr>
          <p:nvPr/>
        </p:nvPicPr>
        <p:blipFill>
          <a:blip r:embed="rId3"/>
          <a:stretch>
            <a:fillRect/>
          </a:stretch>
        </p:blipFill>
        <p:spPr>
          <a:xfrm>
            <a:off x="102092" y="1352149"/>
            <a:ext cx="5012833" cy="1691371"/>
          </a:xfrm>
          <a:prstGeom prst="rect">
            <a:avLst/>
          </a:prstGeom>
        </p:spPr>
      </p:pic>
      <p:sp>
        <p:nvSpPr>
          <p:cNvPr id="6" name="Title 5">
            <a:extLst>
              <a:ext uri="{FF2B5EF4-FFF2-40B4-BE49-F238E27FC236}">
                <a16:creationId xmlns:a16="http://schemas.microsoft.com/office/drawing/2014/main" id="{9AE87C07-CC8E-C746-AC96-0B8D4750C871}"/>
              </a:ext>
            </a:extLst>
          </p:cNvPr>
          <p:cNvSpPr>
            <a:spLocks noGrp="1"/>
          </p:cNvSpPr>
          <p:nvPr>
            <p:ph type="title"/>
          </p:nvPr>
        </p:nvSpPr>
        <p:spPr/>
        <p:txBody>
          <a:bodyPr/>
          <a:lstStyle/>
          <a:p>
            <a:r>
              <a:rPr lang="en-NL"/>
              <a:t>Linear systems on curved surfaces</a:t>
            </a:r>
          </a:p>
        </p:txBody>
      </p:sp>
      <p:sp>
        <p:nvSpPr>
          <p:cNvPr id="4" name="Slide Number Placeholder 3">
            <a:extLst>
              <a:ext uri="{FF2B5EF4-FFF2-40B4-BE49-F238E27FC236}">
                <a16:creationId xmlns:a16="http://schemas.microsoft.com/office/drawing/2014/main" id="{6560AD8B-5C3E-988F-56F0-FCC22BB288DB}"/>
              </a:ext>
            </a:extLst>
          </p:cNvPr>
          <p:cNvSpPr>
            <a:spLocks noGrp="1"/>
          </p:cNvSpPr>
          <p:nvPr>
            <p:ph type="sldNum" sz="quarter" idx="12"/>
          </p:nvPr>
        </p:nvSpPr>
        <p:spPr>
          <a:xfrm>
            <a:off x="10172180" y="6426661"/>
            <a:ext cx="673360" cy="301752"/>
          </a:xfrm>
        </p:spPr>
        <p:txBody>
          <a:bodyPr/>
          <a:lstStyle/>
          <a:p>
            <a:fld id="{897AE9FA-3F8D-0D45-ABEA-B1C7A7244A19}" type="slidenum">
              <a:rPr lang="en-US" smtClean="0"/>
              <a:pPr/>
              <a:t>3</a:t>
            </a:fld>
            <a:endParaRPr lang="en-US"/>
          </a:p>
        </p:txBody>
      </p:sp>
      <p:sp>
        <p:nvSpPr>
          <p:cNvPr id="5" name="TextBox 4">
            <a:extLst>
              <a:ext uri="{FF2B5EF4-FFF2-40B4-BE49-F238E27FC236}">
                <a16:creationId xmlns:a16="http://schemas.microsoft.com/office/drawing/2014/main" id="{E9D3A0DF-4A1A-6F18-EDA0-5CE92A57992B}"/>
              </a:ext>
            </a:extLst>
          </p:cNvPr>
          <p:cNvSpPr txBox="1"/>
          <p:nvPr/>
        </p:nvSpPr>
        <p:spPr>
          <a:xfrm>
            <a:off x="609527" y="3664406"/>
            <a:ext cx="3619500" cy="519629"/>
          </a:xfrm>
          <a:prstGeom prst="rect">
            <a:avLst/>
          </a:prstGeom>
          <a:noFill/>
        </p:spPr>
        <p:txBody>
          <a:bodyPr wrap="square" lIns="0" rtlCol="0">
            <a:spAutoFit/>
          </a:bodyPr>
          <a:lstStyle/>
          <a:p>
            <a:pPr>
              <a:lnSpc>
                <a:spcPct val="130000"/>
              </a:lnSpc>
              <a:spcAft>
                <a:spcPts val="600"/>
              </a:spcAft>
              <a:buClr>
                <a:schemeClr val="accent2"/>
              </a:buClr>
            </a:pPr>
            <a:r>
              <a:rPr lang="en-NL" sz="2400">
                <a:latin typeface="Helvetica Neue" panose="02000503000000020004" pitchFamily="2" charset="0"/>
                <a:ea typeface="Helvetica Neue" panose="02000503000000020004" pitchFamily="2" charset="0"/>
                <a:cs typeface="Helvetica Neue" panose="02000503000000020004" pitchFamily="2" charset="0"/>
              </a:rPr>
              <a:t>Data smoothing</a:t>
            </a:r>
          </a:p>
        </p:txBody>
      </p:sp>
      <p:pic>
        <p:nvPicPr>
          <p:cNvPr id="7" name="Picture 6" descr="Diagram&#10;&#10;Description automatically generated">
            <a:extLst>
              <a:ext uri="{FF2B5EF4-FFF2-40B4-BE49-F238E27FC236}">
                <a16:creationId xmlns:a16="http://schemas.microsoft.com/office/drawing/2014/main" id="{D8868ADA-5375-C732-3A15-F6376D607A98}"/>
              </a:ext>
            </a:extLst>
          </p:cNvPr>
          <p:cNvPicPr>
            <a:picLocks noChangeAspect="1"/>
          </p:cNvPicPr>
          <p:nvPr/>
        </p:nvPicPr>
        <p:blipFill>
          <a:blip r:embed="rId4"/>
          <a:stretch>
            <a:fillRect/>
          </a:stretch>
        </p:blipFill>
        <p:spPr>
          <a:xfrm>
            <a:off x="3882153" y="4020407"/>
            <a:ext cx="4972123" cy="2551665"/>
          </a:xfrm>
          <a:prstGeom prst="rect">
            <a:avLst/>
          </a:prstGeom>
        </p:spPr>
      </p:pic>
      <p:sp>
        <p:nvSpPr>
          <p:cNvPr id="8" name="TextBox 7">
            <a:extLst>
              <a:ext uri="{FF2B5EF4-FFF2-40B4-BE49-F238E27FC236}">
                <a16:creationId xmlns:a16="http://schemas.microsoft.com/office/drawing/2014/main" id="{443EF51C-F4C3-3451-5E6A-ED1F3CB2DA47}"/>
              </a:ext>
            </a:extLst>
          </p:cNvPr>
          <p:cNvSpPr txBox="1"/>
          <p:nvPr/>
        </p:nvSpPr>
        <p:spPr>
          <a:xfrm>
            <a:off x="609527" y="5402246"/>
            <a:ext cx="5214258" cy="830997"/>
          </a:xfrm>
          <a:prstGeom prst="rect">
            <a:avLst/>
          </a:prstGeom>
          <a:noFill/>
        </p:spPr>
        <p:txBody>
          <a:bodyPr wrap="square" lIns="0" rtlCol="0">
            <a:spAutoFit/>
          </a:bodyPr>
          <a:lstStyle/>
          <a:p>
            <a:pPr>
              <a:buClr>
                <a:schemeClr val="accent2"/>
              </a:buClr>
            </a:pPr>
            <a:r>
              <a:rPr lang="nl-NL" sz="2400" dirty="0" err="1">
                <a:latin typeface="Helvetica Neue" panose="02000503000000020004" pitchFamily="2" charset="0"/>
                <a:ea typeface="Helvetica Neue" panose="02000503000000020004" pitchFamily="2" charset="0"/>
                <a:cs typeface="Helvetica Neue" panose="02000503000000020004" pitchFamily="2" charset="0"/>
              </a:rPr>
              <a:t>Shape</a:t>
            </a:r>
            <a:r>
              <a:rPr lang="nl-NL" sz="2400" dirty="0">
                <a:latin typeface="Helvetica Neue" panose="02000503000000020004" pitchFamily="2" charset="0"/>
                <a:ea typeface="Helvetica Neue" panose="02000503000000020004" pitchFamily="2" charset="0"/>
                <a:cs typeface="Helvetica Neue" panose="02000503000000020004" pitchFamily="2" charset="0"/>
              </a:rPr>
              <a:t> a</a:t>
            </a:r>
            <a:r>
              <a:rPr lang="en-NL" sz="2400">
                <a:latin typeface="Helvetica Neue" panose="02000503000000020004" pitchFamily="2" charset="0"/>
                <a:ea typeface="Helvetica Neue" panose="02000503000000020004" pitchFamily="2" charset="0"/>
                <a:cs typeface="Helvetica Neue" panose="02000503000000020004" pitchFamily="2" charset="0"/>
              </a:rPr>
              <a:t>nalysis</a:t>
            </a:r>
            <a:endParaRPr lang="nl-NL" sz="2400" dirty="0">
              <a:latin typeface="Helvetica Neue" panose="02000503000000020004" pitchFamily="2" charset="0"/>
              <a:ea typeface="Helvetica Neue" panose="02000503000000020004" pitchFamily="2" charset="0"/>
              <a:cs typeface="Helvetica Neue" panose="02000503000000020004" pitchFamily="2" charset="0"/>
            </a:endParaRPr>
          </a:p>
          <a:p>
            <a:pPr>
              <a:buClr>
                <a:schemeClr val="accent2"/>
              </a:buClr>
            </a:pPr>
            <a:r>
              <a:rPr lang="en-NL" sz="2400">
                <a:latin typeface="Helvetica Neue" panose="02000503000000020004" pitchFamily="2" charset="0"/>
                <a:ea typeface="Helvetica Neue" panose="02000503000000020004" pitchFamily="2" charset="0"/>
                <a:cs typeface="Helvetica Neue" panose="02000503000000020004" pitchFamily="2" charset="0"/>
              </a:rPr>
              <a:t>Machine learning</a:t>
            </a:r>
          </a:p>
        </p:txBody>
      </p:sp>
      <p:sp>
        <p:nvSpPr>
          <p:cNvPr id="9" name="TextBox 8">
            <a:extLst>
              <a:ext uri="{FF2B5EF4-FFF2-40B4-BE49-F238E27FC236}">
                <a16:creationId xmlns:a16="http://schemas.microsoft.com/office/drawing/2014/main" id="{B4BFAC37-1978-4894-8127-14664665FBFF}"/>
              </a:ext>
            </a:extLst>
          </p:cNvPr>
          <p:cNvSpPr txBox="1"/>
          <p:nvPr/>
        </p:nvSpPr>
        <p:spPr>
          <a:xfrm>
            <a:off x="609527" y="5025027"/>
            <a:ext cx="5214258" cy="341760"/>
          </a:xfrm>
          <a:prstGeom prst="rect">
            <a:avLst/>
          </a:prstGeom>
          <a:noFill/>
        </p:spPr>
        <p:txBody>
          <a:bodyPr wrap="square" lIns="0" rtlCol="0">
            <a:spAutoFit/>
          </a:bodyPr>
          <a:lstStyle/>
          <a:p>
            <a:pPr>
              <a:lnSpc>
                <a:spcPct val="130000"/>
              </a:lnSpc>
              <a:spcAft>
                <a:spcPts val="600"/>
              </a:spcAft>
              <a:buClr>
                <a:schemeClr val="accent2"/>
              </a:buClr>
            </a:pPr>
            <a:r>
              <a:rPr lang="en-NL" sz="14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DiffusionNet [Sharp et al. 2022]</a:t>
            </a:r>
          </a:p>
        </p:txBody>
      </p:sp>
      <p:sp>
        <p:nvSpPr>
          <p:cNvPr id="10" name="TextBox 9">
            <a:extLst>
              <a:ext uri="{FF2B5EF4-FFF2-40B4-BE49-F238E27FC236}">
                <a16:creationId xmlns:a16="http://schemas.microsoft.com/office/drawing/2014/main" id="{8C00C391-637F-129F-5192-D7ED58004269}"/>
              </a:ext>
            </a:extLst>
          </p:cNvPr>
          <p:cNvSpPr txBox="1"/>
          <p:nvPr/>
        </p:nvSpPr>
        <p:spPr>
          <a:xfrm>
            <a:off x="7962973" y="4413617"/>
            <a:ext cx="3619500" cy="519629"/>
          </a:xfrm>
          <a:prstGeom prst="rect">
            <a:avLst/>
          </a:prstGeom>
          <a:noFill/>
        </p:spPr>
        <p:txBody>
          <a:bodyPr wrap="square" lIns="0" rtlCol="0">
            <a:spAutoFit/>
          </a:bodyPr>
          <a:lstStyle/>
          <a:p>
            <a:pPr algn="r">
              <a:lnSpc>
                <a:spcPct val="130000"/>
              </a:lnSpc>
              <a:spcAft>
                <a:spcPts val="600"/>
              </a:spcAft>
              <a:buClr>
                <a:schemeClr val="accent2"/>
              </a:buClr>
            </a:pPr>
            <a:r>
              <a:rPr lang="en-NL" sz="2400">
                <a:latin typeface="Helvetica Neue" panose="02000503000000020004" pitchFamily="2" charset="0"/>
                <a:ea typeface="Helvetica Neue" panose="02000503000000020004" pitchFamily="2" charset="0"/>
                <a:cs typeface="Helvetica Neue" panose="02000503000000020004" pitchFamily="2" charset="0"/>
              </a:rPr>
              <a:t>Simulation</a:t>
            </a:r>
          </a:p>
        </p:txBody>
      </p:sp>
      <p:sp>
        <p:nvSpPr>
          <p:cNvPr id="11" name="TextBox 10">
            <a:extLst>
              <a:ext uri="{FF2B5EF4-FFF2-40B4-BE49-F238E27FC236}">
                <a16:creationId xmlns:a16="http://schemas.microsoft.com/office/drawing/2014/main" id="{179D3BC5-747D-5AE4-87E7-50EC006980FD}"/>
              </a:ext>
            </a:extLst>
          </p:cNvPr>
          <p:cNvSpPr txBox="1"/>
          <p:nvPr/>
        </p:nvSpPr>
        <p:spPr>
          <a:xfrm>
            <a:off x="6368215" y="4105145"/>
            <a:ext cx="5214258" cy="341760"/>
          </a:xfrm>
          <a:prstGeom prst="rect">
            <a:avLst/>
          </a:prstGeom>
          <a:noFill/>
        </p:spPr>
        <p:txBody>
          <a:bodyPr wrap="square" lIns="0" rtlCol="0">
            <a:spAutoFit/>
          </a:bodyPr>
          <a:lstStyle/>
          <a:p>
            <a:pPr algn="r">
              <a:lnSpc>
                <a:spcPct val="130000"/>
              </a:lnSpc>
              <a:spcAft>
                <a:spcPts val="600"/>
              </a:spcAft>
              <a:buClr>
                <a:schemeClr val="accent2"/>
              </a:buClr>
            </a:pPr>
            <a:r>
              <a:rPr lang="nl-NL" sz="12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nl-NL" sz="1400" err="1">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Skouras</a:t>
            </a:r>
            <a:r>
              <a:rPr lang="nl-NL" sz="12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 et al. 2012]</a:t>
            </a:r>
            <a:endParaRPr lang="en-NL" sz="12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54D9514F-0BDC-F732-A79D-79CF944F41B2}"/>
              </a:ext>
            </a:extLst>
          </p:cNvPr>
          <p:cNvSpPr txBox="1"/>
          <p:nvPr/>
        </p:nvSpPr>
        <p:spPr>
          <a:xfrm>
            <a:off x="609528" y="3335793"/>
            <a:ext cx="5214258" cy="341760"/>
          </a:xfrm>
          <a:prstGeom prst="rect">
            <a:avLst/>
          </a:prstGeom>
          <a:noFill/>
        </p:spPr>
        <p:txBody>
          <a:bodyPr wrap="square" lIns="0" rtlCol="0">
            <a:spAutoFit/>
          </a:bodyPr>
          <a:lstStyle/>
          <a:p>
            <a:pPr>
              <a:lnSpc>
                <a:spcPct val="130000"/>
              </a:lnSpc>
              <a:spcAft>
                <a:spcPts val="600"/>
              </a:spcAft>
              <a:buClr>
                <a:schemeClr val="accent2"/>
              </a:buClr>
            </a:pPr>
            <a:r>
              <a:rPr lang="nl-NL" sz="12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nl-NL" sz="14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Stein</a:t>
            </a:r>
            <a:r>
              <a:rPr lang="nl-NL" sz="12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rPr>
              <a:t> et al. 2020]</a:t>
            </a:r>
            <a:endParaRPr lang="en-NL" sz="1200">
              <a:solidFill>
                <a:schemeClr val="accent5">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7" name="Group 16">
            <a:extLst>
              <a:ext uri="{FF2B5EF4-FFF2-40B4-BE49-F238E27FC236}">
                <a16:creationId xmlns:a16="http://schemas.microsoft.com/office/drawing/2014/main" id="{D5283191-D584-9E6A-F071-7795CAE563B7}"/>
              </a:ext>
            </a:extLst>
          </p:cNvPr>
          <p:cNvGrpSpPr/>
          <p:nvPr/>
        </p:nvGrpSpPr>
        <p:grpSpPr>
          <a:xfrm>
            <a:off x="6539794" y="1229309"/>
            <a:ext cx="5214257" cy="2607129"/>
            <a:chOff x="6539794" y="1229309"/>
            <a:chExt cx="5214257" cy="2607129"/>
          </a:xfrm>
        </p:grpSpPr>
        <p:pic>
          <p:nvPicPr>
            <p:cNvPr id="12" name="Picture 11">
              <a:extLst>
                <a:ext uri="{FF2B5EF4-FFF2-40B4-BE49-F238E27FC236}">
                  <a16:creationId xmlns:a16="http://schemas.microsoft.com/office/drawing/2014/main" id="{D73D7C23-27B5-CED1-B84A-135850EBC5CA}"/>
                </a:ext>
              </a:extLst>
            </p:cNvPr>
            <p:cNvPicPr>
              <a:picLocks noChangeAspect="1"/>
            </p:cNvPicPr>
            <p:nvPr/>
          </p:nvPicPr>
          <p:blipFill>
            <a:blip r:embed="rId5"/>
            <a:srcRect/>
            <a:stretch/>
          </p:blipFill>
          <p:spPr>
            <a:xfrm>
              <a:off x="6539794" y="1229309"/>
              <a:ext cx="5214257" cy="2607129"/>
            </a:xfrm>
            <a:prstGeom prst="rect">
              <a:avLst/>
            </a:prstGeom>
          </p:spPr>
        </p:pic>
        <p:sp>
          <p:nvSpPr>
            <p:cNvPr id="13" name="Oval 12">
              <a:extLst>
                <a:ext uri="{FF2B5EF4-FFF2-40B4-BE49-F238E27FC236}">
                  <a16:creationId xmlns:a16="http://schemas.microsoft.com/office/drawing/2014/main" id="{30DA4CF6-95D8-004B-F4C0-922EBFA5E200}"/>
                </a:ext>
              </a:extLst>
            </p:cNvPr>
            <p:cNvSpPr/>
            <p:nvPr/>
          </p:nvSpPr>
          <p:spPr>
            <a:xfrm>
              <a:off x="7962973" y="1229309"/>
              <a:ext cx="891303" cy="503957"/>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ADD800-1997-38AD-80AF-BA7E603AF111}"/>
                </a:ext>
              </a:extLst>
            </p:cNvPr>
            <p:cNvSpPr/>
            <p:nvPr/>
          </p:nvSpPr>
          <p:spPr>
            <a:xfrm>
              <a:off x="10528752" y="1229309"/>
              <a:ext cx="891303" cy="503957"/>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7437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6B0C-D74D-8036-5584-2F744D41D6F2}"/>
              </a:ext>
            </a:extLst>
          </p:cNvPr>
          <p:cNvSpPr>
            <a:spLocks noGrp="1"/>
          </p:cNvSpPr>
          <p:nvPr>
            <p:ph type="title"/>
          </p:nvPr>
        </p:nvSpPr>
        <p:spPr/>
        <p:txBody>
          <a:bodyPr/>
          <a:lstStyle/>
          <a:p>
            <a:r>
              <a:rPr lang="en-NL"/>
              <a:t>Prolongation weights</a:t>
            </a:r>
          </a:p>
        </p:txBody>
      </p:sp>
      <p:sp>
        <p:nvSpPr>
          <p:cNvPr id="4" name="Slide Number Placeholder 3">
            <a:extLst>
              <a:ext uri="{FF2B5EF4-FFF2-40B4-BE49-F238E27FC236}">
                <a16:creationId xmlns:a16="http://schemas.microsoft.com/office/drawing/2014/main" id="{9FF7C2AA-F05C-07C0-1E08-264519460E13}"/>
              </a:ext>
            </a:extLst>
          </p:cNvPr>
          <p:cNvSpPr>
            <a:spLocks noGrp="1"/>
          </p:cNvSpPr>
          <p:nvPr>
            <p:ph type="sldNum" sz="quarter" idx="12"/>
          </p:nvPr>
        </p:nvSpPr>
        <p:spPr/>
        <p:txBody>
          <a:bodyPr/>
          <a:lstStyle/>
          <a:p>
            <a:fld id="{897AE9FA-3F8D-0D45-ABEA-B1C7A7244A19}" type="slidenum">
              <a:rPr lang="en-US" smtClean="0"/>
              <a:t>30</a:t>
            </a:fld>
            <a:endParaRPr lang="en-US"/>
          </a:p>
        </p:txBody>
      </p:sp>
      <p:pic>
        <p:nvPicPr>
          <p:cNvPr id="11" name="Picture 10" descr="A blue diamond with a white circle in the background&#10;&#10;Description automatically generated">
            <a:extLst>
              <a:ext uri="{FF2B5EF4-FFF2-40B4-BE49-F238E27FC236}">
                <a16:creationId xmlns:a16="http://schemas.microsoft.com/office/drawing/2014/main" id="{4EB98A93-189E-F3AA-51AB-6F3246B3CAE1}"/>
              </a:ext>
            </a:extLst>
          </p:cNvPr>
          <p:cNvPicPr>
            <a:picLocks noChangeAspect="1"/>
          </p:cNvPicPr>
          <p:nvPr/>
        </p:nvPicPr>
        <p:blipFill>
          <a:blip r:embed="rId4"/>
          <a:stretch>
            <a:fillRect/>
          </a:stretch>
        </p:blipFill>
        <p:spPr>
          <a:xfrm>
            <a:off x="3286025" y="1895808"/>
            <a:ext cx="5449786" cy="3849985"/>
          </a:xfrm>
          <a:prstGeom prst="rect">
            <a:avLst/>
          </a:prstGeom>
        </p:spPr>
      </p:pic>
      <p:pic>
        <p:nvPicPr>
          <p:cNvPr id="13" name="Picture 12" descr="A blue pyramid with a white circle&#10;&#10;Description automatically generated">
            <a:extLst>
              <a:ext uri="{FF2B5EF4-FFF2-40B4-BE49-F238E27FC236}">
                <a16:creationId xmlns:a16="http://schemas.microsoft.com/office/drawing/2014/main" id="{709704F8-6F25-1F95-4B01-6413D38C4447}"/>
              </a:ext>
            </a:extLst>
          </p:cNvPr>
          <p:cNvPicPr>
            <a:picLocks noChangeAspect="1"/>
          </p:cNvPicPr>
          <p:nvPr/>
        </p:nvPicPr>
        <p:blipFill>
          <a:blip r:embed="rId5"/>
          <a:stretch>
            <a:fillRect/>
          </a:stretch>
        </p:blipFill>
        <p:spPr>
          <a:xfrm>
            <a:off x="3286025" y="1895808"/>
            <a:ext cx="5449786" cy="3849985"/>
          </a:xfrm>
          <a:prstGeom prst="rect">
            <a:avLst/>
          </a:prstGeom>
        </p:spPr>
      </p:pic>
      <p:pic>
        <p:nvPicPr>
          <p:cNvPr id="15" name="Picture 14" descr="A colorful pyramid with a white circle&#10;&#10;Description automatically generated">
            <a:extLst>
              <a:ext uri="{FF2B5EF4-FFF2-40B4-BE49-F238E27FC236}">
                <a16:creationId xmlns:a16="http://schemas.microsoft.com/office/drawing/2014/main" id="{01C7DC99-FBCC-EE73-A08A-786711C1A0D5}"/>
              </a:ext>
            </a:extLst>
          </p:cNvPr>
          <p:cNvPicPr>
            <a:picLocks noChangeAspect="1"/>
          </p:cNvPicPr>
          <p:nvPr/>
        </p:nvPicPr>
        <p:blipFill>
          <a:blip r:embed="rId6"/>
          <a:stretch>
            <a:fillRect/>
          </a:stretch>
        </p:blipFill>
        <p:spPr>
          <a:xfrm>
            <a:off x="3286025" y="1895808"/>
            <a:ext cx="5447541" cy="3848400"/>
          </a:xfrm>
          <a:prstGeom prst="rect">
            <a:avLst/>
          </a:prstGeom>
        </p:spPr>
      </p:pic>
    </p:spTree>
    <p:custDataLst>
      <p:tags r:id="rId1"/>
    </p:custDataLst>
    <p:extLst>
      <p:ext uri="{BB962C8B-B14F-4D97-AF65-F5344CB8AC3E}">
        <p14:creationId xmlns:p14="http://schemas.microsoft.com/office/powerpoint/2010/main" val="40685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6B0C-D74D-8036-5584-2F744D41D6F2}"/>
              </a:ext>
            </a:extLst>
          </p:cNvPr>
          <p:cNvSpPr>
            <a:spLocks noGrp="1"/>
          </p:cNvSpPr>
          <p:nvPr>
            <p:ph type="title"/>
          </p:nvPr>
        </p:nvSpPr>
        <p:spPr/>
        <p:txBody>
          <a:bodyPr/>
          <a:lstStyle/>
          <a:p>
            <a:r>
              <a:rPr lang="en-NL"/>
              <a:t>Prolongation weights</a:t>
            </a:r>
          </a:p>
        </p:txBody>
      </p:sp>
      <p:sp>
        <p:nvSpPr>
          <p:cNvPr id="4" name="Slide Number Placeholder 3">
            <a:extLst>
              <a:ext uri="{FF2B5EF4-FFF2-40B4-BE49-F238E27FC236}">
                <a16:creationId xmlns:a16="http://schemas.microsoft.com/office/drawing/2014/main" id="{9FF7C2AA-F05C-07C0-1E08-264519460E13}"/>
              </a:ext>
            </a:extLst>
          </p:cNvPr>
          <p:cNvSpPr>
            <a:spLocks noGrp="1"/>
          </p:cNvSpPr>
          <p:nvPr>
            <p:ph type="sldNum" sz="quarter" idx="12"/>
          </p:nvPr>
        </p:nvSpPr>
        <p:spPr/>
        <p:txBody>
          <a:bodyPr/>
          <a:lstStyle/>
          <a:p>
            <a:fld id="{897AE9FA-3F8D-0D45-ABEA-B1C7A7244A19}" type="slidenum">
              <a:rPr lang="en-US" smtClean="0"/>
              <a:t>31</a:t>
            </a:fld>
            <a:endParaRPr lang="en-US"/>
          </a:p>
        </p:txBody>
      </p:sp>
      <p:pic>
        <p:nvPicPr>
          <p:cNvPr id="15" name="Picture 14" descr="A colorful pyramid with a white circle&#10;&#10;Description automatically generated">
            <a:extLst>
              <a:ext uri="{FF2B5EF4-FFF2-40B4-BE49-F238E27FC236}">
                <a16:creationId xmlns:a16="http://schemas.microsoft.com/office/drawing/2014/main" id="{01C7DC99-FBCC-EE73-A08A-786711C1A0D5}"/>
              </a:ext>
            </a:extLst>
          </p:cNvPr>
          <p:cNvPicPr>
            <a:picLocks noChangeAspect="1"/>
          </p:cNvPicPr>
          <p:nvPr/>
        </p:nvPicPr>
        <p:blipFill>
          <a:blip r:embed="rId3"/>
          <a:stretch>
            <a:fillRect/>
          </a:stretch>
        </p:blipFill>
        <p:spPr>
          <a:xfrm>
            <a:off x="1422737" y="2347030"/>
            <a:ext cx="4170102" cy="2945956"/>
          </a:xfrm>
          <a:prstGeom prst="rect">
            <a:avLst/>
          </a:prstGeom>
        </p:spPr>
      </p:pic>
      <p:pic>
        <p:nvPicPr>
          <p:cNvPr id="3" name="Picture 2">
            <a:extLst>
              <a:ext uri="{FF2B5EF4-FFF2-40B4-BE49-F238E27FC236}">
                <a16:creationId xmlns:a16="http://schemas.microsoft.com/office/drawing/2014/main" id="{182A42EE-871A-2F51-0E09-7B2E29AA390E}"/>
              </a:ext>
            </a:extLst>
          </p:cNvPr>
          <p:cNvPicPr>
            <a:picLocks noChangeAspect="1"/>
          </p:cNvPicPr>
          <p:nvPr/>
        </p:nvPicPr>
        <p:blipFill>
          <a:blip r:embed="rId4"/>
          <a:stretch>
            <a:fillRect/>
          </a:stretch>
        </p:blipFill>
        <p:spPr>
          <a:xfrm>
            <a:off x="7841205" y="1636350"/>
            <a:ext cx="2667655" cy="4457700"/>
          </a:xfrm>
          <a:prstGeom prst="rect">
            <a:avLst/>
          </a:prstGeom>
        </p:spPr>
      </p:pic>
      <p:cxnSp>
        <p:nvCxnSpPr>
          <p:cNvPr id="5" name="Straight Arrow Connector 4">
            <a:extLst>
              <a:ext uri="{FF2B5EF4-FFF2-40B4-BE49-F238E27FC236}">
                <a16:creationId xmlns:a16="http://schemas.microsoft.com/office/drawing/2014/main" id="{6B99659F-3878-B8AE-57EF-77651A78472B}"/>
              </a:ext>
            </a:extLst>
          </p:cNvPr>
          <p:cNvCxnSpPr>
            <a:cxnSpLocks/>
          </p:cNvCxnSpPr>
          <p:nvPr/>
        </p:nvCxnSpPr>
        <p:spPr>
          <a:xfrm>
            <a:off x="6553855" y="3676854"/>
            <a:ext cx="9137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356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A9D6-FCD4-9A6A-A096-48A6C8153E67}"/>
              </a:ext>
            </a:extLst>
          </p:cNvPr>
          <p:cNvSpPr>
            <a:spLocks noGrp="1"/>
          </p:cNvSpPr>
          <p:nvPr>
            <p:ph type="title"/>
          </p:nvPr>
        </p:nvSpPr>
        <p:spPr/>
        <p:txBody>
          <a:bodyPr/>
          <a:lstStyle/>
          <a:p>
            <a:r>
              <a:rPr lang="en-NL"/>
              <a:t>Graph Voronoi Multigrid</a:t>
            </a:r>
          </a:p>
        </p:txBody>
      </p:sp>
      <p:sp>
        <p:nvSpPr>
          <p:cNvPr id="4" name="Slide Number Placeholder 3">
            <a:extLst>
              <a:ext uri="{FF2B5EF4-FFF2-40B4-BE49-F238E27FC236}">
                <a16:creationId xmlns:a16="http://schemas.microsoft.com/office/drawing/2014/main" id="{7F69F398-5CAD-7F44-1844-DB177807D299}"/>
              </a:ext>
            </a:extLst>
          </p:cNvPr>
          <p:cNvSpPr>
            <a:spLocks noGrp="1"/>
          </p:cNvSpPr>
          <p:nvPr>
            <p:ph type="sldNum" sz="quarter" idx="12"/>
          </p:nvPr>
        </p:nvSpPr>
        <p:spPr/>
        <p:txBody>
          <a:bodyPr/>
          <a:lstStyle/>
          <a:p>
            <a:fld id="{897AE9FA-3F8D-0D45-ABEA-B1C7A7244A19}" type="slidenum">
              <a:rPr lang="en-US" smtClean="0"/>
              <a:t>32</a:t>
            </a:fld>
            <a:endParaRPr lang="en-US"/>
          </a:p>
        </p:txBody>
      </p:sp>
      <p:pic>
        <p:nvPicPr>
          <p:cNvPr id="5" name="Picture 4" descr="A group of people with different shapes&#10;&#10;Description automatically generated with medium confidence">
            <a:extLst>
              <a:ext uri="{FF2B5EF4-FFF2-40B4-BE49-F238E27FC236}">
                <a16:creationId xmlns:a16="http://schemas.microsoft.com/office/drawing/2014/main" id="{49F60E87-59E9-D988-7F34-08EF4E540A1A}"/>
              </a:ext>
            </a:extLst>
          </p:cNvPr>
          <p:cNvPicPr>
            <a:picLocks noChangeAspect="1"/>
          </p:cNvPicPr>
          <p:nvPr/>
        </p:nvPicPr>
        <p:blipFill>
          <a:blip r:embed="rId4"/>
          <a:stretch>
            <a:fillRect/>
          </a:stretch>
        </p:blipFill>
        <p:spPr>
          <a:xfrm>
            <a:off x="465612" y="2053176"/>
            <a:ext cx="11654613" cy="3496384"/>
          </a:xfrm>
          <a:prstGeom prst="rect">
            <a:avLst/>
          </a:prstGeom>
        </p:spPr>
      </p:pic>
      <p:sp>
        <p:nvSpPr>
          <p:cNvPr id="6" name="Rectangle 5">
            <a:extLst>
              <a:ext uri="{FF2B5EF4-FFF2-40B4-BE49-F238E27FC236}">
                <a16:creationId xmlns:a16="http://schemas.microsoft.com/office/drawing/2014/main" id="{28A6E035-E43A-74C6-B483-20A396A7A4A9}"/>
              </a:ext>
            </a:extLst>
          </p:cNvPr>
          <p:cNvSpPr/>
          <p:nvPr/>
        </p:nvSpPr>
        <p:spPr>
          <a:xfrm>
            <a:off x="3608173" y="2360141"/>
            <a:ext cx="1198605" cy="130981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1886617E-FF33-95A8-5BBD-D8B665E7AB51}"/>
              </a:ext>
            </a:extLst>
          </p:cNvPr>
          <p:cNvSpPr/>
          <p:nvPr/>
        </p:nvSpPr>
        <p:spPr>
          <a:xfrm>
            <a:off x="4843849" y="2360141"/>
            <a:ext cx="1198606" cy="130981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FF8F633A-6A1C-A7FD-CB0D-0F37FBBCCE18}"/>
              </a:ext>
            </a:extLst>
          </p:cNvPr>
          <p:cNvSpPr/>
          <p:nvPr/>
        </p:nvSpPr>
        <p:spPr>
          <a:xfrm>
            <a:off x="3608173" y="3682314"/>
            <a:ext cx="1198605" cy="130981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1" name="Rectangle 10">
            <a:extLst>
              <a:ext uri="{FF2B5EF4-FFF2-40B4-BE49-F238E27FC236}">
                <a16:creationId xmlns:a16="http://schemas.microsoft.com/office/drawing/2014/main" id="{E46F26C5-ACD7-2755-8484-CF4E11666B70}"/>
              </a:ext>
            </a:extLst>
          </p:cNvPr>
          <p:cNvSpPr/>
          <p:nvPr/>
        </p:nvSpPr>
        <p:spPr>
          <a:xfrm>
            <a:off x="4950941" y="3669957"/>
            <a:ext cx="1198606" cy="130981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39ADA1B5-9A56-3642-6291-4D15B266D178}"/>
              </a:ext>
            </a:extLst>
          </p:cNvPr>
          <p:cNvSpPr/>
          <p:nvPr/>
        </p:nvSpPr>
        <p:spPr>
          <a:xfrm>
            <a:off x="5955957" y="1865870"/>
            <a:ext cx="6042454" cy="313861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Tree>
    <p:custDataLst>
      <p:tags r:id="rId1"/>
    </p:custDataLst>
    <p:extLst>
      <p:ext uri="{BB962C8B-B14F-4D97-AF65-F5344CB8AC3E}">
        <p14:creationId xmlns:p14="http://schemas.microsoft.com/office/powerpoint/2010/main" val="245462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10" presetClass="exit" presetSubtype="0" fill="hold" grpId="0" nodeType="after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247936A-ADCF-8705-3654-69AC54830015}"/>
              </a:ext>
            </a:extLst>
          </p:cNvPr>
          <p:cNvSpPr>
            <a:spLocks noGrp="1"/>
          </p:cNvSpPr>
          <p:nvPr>
            <p:ph type="subTitle" idx="1"/>
          </p:nvPr>
        </p:nvSpPr>
        <p:spPr/>
        <p:txBody>
          <a:bodyPr/>
          <a:lstStyle/>
          <a:p>
            <a:r>
              <a:rPr lang="en-NL" b="0">
                <a:latin typeface="Helvetica Neue Light" panose="02000403000000020004" pitchFamily="2" charset="0"/>
                <a:ea typeface="Helvetica Neue Light" panose="02000403000000020004" pitchFamily="2" charset="0"/>
              </a:rPr>
              <a:t>Bravo, Gravo?</a:t>
            </a:r>
          </a:p>
        </p:txBody>
      </p:sp>
      <p:sp>
        <p:nvSpPr>
          <p:cNvPr id="5" name="Title 4">
            <a:extLst>
              <a:ext uri="{FF2B5EF4-FFF2-40B4-BE49-F238E27FC236}">
                <a16:creationId xmlns:a16="http://schemas.microsoft.com/office/drawing/2014/main" id="{654EE3F5-EDE0-15D1-3035-2BD10A79ED62}"/>
              </a:ext>
            </a:extLst>
          </p:cNvPr>
          <p:cNvSpPr>
            <a:spLocks noGrp="1"/>
          </p:cNvSpPr>
          <p:nvPr>
            <p:ph type="ctrTitle"/>
          </p:nvPr>
        </p:nvSpPr>
        <p:spPr/>
        <p:txBody>
          <a:bodyPr/>
          <a:lstStyle/>
          <a:p>
            <a:r>
              <a:rPr lang="en-NL"/>
              <a:t>Results</a:t>
            </a:r>
          </a:p>
        </p:txBody>
      </p:sp>
      <p:sp>
        <p:nvSpPr>
          <p:cNvPr id="4" name="Slide Number Placeholder 3">
            <a:extLst>
              <a:ext uri="{FF2B5EF4-FFF2-40B4-BE49-F238E27FC236}">
                <a16:creationId xmlns:a16="http://schemas.microsoft.com/office/drawing/2014/main" id="{C6CECC0B-6028-4C1A-1D3E-B0E2DDA40CA3}"/>
              </a:ext>
            </a:extLst>
          </p:cNvPr>
          <p:cNvSpPr>
            <a:spLocks noGrp="1"/>
          </p:cNvSpPr>
          <p:nvPr>
            <p:ph type="sldNum" sz="quarter" idx="4294967295"/>
          </p:nvPr>
        </p:nvSpPr>
        <p:spPr>
          <a:xfrm>
            <a:off x="11518900" y="6426200"/>
            <a:ext cx="673100" cy="301625"/>
          </a:xfrm>
        </p:spPr>
        <p:txBody>
          <a:bodyPr/>
          <a:lstStyle/>
          <a:p>
            <a:fld id="{897AE9FA-3F8D-0D45-ABEA-B1C7A7244A19}" type="slidenum">
              <a:rPr lang="en-US" smtClean="0"/>
              <a:t>33</a:t>
            </a:fld>
            <a:endParaRPr lang="en-US"/>
          </a:p>
        </p:txBody>
      </p:sp>
    </p:spTree>
    <p:extLst>
      <p:ext uri="{BB962C8B-B14F-4D97-AF65-F5344CB8AC3E}">
        <p14:creationId xmlns:p14="http://schemas.microsoft.com/office/powerpoint/2010/main" val="4039196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graph&#10;&#10;Description automatically generated">
            <a:extLst>
              <a:ext uri="{FF2B5EF4-FFF2-40B4-BE49-F238E27FC236}">
                <a16:creationId xmlns:a16="http://schemas.microsoft.com/office/drawing/2014/main" id="{40ABDF22-DDC8-337F-F024-BF88AD27DD58}"/>
              </a:ext>
            </a:extLst>
          </p:cNvPr>
          <p:cNvPicPr>
            <a:picLocks noChangeAspect="1"/>
          </p:cNvPicPr>
          <p:nvPr/>
        </p:nvPicPr>
        <p:blipFill>
          <a:blip r:embed="rId3"/>
          <a:stretch>
            <a:fillRect/>
          </a:stretch>
        </p:blipFill>
        <p:spPr>
          <a:xfrm rot="1298585">
            <a:off x="7626845" y="2118297"/>
            <a:ext cx="3621911" cy="4698233"/>
          </a:xfrm>
          <a:prstGeom prst="rect">
            <a:avLst/>
          </a:prstGeom>
          <a:effectLst>
            <a:outerShdw blurRad="101600" dist="38100" dir="2700000" algn="tl" rotWithShape="0">
              <a:prstClr val="black">
                <a:alpha val="20000"/>
              </a:prstClr>
            </a:outerShdw>
          </a:effectLst>
        </p:spPr>
      </p:pic>
      <p:sp>
        <p:nvSpPr>
          <p:cNvPr id="2" name="Title 1">
            <a:extLst>
              <a:ext uri="{FF2B5EF4-FFF2-40B4-BE49-F238E27FC236}">
                <a16:creationId xmlns:a16="http://schemas.microsoft.com/office/drawing/2014/main" id="{12889A4C-6A2F-1753-C64D-C6F6BBF4D55F}"/>
              </a:ext>
            </a:extLst>
          </p:cNvPr>
          <p:cNvSpPr>
            <a:spLocks noGrp="1"/>
          </p:cNvSpPr>
          <p:nvPr>
            <p:ph type="title"/>
          </p:nvPr>
        </p:nvSpPr>
        <p:spPr/>
        <p:txBody>
          <a:bodyPr/>
          <a:lstStyle/>
          <a:p>
            <a:r>
              <a:rPr lang="en-NL"/>
              <a:t>More results in the paper</a:t>
            </a:r>
          </a:p>
        </p:txBody>
      </p:sp>
      <p:sp>
        <p:nvSpPr>
          <p:cNvPr id="3" name="Content Placeholder 2">
            <a:extLst>
              <a:ext uri="{FF2B5EF4-FFF2-40B4-BE49-F238E27FC236}">
                <a16:creationId xmlns:a16="http://schemas.microsoft.com/office/drawing/2014/main" id="{06E330E8-1F2E-B852-33E3-B14DA744D3BF}"/>
              </a:ext>
            </a:extLst>
          </p:cNvPr>
          <p:cNvSpPr>
            <a:spLocks noGrp="1"/>
          </p:cNvSpPr>
          <p:nvPr>
            <p:ph idx="1"/>
          </p:nvPr>
        </p:nvSpPr>
        <p:spPr>
          <a:xfrm>
            <a:off x="968829" y="2416629"/>
            <a:ext cx="10803294" cy="3736502"/>
          </a:xfrm>
        </p:spPr>
        <p:txBody>
          <a:bodyPr>
            <a:normAutofit/>
          </a:bodyPr>
          <a:lstStyle/>
          <a:p>
            <a:pPr marL="0" indent="0">
              <a:lnSpc>
                <a:spcPct val="150000"/>
              </a:lnSpc>
              <a:buNone/>
            </a:pPr>
            <a:r>
              <a:rPr lang="en-NL" sz="3200" b="1"/>
              <a:t>Comparisons</a:t>
            </a:r>
          </a:p>
          <a:p>
            <a:pPr marL="0" indent="0">
              <a:lnSpc>
                <a:spcPct val="150000"/>
              </a:lnSpc>
              <a:buNone/>
            </a:pPr>
            <a:r>
              <a:rPr lang="en-NL" sz="3200">
                <a:solidFill>
                  <a:schemeClr val="accent6">
                    <a:lumMod val="75000"/>
                  </a:schemeClr>
                </a:solidFill>
              </a:rPr>
              <a:t>Ablations</a:t>
            </a:r>
          </a:p>
        </p:txBody>
      </p:sp>
      <p:sp>
        <p:nvSpPr>
          <p:cNvPr id="4" name="Slide Number Placeholder 3">
            <a:extLst>
              <a:ext uri="{FF2B5EF4-FFF2-40B4-BE49-F238E27FC236}">
                <a16:creationId xmlns:a16="http://schemas.microsoft.com/office/drawing/2014/main" id="{B9B27D7C-3C64-2BB3-F586-B11BF95FD419}"/>
              </a:ext>
            </a:extLst>
          </p:cNvPr>
          <p:cNvSpPr>
            <a:spLocks noGrp="1"/>
          </p:cNvSpPr>
          <p:nvPr>
            <p:ph type="sldNum" sz="quarter" idx="12"/>
          </p:nvPr>
        </p:nvSpPr>
        <p:spPr/>
        <p:txBody>
          <a:bodyPr/>
          <a:lstStyle/>
          <a:p>
            <a:fld id="{897AE9FA-3F8D-0D45-ABEA-B1C7A7244A19}" type="slidenum">
              <a:rPr lang="en-US" smtClean="0"/>
              <a:t>34</a:t>
            </a:fld>
            <a:endParaRPr lang="en-US"/>
          </a:p>
        </p:txBody>
      </p:sp>
      <p:pic>
        <p:nvPicPr>
          <p:cNvPr id="8" name="Picture 7" descr="A paper with text and figures&#10;&#10;Description automatically generated">
            <a:extLst>
              <a:ext uri="{FF2B5EF4-FFF2-40B4-BE49-F238E27FC236}">
                <a16:creationId xmlns:a16="http://schemas.microsoft.com/office/drawing/2014/main" id="{846D7670-B170-9B49-053E-BE7AA60002F2}"/>
              </a:ext>
            </a:extLst>
          </p:cNvPr>
          <p:cNvPicPr>
            <a:picLocks noChangeAspect="1"/>
          </p:cNvPicPr>
          <p:nvPr/>
        </p:nvPicPr>
        <p:blipFill>
          <a:blip r:embed="rId4"/>
          <a:stretch>
            <a:fillRect/>
          </a:stretch>
        </p:blipFill>
        <p:spPr>
          <a:xfrm rot="924995">
            <a:off x="6224751" y="954365"/>
            <a:ext cx="3615391" cy="4694081"/>
          </a:xfrm>
          <a:prstGeom prst="rect">
            <a:avLst/>
          </a:prstGeom>
          <a:effectLst>
            <a:outerShdw blurRad="101600" dist="38100" dir="2700000" algn="tl" rotWithShape="0">
              <a:prstClr val="black">
                <a:alpha val="20000"/>
              </a:prstClr>
            </a:outerShdw>
          </a:effectLst>
        </p:spPr>
      </p:pic>
      <p:pic>
        <p:nvPicPr>
          <p:cNvPr id="6" name="Picture 5" descr="A paper with text and figures&#10;&#10;Description automatically generated">
            <a:extLst>
              <a:ext uri="{FF2B5EF4-FFF2-40B4-BE49-F238E27FC236}">
                <a16:creationId xmlns:a16="http://schemas.microsoft.com/office/drawing/2014/main" id="{CB5DAF10-AD4F-C31E-E323-CA6A51D60EF3}"/>
              </a:ext>
            </a:extLst>
          </p:cNvPr>
          <p:cNvPicPr>
            <a:picLocks noChangeAspect="1"/>
          </p:cNvPicPr>
          <p:nvPr/>
        </p:nvPicPr>
        <p:blipFill>
          <a:blip r:embed="rId5"/>
          <a:stretch>
            <a:fillRect/>
          </a:stretch>
        </p:blipFill>
        <p:spPr>
          <a:xfrm rot="21359852">
            <a:off x="4596918" y="1079884"/>
            <a:ext cx="3615390" cy="4698232"/>
          </a:xfrm>
          <a:prstGeom prst="rect">
            <a:avLst/>
          </a:prstGeom>
          <a:effectLst>
            <a:outerShdw blurRad="101600" dist="38100" dir="2700000" algn="tl" rotWithShape="0">
              <a:prstClr val="black">
                <a:alpha val="20000"/>
              </a:prstClr>
            </a:outerShdw>
          </a:effectLst>
        </p:spPr>
      </p:pic>
    </p:spTree>
    <p:extLst>
      <p:ext uri="{BB962C8B-B14F-4D97-AF65-F5344CB8AC3E}">
        <p14:creationId xmlns:p14="http://schemas.microsoft.com/office/powerpoint/2010/main" val="1857210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A9D6-FCD4-9A6A-A096-48A6C8153E67}"/>
              </a:ext>
            </a:extLst>
          </p:cNvPr>
          <p:cNvSpPr>
            <a:spLocks noGrp="1"/>
          </p:cNvSpPr>
          <p:nvPr>
            <p:ph type="title"/>
          </p:nvPr>
        </p:nvSpPr>
        <p:spPr/>
        <p:txBody>
          <a:bodyPr/>
          <a:lstStyle/>
          <a:p>
            <a:r>
              <a:rPr lang="en-NL"/>
              <a:t>Comparisons, comparisons, comparisons</a:t>
            </a:r>
          </a:p>
        </p:txBody>
      </p:sp>
      <p:sp>
        <p:nvSpPr>
          <p:cNvPr id="4" name="Slide Number Placeholder 3">
            <a:extLst>
              <a:ext uri="{FF2B5EF4-FFF2-40B4-BE49-F238E27FC236}">
                <a16:creationId xmlns:a16="http://schemas.microsoft.com/office/drawing/2014/main" id="{7F69F398-5CAD-7F44-1844-DB177807D299}"/>
              </a:ext>
            </a:extLst>
          </p:cNvPr>
          <p:cNvSpPr>
            <a:spLocks noGrp="1"/>
          </p:cNvSpPr>
          <p:nvPr>
            <p:ph type="sldNum" sz="quarter" idx="12"/>
          </p:nvPr>
        </p:nvSpPr>
        <p:spPr/>
        <p:txBody>
          <a:bodyPr/>
          <a:lstStyle/>
          <a:p>
            <a:fld id="{897AE9FA-3F8D-0D45-ABEA-B1C7A7244A19}" type="slidenum">
              <a:rPr lang="en-US" smtClean="0"/>
              <a:t>35</a:t>
            </a:fld>
            <a:endParaRPr lang="en-US"/>
          </a:p>
        </p:txBody>
      </p:sp>
      <p:sp>
        <p:nvSpPr>
          <p:cNvPr id="5" name="Content Placeholder 2">
            <a:extLst>
              <a:ext uri="{FF2B5EF4-FFF2-40B4-BE49-F238E27FC236}">
                <a16:creationId xmlns:a16="http://schemas.microsoft.com/office/drawing/2014/main" id="{7868ED5C-D8EC-02CF-0BE2-04902083B6A5}"/>
              </a:ext>
            </a:extLst>
          </p:cNvPr>
          <p:cNvSpPr txBox="1">
            <a:spLocks/>
          </p:cNvSpPr>
          <p:nvPr/>
        </p:nvSpPr>
        <p:spPr>
          <a:xfrm>
            <a:off x="968829" y="2416629"/>
            <a:ext cx="10803294" cy="3736502"/>
          </a:xfrm>
          <a:prstGeom prst="rect">
            <a:avLst/>
          </a:prstGeom>
        </p:spPr>
        <p:txBody>
          <a:bodyPr vert="horz" lIns="0" tIns="45720" rIns="91440" bIns="45720" rtlCol="0">
            <a:normAutofit/>
          </a:bodyPr>
          <a:lst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6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NL" sz="3200" b="1"/>
              <a:t>Construction time</a:t>
            </a:r>
          </a:p>
          <a:p>
            <a:pPr marL="0" indent="0">
              <a:lnSpc>
                <a:spcPct val="150000"/>
              </a:lnSpc>
              <a:buFont typeface="Arial" panose="020B0604020202020204" pitchFamily="34" charset="0"/>
              <a:buNone/>
            </a:pPr>
            <a:r>
              <a:rPr lang="en-NL" sz="3200" b="1"/>
              <a:t>Solving time</a:t>
            </a:r>
          </a:p>
        </p:txBody>
      </p:sp>
      <p:pic>
        <p:nvPicPr>
          <p:cNvPr id="8" name="Picture 7" descr="A group of statues of people&#10;&#10;Description automatically generated with medium confidence">
            <a:extLst>
              <a:ext uri="{FF2B5EF4-FFF2-40B4-BE49-F238E27FC236}">
                <a16:creationId xmlns:a16="http://schemas.microsoft.com/office/drawing/2014/main" id="{BC0ABCD8-C369-6E8F-6B62-05BCDD63F005}"/>
              </a:ext>
            </a:extLst>
          </p:cNvPr>
          <p:cNvPicPr>
            <a:picLocks noChangeAspect="1"/>
          </p:cNvPicPr>
          <p:nvPr/>
        </p:nvPicPr>
        <p:blipFill>
          <a:blip r:embed="rId4"/>
          <a:stretch>
            <a:fillRect/>
          </a:stretch>
        </p:blipFill>
        <p:spPr>
          <a:xfrm>
            <a:off x="5746842" y="1210850"/>
            <a:ext cx="5410200" cy="2595434"/>
          </a:xfrm>
          <a:prstGeom prst="rect">
            <a:avLst/>
          </a:prstGeom>
        </p:spPr>
      </p:pic>
      <p:pic>
        <p:nvPicPr>
          <p:cNvPr id="9" name="Picture 8">
            <a:extLst>
              <a:ext uri="{FF2B5EF4-FFF2-40B4-BE49-F238E27FC236}">
                <a16:creationId xmlns:a16="http://schemas.microsoft.com/office/drawing/2014/main" id="{EEB94FA7-EE77-858F-5B99-B2A35C7C8EA9}"/>
              </a:ext>
            </a:extLst>
          </p:cNvPr>
          <p:cNvPicPr>
            <a:picLocks noChangeAspect="1"/>
          </p:cNvPicPr>
          <p:nvPr/>
        </p:nvPicPr>
        <p:blipFill>
          <a:blip r:embed="rId5"/>
          <a:srcRect/>
          <a:stretch/>
        </p:blipFill>
        <p:spPr>
          <a:xfrm>
            <a:off x="4868801" y="3781506"/>
            <a:ext cx="2135800" cy="2156366"/>
          </a:xfrm>
          <a:prstGeom prst="rect">
            <a:avLst/>
          </a:prstGeom>
        </p:spPr>
      </p:pic>
      <p:sp>
        <p:nvSpPr>
          <p:cNvPr id="10" name="TextBox 9">
            <a:extLst>
              <a:ext uri="{FF2B5EF4-FFF2-40B4-BE49-F238E27FC236}">
                <a16:creationId xmlns:a16="http://schemas.microsoft.com/office/drawing/2014/main" id="{D3B7C2D0-589D-3D5D-4A4B-6CACABEB43E0}"/>
              </a:ext>
            </a:extLst>
          </p:cNvPr>
          <p:cNvSpPr txBox="1"/>
          <p:nvPr/>
        </p:nvSpPr>
        <p:spPr>
          <a:xfrm>
            <a:off x="7324947" y="3617674"/>
            <a:ext cx="2253990" cy="377219"/>
          </a:xfrm>
          <a:prstGeom prst="rect">
            <a:avLst/>
          </a:prstGeom>
          <a:noFill/>
        </p:spPr>
        <p:txBody>
          <a:bodyPr wrap="square" lIns="0" rtlCol="0">
            <a:spAutoFit/>
          </a:bodyPr>
          <a:lstStyle/>
          <a:p>
            <a:pPr algn="ctr">
              <a:lnSpc>
                <a:spcPct val="130000"/>
              </a:lnSpc>
              <a:spcAft>
                <a:spcPts val="600"/>
              </a:spcAft>
              <a:buClr>
                <a:schemeClr val="accent2"/>
              </a:buClr>
            </a:pPr>
            <a:r>
              <a:rPr lang="en-NL" sz="1600">
                <a:latin typeface="Helvetica Neue" panose="02000503000000020004" pitchFamily="2" charset="0"/>
                <a:ea typeface="Helvetica Neue" panose="02000503000000020004" pitchFamily="2" charset="0"/>
                <a:cs typeface="Helvetica Neue" panose="02000503000000020004" pitchFamily="2" charset="0"/>
              </a:rPr>
              <a:t>[Liu et al. 2021]</a:t>
            </a:r>
          </a:p>
        </p:txBody>
      </p:sp>
      <p:sp>
        <p:nvSpPr>
          <p:cNvPr id="11" name="TextBox 10">
            <a:extLst>
              <a:ext uri="{FF2B5EF4-FFF2-40B4-BE49-F238E27FC236}">
                <a16:creationId xmlns:a16="http://schemas.microsoft.com/office/drawing/2014/main" id="{7896510A-D340-E236-2A92-A2E561C27E2B}"/>
              </a:ext>
            </a:extLst>
          </p:cNvPr>
          <p:cNvSpPr txBox="1"/>
          <p:nvPr/>
        </p:nvSpPr>
        <p:spPr>
          <a:xfrm>
            <a:off x="4890287" y="6128353"/>
            <a:ext cx="2253990" cy="377219"/>
          </a:xfrm>
          <a:prstGeom prst="rect">
            <a:avLst/>
          </a:prstGeom>
          <a:noFill/>
        </p:spPr>
        <p:txBody>
          <a:bodyPr wrap="square" lIns="0" rtlCol="0">
            <a:spAutoFit/>
          </a:bodyPr>
          <a:lstStyle/>
          <a:p>
            <a:pPr algn="ctr">
              <a:lnSpc>
                <a:spcPct val="130000"/>
              </a:lnSpc>
              <a:spcAft>
                <a:spcPts val="600"/>
              </a:spcAft>
              <a:buClr>
                <a:schemeClr val="accent2"/>
              </a:buClr>
            </a:pPr>
            <a:r>
              <a:rPr lang="en-NL" sz="1600">
                <a:latin typeface="Helvetica Neue" panose="02000503000000020004" pitchFamily="2" charset="0"/>
                <a:ea typeface="Helvetica Neue" panose="02000503000000020004" pitchFamily="2" charset="0"/>
                <a:cs typeface="Helvetica Neue" panose="02000503000000020004" pitchFamily="2" charset="0"/>
              </a:rPr>
              <a:t>[Shi et al. 2021]</a:t>
            </a:r>
          </a:p>
        </p:txBody>
      </p:sp>
      <p:pic>
        <p:nvPicPr>
          <p:cNvPr id="1026" name="Picture 2">
            <a:extLst>
              <a:ext uri="{FF2B5EF4-FFF2-40B4-BE49-F238E27FC236}">
                <a16:creationId xmlns:a16="http://schemas.microsoft.com/office/drawing/2014/main" id="{396809D5-697D-787B-B3C2-5DCA9FD929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9118" y="3617674"/>
            <a:ext cx="1320628" cy="14149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E6B3DBC-1660-9813-360B-27192843D949}"/>
              </a:ext>
            </a:extLst>
          </p:cNvPr>
          <p:cNvSpPr txBox="1"/>
          <p:nvPr/>
        </p:nvSpPr>
        <p:spPr>
          <a:xfrm>
            <a:off x="9548535" y="5175241"/>
            <a:ext cx="2253990" cy="784830"/>
          </a:xfrm>
          <a:prstGeom prst="rect">
            <a:avLst/>
          </a:prstGeom>
          <a:noFill/>
        </p:spPr>
        <p:txBody>
          <a:bodyPr wrap="square" lIns="0" rtlCol="0">
            <a:spAutoFit/>
          </a:bodyPr>
          <a:lstStyle/>
          <a:p>
            <a:pPr algn="ctr">
              <a:spcAft>
                <a:spcPts val="600"/>
              </a:spcAft>
              <a:buClr>
                <a:schemeClr val="accent2"/>
              </a:buClr>
            </a:pPr>
            <a:r>
              <a:rPr lang="nl-NL" sz="2000" b="1" dirty="0">
                <a:latin typeface="Helvetica Neue" panose="02000503000000020004" pitchFamily="2" charset="0"/>
                <a:ea typeface="Helvetica Neue" panose="02000503000000020004" pitchFamily="2" charset="0"/>
                <a:cs typeface="Helvetica Neue" panose="02000503000000020004" pitchFamily="2" charset="0"/>
              </a:rPr>
              <a:t>Direct </a:t>
            </a:r>
            <a:r>
              <a:rPr lang="nl-NL" sz="2000" b="1" dirty="0" err="1">
                <a:latin typeface="Helvetica Neue" panose="02000503000000020004" pitchFamily="2" charset="0"/>
                <a:ea typeface="Helvetica Neue" panose="02000503000000020004" pitchFamily="2" charset="0"/>
                <a:cs typeface="Helvetica Neue" panose="02000503000000020004" pitchFamily="2" charset="0"/>
              </a:rPr>
              <a:t>Solvers</a:t>
            </a:r>
            <a:endParaRPr lang="nl-NL" sz="2000" b="1" dirty="0">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600"/>
              </a:spcAft>
              <a:buClr>
                <a:schemeClr val="accent2"/>
              </a:buClr>
            </a:pPr>
            <a:r>
              <a:rPr lang="nl-NL" sz="2000" b="1" dirty="0">
                <a:latin typeface="Helvetica Neue" panose="02000503000000020004" pitchFamily="2" charset="0"/>
                <a:ea typeface="Helvetica Neue" panose="02000503000000020004" pitchFamily="2" charset="0"/>
                <a:cs typeface="Helvetica Neue" panose="02000503000000020004" pitchFamily="2" charset="0"/>
              </a:rPr>
              <a:t>Eigen, PARDISO</a:t>
            </a:r>
            <a:endParaRPr lang="en-NL" sz="2000"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A2F84D30-DC5D-A0BA-5B47-424196A245F0}"/>
              </a:ext>
            </a:extLst>
          </p:cNvPr>
          <p:cNvSpPr txBox="1"/>
          <p:nvPr/>
        </p:nvSpPr>
        <p:spPr>
          <a:xfrm>
            <a:off x="7232751" y="4862320"/>
            <a:ext cx="2253990" cy="784830"/>
          </a:xfrm>
          <a:prstGeom prst="rect">
            <a:avLst/>
          </a:prstGeom>
          <a:noFill/>
        </p:spPr>
        <p:txBody>
          <a:bodyPr wrap="square" lIns="0" rtlCol="0">
            <a:spAutoFit/>
          </a:bodyPr>
          <a:lstStyle/>
          <a:p>
            <a:pPr algn="ctr">
              <a:spcAft>
                <a:spcPts val="600"/>
              </a:spcAft>
              <a:buClr>
                <a:schemeClr val="accent2"/>
              </a:buClr>
            </a:pPr>
            <a:r>
              <a:rPr lang="nl-NL" sz="2000" b="1" dirty="0" err="1">
                <a:latin typeface="Helvetica Neue" panose="02000503000000020004" pitchFamily="2" charset="0"/>
                <a:ea typeface="Helvetica Neue" panose="02000503000000020004" pitchFamily="2" charset="0"/>
                <a:cs typeface="Helvetica Neue" panose="02000503000000020004" pitchFamily="2" charset="0"/>
              </a:rPr>
              <a:t>Algebraic</a:t>
            </a:r>
            <a:endParaRPr lang="nl-NL" sz="2000" b="1" dirty="0">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600"/>
              </a:spcAft>
              <a:buClr>
                <a:schemeClr val="accent2"/>
              </a:buClr>
            </a:pPr>
            <a:r>
              <a:rPr lang="nl-NL" sz="2000" b="1" dirty="0" err="1">
                <a:latin typeface="Helvetica Neue" panose="02000503000000020004" pitchFamily="2" charset="0"/>
                <a:ea typeface="Helvetica Neue" panose="02000503000000020004" pitchFamily="2" charset="0"/>
                <a:cs typeface="Helvetica Neue" panose="02000503000000020004" pitchFamily="2" charset="0"/>
              </a:rPr>
              <a:t>Multigrid</a:t>
            </a:r>
            <a:endParaRPr lang="en-NL" sz="2000" b="1">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316266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924A-D66E-E913-3DE5-8B659B4F7659}"/>
              </a:ext>
            </a:extLst>
          </p:cNvPr>
          <p:cNvSpPr>
            <a:spLocks noGrp="1"/>
          </p:cNvSpPr>
          <p:nvPr>
            <p:ph type="title"/>
          </p:nvPr>
        </p:nvSpPr>
        <p:spPr/>
        <p:txBody>
          <a:bodyPr/>
          <a:lstStyle/>
          <a:p>
            <a:r>
              <a:rPr lang="en-NL"/>
              <a:t>Meshes, meshes everywhere</a:t>
            </a:r>
          </a:p>
        </p:txBody>
      </p:sp>
      <p:sp>
        <p:nvSpPr>
          <p:cNvPr id="4" name="Slide Number Placeholder 3">
            <a:extLst>
              <a:ext uri="{FF2B5EF4-FFF2-40B4-BE49-F238E27FC236}">
                <a16:creationId xmlns:a16="http://schemas.microsoft.com/office/drawing/2014/main" id="{ACFEA5CF-2B1C-1D9F-AC0C-48A844C46A54}"/>
              </a:ext>
            </a:extLst>
          </p:cNvPr>
          <p:cNvSpPr>
            <a:spLocks noGrp="1"/>
          </p:cNvSpPr>
          <p:nvPr>
            <p:ph type="sldNum" sz="quarter" idx="12"/>
          </p:nvPr>
        </p:nvSpPr>
        <p:spPr/>
        <p:txBody>
          <a:bodyPr/>
          <a:lstStyle/>
          <a:p>
            <a:fld id="{897AE9FA-3F8D-0D45-ABEA-B1C7A7244A19}" type="slidenum">
              <a:rPr lang="en-US" smtClean="0"/>
              <a:t>36</a:t>
            </a:fld>
            <a:endParaRPr lang="en-US"/>
          </a:p>
        </p:txBody>
      </p:sp>
      <p:pic>
        <p:nvPicPr>
          <p:cNvPr id="8" name="Picture 7" descr="A collection of white statues&#10;&#10;Description automatically generated">
            <a:extLst>
              <a:ext uri="{FF2B5EF4-FFF2-40B4-BE49-F238E27FC236}">
                <a16:creationId xmlns:a16="http://schemas.microsoft.com/office/drawing/2014/main" id="{2EFE1610-5861-6087-846B-DDA749746251}"/>
              </a:ext>
            </a:extLst>
          </p:cNvPr>
          <p:cNvPicPr>
            <a:picLocks noChangeAspect="1"/>
          </p:cNvPicPr>
          <p:nvPr/>
        </p:nvPicPr>
        <p:blipFill>
          <a:blip r:embed="rId3"/>
          <a:stretch>
            <a:fillRect/>
          </a:stretch>
        </p:blipFill>
        <p:spPr>
          <a:xfrm>
            <a:off x="339634" y="927851"/>
            <a:ext cx="11299372" cy="5649686"/>
          </a:xfrm>
          <a:prstGeom prst="rect">
            <a:avLst/>
          </a:prstGeom>
        </p:spPr>
      </p:pic>
    </p:spTree>
    <p:extLst>
      <p:ext uri="{BB962C8B-B14F-4D97-AF65-F5344CB8AC3E}">
        <p14:creationId xmlns:p14="http://schemas.microsoft.com/office/powerpoint/2010/main" val="807826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BA14-F2EC-5BB3-280C-11F72E3C12C8}"/>
              </a:ext>
            </a:extLst>
          </p:cNvPr>
          <p:cNvSpPr>
            <a:spLocks noGrp="1"/>
          </p:cNvSpPr>
          <p:nvPr>
            <p:ph type="title"/>
          </p:nvPr>
        </p:nvSpPr>
        <p:spPr/>
        <p:txBody>
          <a:bodyPr/>
          <a:lstStyle/>
          <a:p>
            <a:r>
              <a:rPr lang="en-NL"/>
              <a:t>Not just meshes</a:t>
            </a:r>
          </a:p>
        </p:txBody>
      </p:sp>
      <p:sp>
        <p:nvSpPr>
          <p:cNvPr id="4" name="Slide Number Placeholder 3">
            <a:extLst>
              <a:ext uri="{FF2B5EF4-FFF2-40B4-BE49-F238E27FC236}">
                <a16:creationId xmlns:a16="http://schemas.microsoft.com/office/drawing/2014/main" id="{9F53FF8C-DADB-8D82-D7ED-6CE2DE2AE992}"/>
              </a:ext>
            </a:extLst>
          </p:cNvPr>
          <p:cNvSpPr>
            <a:spLocks noGrp="1"/>
          </p:cNvSpPr>
          <p:nvPr>
            <p:ph type="sldNum" sz="quarter" idx="12"/>
          </p:nvPr>
        </p:nvSpPr>
        <p:spPr/>
        <p:txBody>
          <a:bodyPr/>
          <a:lstStyle/>
          <a:p>
            <a:fld id="{897AE9FA-3F8D-0D45-ABEA-B1C7A7244A19}" type="slidenum">
              <a:rPr lang="en-US" smtClean="0"/>
              <a:t>37</a:t>
            </a:fld>
            <a:endParaRPr lang="en-US"/>
          </a:p>
        </p:txBody>
      </p:sp>
      <p:pic>
        <p:nvPicPr>
          <p:cNvPr id="6" name="Picture 5">
            <a:extLst>
              <a:ext uri="{FF2B5EF4-FFF2-40B4-BE49-F238E27FC236}">
                <a16:creationId xmlns:a16="http://schemas.microsoft.com/office/drawing/2014/main" id="{C4953415-B4E3-B872-0455-505857D848C1}"/>
              </a:ext>
            </a:extLst>
          </p:cNvPr>
          <p:cNvPicPr>
            <a:picLocks noChangeAspect="1"/>
          </p:cNvPicPr>
          <p:nvPr/>
        </p:nvPicPr>
        <p:blipFill>
          <a:blip r:embed="rId3"/>
          <a:srcRect/>
          <a:stretch/>
        </p:blipFill>
        <p:spPr>
          <a:xfrm>
            <a:off x="668016" y="2056039"/>
            <a:ext cx="10855966" cy="2745920"/>
          </a:xfrm>
          <a:prstGeom prst="rect">
            <a:avLst/>
          </a:prstGeom>
        </p:spPr>
      </p:pic>
    </p:spTree>
    <p:extLst>
      <p:ext uri="{BB962C8B-B14F-4D97-AF65-F5344CB8AC3E}">
        <p14:creationId xmlns:p14="http://schemas.microsoft.com/office/powerpoint/2010/main" val="205725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AB13-364C-CA3F-FD91-5A95F830CE5C}"/>
              </a:ext>
            </a:extLst>
          </p:cNvPr>
          <p:cNvSpPr>
            <a:spLocks noGrp="1"/>
          </p:cNvSpPr>
          <p:nvPr>
            <p:ph type="title"/>
          </p:nvPr>
        </p:nvSpPr>
        <p:spPr/>
        <p:txBody>
          <a:bodyPr/>
          <a:lstStyle/>
          <a:p>
            <a:r>
              <a:rPr lang="en-NL"/>
              <a:t>Faster construction</a:t>
            </a:r>
          </a:p>
        </p:txBody>
      </p:sp>
      <p:sp>
        <p:nvSpPr>
          <p:cNvPr id="4" name="Slide Number Placeholder 3">
            <a:extLst>
              <a:ext uri="{FF2B5EF4-FFF2-40B4-BE49-F238E27FC236}">
                <a16:creationId xmlns:a16="http://schemas.microsoft.com/office/drawing/2014/main" id="{6F497F92-D8BC-D3E4-4CE3-E8AAC707D989}"/>
              </a:ext>
            </a:extLst>
          </p:cNvPr>
          <p:cNvSpPr>
            <a:spLocks noGrp="1"/>
          </p:cNvSpPr>
          <p:nvPr>
            <p:ph type="sldNum" sz="quarter" idx="12"/>
          </p:nvPr>
        </p:nvSpPr>
        <p:spPr/>
        <p:txBody>
          <a:bodyPr/>
          <a:lstStyle/>
          <a:p>
            <a:fld id="{897AE9FA-3F8D-0D45-ABEA-B1C7A7244A19}" type="slidenum">
              <a:rPr lang="en-US" smtClean="0"/>
              <a:t>38</a:t>
            </a:fld>
            <a:endParaRPr lang="en-US"/>
          </a:p>
        </p:txBody>
      </p:sp>
      <p:graphicFrame>
        <p:nvGraphicFramePr>
          <p:cNvPr id="7" name="Chart 6">
            <a:extLst>
              <a:ext uri="{FF2B5EF4-FFF2-40B4-BE49-F238E27FC236}">
                <a16:creationId xmlns:a16="http://schemas.microsoft.com/office/drawing/2014/main" id="{FEEA210C-0BDB-68B2-980E-2AC0EA16313A}"/>
              </a:ext>
            </a:extLst>
          </p:cNvPr>
          <p:cNvGraphicFramePr/>
          <p:nvPr>
            <p:extLst>
              <p:ext uri="{D42A27DB-BD31-4B8C-83A1-F6EECF244321}">
                <p14:modId xmlns:p14="http://schemas.microsoft.com/office/powerpoint/2010/main" val="2261028799"/>
              </p:ext>
            </p:extLst>
          </p:nvPr>
        </p:nvGraphicFramePr>
        <p:xfrm>
          <a:off x="2032000" y="1562100"/>
          <a:ext cx="8128000" cy="45762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3904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graphs with different colored lines&#10;&#10;Description automatically generated">
            <a:extLst>
              <a:ext uri="{FF2B5EF4-FFF2-40B4-BE49-F238E27FC236}">
                <a16:creationId xmlns:a16="http://schemas.microsoft.com/office/drawing/2014/main" id="{5F3BD650-67FB-344E-961C-3DD4D87F8A45}"/>
              </a:ext>
            </a:extLst>
          </p:cNvPr>
          <p:cNvPicPr>
            <a:picLocks noChangeAspect="1"/>
          </p:cNvPicPr>
          <p:nvPr/>
        </p:nvPicPr>
        <p:blipFill rotWithShape="1">
          <a:blip r:embed="rId3">
            <a:alphaModFix/>
          </a:blip>
          <a:srcRect b="25770"/>
          <a:stretch/>
        </p:blipFill>
        <p:spPr>
          <a:xfrm>
            <a:off x="613084" y="888997"/>
            <a:ext cx="10965829" cy="5454204"/>
          </a:xfrm>
          <a:prstGeom prst="rect">
            <a:avLst/>
          </a:prstGeom>
        </p:spPr>
      </p:pic>
      <p:sp>
        <p:nvSpPr>
          <p:cNvPr id="2" name="Title 1">
            <a:extLst>
              <a:ext uri="{FF2B5EF4-FFF2-40B4-BE49-F238E27FC236}">
                <a16:creationId xmlns:a16="http://schemas.microsoft.com/office/drawing/2014/main" id="{5ADF475B-56FD-B4A5-6F18-062F6AD4E904}"/>
              </a:ext>
            </a:extLst>
          </p:cNvPr>
          <p:cNvSpPr>
            <a:spLocks noGrp="1"/>
          </p:cNvSpPr>
          <p:nvPr>
            <p:ph type="title"/>
          </p:nvPr>
        </p:nvSpPr>
        <p:spPr>
          <a:xfrm>
            <a:off x="968829" y="2"/>
            <a:ext cx="8055740" cy="888994"/>
          </a:xfrm>
        </p:spPr>
        <p:txBody>
          <a:bodyPr/>
          <a:lstStyle/>
          <a:p>
            <a:r>
              <a:rPr lang="en-NL"/>
              <a:t>On par with solving</a:t>
            </a:r>
          </a:p>
        </p:txBody>
      </p:sp>
      <p:cxnSp>
        <p:nvCxnSpPr>
          <p:cNvPr id="11" name="Straight Connector 10">
            <a:extLst>
              <a:ext uri="{FF2B5EF4-FFF2-40B4-BE49-F238E27FC236}">
                <a16:creationId xmlns:a16="http://schemas.microsoft.com/office/drawing/2014/main" id="{AE28BF3C-B93E-0BBB-B612-3FB3813A92B7}"/>
              </a:ext>
            </a:extLst>
          </p:cNvPr>
          <p:cNvCxnSpPr>
            <a:cxnSpLocks/>
          </p:cNvCxnSpPr>
          <p:nvPr/>
        </p:nvCxnSpPr>
        <p:spPr>
          <a:xfrm>
            <a:off x="11066985" y="6386413"/>
            <a:ext cx="0" cy="34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FD57DAC3-CFC4-A377-F499-1F2C477AFA8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80" t="30466" r="78794" b="61492"/>
          <a:stretch/>
        </p:blipFill>
        <p:spPr>
          <a:xfrm>
            <a:off x="11188056" y="6343200"/>
            <a:ext cx="787299" cy="357256"/>
          </a:xfrm>
          <a:prstGeom prst="rect">
            <a:avLst/>
          </a:prstGeom>
        </p:spPr>
      </p:pic>
      <p:sp>
        <p:nvSpPr>
          <p:cNvPr id="6" name="Slide Number Placeholder 5">
            <a:extLst>
              <a:ext uri="{FF2B5EF4-FFF2-40B4-BE49-F238E27FC236}">
                <a16:creationId xmlns:a16="http://schemas.microsoft.com/office/drawing/2014/main" id="{46E7001A-8B1B-E826-756E-17B905097BC7}"/>
              </a:ext>
            </a:extLst>
          </p:cNvPr>
          <p:cNvSpPr>
            <a:spLocks noGrp="1"/>
          </p:cNvSpPr>
          <p:nvPr>
            <p:ph type="sldNum" sz="quarter" idx="12"/>
          </p:nvPr>
        </p:nvSpPr>
        <p:spPr/>
        <p:txBody>
          <a:bodyPr/>
          <a:lstStyle/>
          <a:p>
            <a:fld id="{897AE9FA-3F8D-0D45-ABEA-B1C7A7244A19}" type="slidenum">
              <a:rPr lang="en-US" smtClean="0"/>
              <a:t>39</a:t>
            </a:fld>
            <a:endParaRPr lang="en-US"/>
          </a:p>
        </p:txBody>
      </p:sp>
    </p:spTree>
    <p:extLst>
      <p:ext uri="{BB962C8B-B14F-4D97-AF65-F5344CB8AC3E}">
        <p14:creationId xmlns:p14="http://schemas.microsoft.com/office/powerpoint/2010/main" val="4007557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D45BA4-780C-FAFB-3480-92850E90B6F4}"/>
              </a:ext>
            </a:extLst>
          </p:cNvPr>
          <p:cNvPicPr>
            <a:picLocks noChangeAspect="1"/>
          </p:cNvPicPr>
          <p:nvPr/>
        </p:nvPicPr>
        <p:blipFill rotWithShape="1">
          <a:blip r:embed="rId3"/>
          <a:srcRect r="2961" b="70702"/>
          <a:stretch/>
        </p:blipFill>
        <p:spPr>
          <a:xfrm>
            <a:off x="1304925" y="2106653"/>
            <a:ext cx="8910229" cy="1080196"/>
          </a:xfrm>
          <a:prstGeom prst="rect">
            <a:avLst/>
          </a:prstGeom>
        </p:spPr>
      </p:pic>
      <p:sp>
        <p:nvSpPr>
          <p:cNvPr id="2" name="Title 1">
            <a:extLst>
              <a:ext uri="{FF2B5EF4-FFF2-40B4-BE49-F238E27FC236}">
                <a16:creationId xmlns:a16="http://schemas.microsoft.com/office/drawing/2014/main" id="{FC15730B-D135-BC34-6089-0DAF6B568D90}"/>
              </a:ext>
            </a:extLst>
          </p:cNvPr>
          <p:cNvSpPr>
            <a:spLocks noGrp="1"/>
          </p:cNvSpPr>
          <p:nvPr>
            <p:ph type="title"/>
          </p:nvPr>
        </p:nvSpPr>
        <p:spPr/>
        <p:txBody>
          <a:bodyPr/>
          <a:lstStyle/>
          <a:p>
            <a:r>
              <a:rPr lang="en-NL"/>
              <a:t>Multigrid methods solve efficiently</a:t>
            </a:r>
          </a:p>
        </p:txBody>
      </p:sp>
      <p:sp>
        <p:nvSpPr>
          <p:cNvPr id="4" name="Slide Number Placeholder 3">
            <a:extLst>
              <a:ext uri="{FF2B5EF4-FFF2-40B4-BE49-F238E27FC236}">
                <a16:creationId xmlns:a16="http://schemas.microsoft.com/office/drawing/2014/main" id="{840ADD66-3327-4A59-B7B1-71735BEC56CB}"/>
              </a:ext>
            </a:extLst>
          </p:cNvPr>
          <p:cNvSpPr>
            <a:spLocks noGrp="1"/>
          </p:cNvSpPr>
          <p:nvPr>
            <p:ph type="sldNum" sz="quarter" idx="12"/>
          </p:nvPr>
        </p:nvSpPr>
        <p:spPr/>
        <p:txBody>
          <a:bodyPr/>
          <a:lstStyle/>
          <a:p>
            <a:fld id="{897AE9FA-3F8D-0D45-ABEA-B1C7A7244A19}" type="slidenum">
              <a:rPr lang="en-US" smtClean="0"/>
              <a:t>4</a:t>
            </a:fld>
            <a:endParaRPr lang="en-US"/>
          </a:p>
        </p:txBody>
      </p:sp>
      <p:sp>
        <p:nvSpPr>
          <p:cNvPr id="8" name="TextBox 7">
            <a:extLst>
              <a:ext uri="{FF2B5EF4-FFF2-40B4-BE49-F238E27FC236}">
                <a16:creationId xmlns:a16="http://schemas.microsoft.com/office/drawing/2014/main" id="{D85AAEB1-E339-D2C5-1A7B-4A54615C79ED}"/>
              </a:ext>
            </a:extLst>
          </p:cNvPr>
          <p:cNvSpPr txBox="1"/>
          <p:nvPr/>
        </p:nvSpPr>
        <p:spPr>
          <a:xfrm>
            <a:off x="1457325" y="1530789"/>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Input</a:t>
            </a:r>
          </a:p>
        </p:txBody>
      </p:sp>
      <p:sp>
        <p:nvSpPr>
          <p:cNvPr id="9" name="TextBox 8">
            <a:extLst>
              <a:ext uri="{FF2B5EF4-FFF2-40B4-BE49-F238E27FC236}">
                <a16:creationId xmlns:a16="http://schemas.microsoft.com/office/drawing/2014/main" id="{EC516E9D-70CB-E5B8-D1E7-32F4A1A45579}"/>
              </a:ext>
            </a:extLst>
          </p:cNvPr>
          <p:cNvSpPr txBox="1"/>
          <p:nvPr/>
        </p:nvSpPr>
        <p:spPr>
          <a:xfrm>
            <a:off x="7448550" y="1530789"/>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Output</a:t>
            </a:r>
          </a:p>
        </p:txBody>
      </p:sp>
      <p:cxnSp>
        <p:nvCxnSpPr>
          <p:cNvPr id="5" name="Straight Arrow Connector 4">
            <a:extLst>
              <a:ext uri="{FF2B5EF4-FFF2-40B4-BE49-F238E27FC236}">
                <a16:creationId xmlns:a16="http://schemas.microsoft.com/office/drawing/2014/main" id="{F1010161-5C20-A138-6954-1A1BD76C64F9}"/>
              </a:ext>
            </a:extLst>
          </p:cNvPr>
          <p:cNvCxnSpPr/>
          <p:nvPr/>
        </p:nvCxnSpPr>
        <p:spPr>
          <a:xfrm>
            <a:off x="4611189" y="256032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C421D77-BE70-BAB0-54F3-43B5667FE655}"/>
              </a:ext>
            </a:extLst>
          </p:cNvPr>
          <p:cNvSpPr txBox="1"/>
          <p:nvPr/>
        </p:nvSpPr>
        <p:spPr>
          <a:xfrm>
            <a:off x="4839789" y="1986294"/>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Direct solve</a:t>
            </a:r>
          </a:p>
        </p:txBody>
      </p:sp>
    </p:spTree>
    <p:extLst>
      <p:ext uri="{BB962C8B-B14F-4D97-AF65-F5344CB8AC3E}">
        <p14:creationId xmlns:p14="http://schemas.microsoft.com/office/powerpoint/2010/main" val="2160214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graphs with different colored lines&#10;&#10;Description automatically generated">
            <a:extLst>
              <a:ext uri="{FF2B5EF4-FFF2-40B4-BE49-F238E27FC236}">
                <a16:creationId xmlns:a16="http://schemas.microsoft.com/office/drawing/2014/main" id="{D502BC3E-65C2-16B2-D2C2-E14664B981F8}"/>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Blur/>
                    </a14:imgEffect>
                  </a14:imgLayer>
                </a14:imgProps>
              </a:ext>
            </a:extLst>
          </a:blip>
          <a:srcRect b="25770"/>
          <a:stretch/>
        </p:blipFill>
        <p:spPr>
          <a:xfrm>
            <a:off x="613084" y="888997"/>
            <a:ext cx="10965829" cy="5454204"/>
          </a:xfrm>
          <a:prstGeom prst="rect">
            <a:avLst/>
          </a:prstGeom>
        </p:spPr>
      </p:pic>
      <p:sp>
        <p:nvSpPr>
          <p:cNvPr id="2" name="Title 1">
            <a:extLst>
              <a:ext uri="{FF2B5EF4-FFF2-40B4-BE49-F238E27FC236}">
                <a16:creationId xmlns:a16="http://schemas.microsoft.com/office/drawing/2014/main" id="{5ADF475B-56FD-B4A5-6F18-062F6AD4E904}"/>
              </a:ext>
            </a:extLst>
          </p:cNvPr>
          <p:cNvSpPr>
            <a:spLocks noGrp="1"/>
          </p:cNvSpPr>
          <p:nvPr>
            <p:ph type="title"/>
          </p:nvPr>
        </p:nvSpPr>
        <p:spPr>
          <a:xfrm>
            <a:off x="968829" y="2"/>
            <a:ext cx="8055740" cy="888994"/>
          </a:xfrm>
        </p:spPr>
        <p:txBody>
          <a:bodyPr/>
          <a:lstStyle/>
          <a:p>
            <a:r>
              <a:rPr lang="en-NL"/>
              <a:t>On par with solving</a:t>
            </a:r>
          </a:p>
        </p:txBody>
      </p:sp>
      <p:cxnSp>
        <p:nvCxnSpPr>
          <p:cNvPr id="6" name="Straight Connector 5">
            <a:extLst>
              <a:ext uri="{FF2B5EF4-FFF2-40B4-BE49-F238E27FC236}">
                <a16:creationId xmlns:a16="http://schemas.microsoft.com/office/drawing/2014/main" id="{05D75D45-7464-0674-B86D-6445696465D4}"/>
              </a:ext>
            </a:extLst>
          </p:cNvPr>
          <p:cNvCxnSpPr>
            <a:cxnSpLocks/>
          </p:cNvCxnSpPr>
          <p:nvPr/>
        </p:nvCxnSpPr>
        <p:spPr>
          <a:xfrm>
            <a:off x="11066985" y="6386413"/>
            <a:ext cx="0" cy="34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C538A173-8731-D981-93BB-4330975D277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80" t="30466" r="78794" b="61492"/>
          <a:stretch/>
        </p:blipFill>
        <p:spPr>
          <a:xfrm>
            <a:off x="11188056" y="6343200"/>
            <a:ext cx="787299" cy="357256"/>
          </a:xfrm>
          <a:prstGeom prst="rect">
            <a:avLst/>
          </a:prstGeom>
        </p:spPr>
      </p:pic>
      <p:sp>
        <p:nvSpPr>
          <p:cNvPr id="10" name="Slide Number Placeholder 9">
            <a:extLst>
              <a:ext uri="{FF2B5EF4-FFF2-40B4-BE49-F238E27FC236}">
                <a16:creationId xmlns:a16="http://schemas.microsoft.com/office/drawing/2014/main" id="{E080B5B0-9358-6A16-FE73-DE95CF9898E4}"/>
              </a:ext>
            </a:extLst>
          </p:cNvPr>
          <p:cNvSpPr>
            <a:spLocks noGrp="1"/>
          </p:cNvSpPr>
          <p:nvPr>
            <p:ph type="sldNum" sz="quarter" idx="12"/>
          </p:nvPr>
        </p:nvSpPr>
        <p:spPr/>
        <p:txBody>
          <a:bodyPr/>
          <a:lstStyle/>
          <a:p>
            <a:fld id="{897AE9FA-3F8D-0D45-ABEA-B1C7A7244A19}" type="slidenum">
              <a:rPr lang="en-US" smtClean="0"/>
              <a:t>40</a:t>
            </a:fld>
            <a:endParaRPr lang="en-US"/>
          </a:p>
        </p:txBody>
      </p:sp>
      <p:pic>
        <p:nvPicPr>
          <p:cNvPr id="4" name="Picture 3" descr="A graph on a screen&#10;&#10;Description automatically generated">
            <a:extLst>
              <a:ext uri="{FF2B5EF4-FFF2-40B4-BE49-F238E27FC236}">
                <a16:creationId xmlns:a16="http://schemas.microsoft.com/office/drawing/2014/main" id="{42C6A3B1-7368-4EA7-5EA6-2B156FD4D9AF}"/>
              </a:ext>
            </a:extLst>
          </p:cNvPr>
          <p:cNvPicPr>
            <a:picLocks noChangeAspect="1"/>
          </p:cNvPicPr>
          <p:nvPr/>
        </p:nvPicPr>
        <p:blipFill>
          <a:blip r:embed="rId7"/>
          <a:stretch>
            <a:fillRect/>
          </a:stretch>
        </p:blipFill>
        <p:spPr>
          <a:xfrm>
            <a:off x="3352800" y="1600200"/>
            <a:ext cx="5486400" cy="3657600"/>
          </a:xfrm>
          <a:prstGeom prst="rect">
            <a:avLst/>
          </a:prstGeom>
        </p:spPr>
      </p:pic>
      <p:pic>
        <p:nvPicPr>
          <p:cNvPr id="13" name="Picture 12" descr="A blue line on a black background&#10;&#10;Description automatically generated">
            <a:extLst>
              <a:ext uri="{FF2B5EF4-FFF2-40B4-BE49-F238E27FC236}">
                <a16:creationId xmlns:a16="http://schemas.microsoft.com/office/drawing/2014/main" id="{FF870A23-CEE5-8F72-5720-FDC2040F72F5}"/>
              </a:ext>
            </a:extLst>
          </p:cNvPr>
          <p:cNvPicPr>
            <a:picLocks noChangeAspect="1"/>
          </p:cNvPicPr>
          <p:nvPr/>
        </p:nvPicPr>
        <p:blipFill>
          <a:blip r:embed="rId8"/>
          <a:stretch>
            <a:fillRect/>
          </a:stretch>
        </p:blipFill>
        <p:spPr>
          <a:xfrm>
            <a:off x="3352800" y="1600200"/>
            <a:ext cx="5486400" cy="3657600"/>
          </a:xfrm>
          <a:prstGeom prst="rect">
            <a:avLst/>
          </a:prstGeom>
        </p:spPr>
      </p:pic>
      <p:pic>
        <p:nvPicPr>
          <p:cNvPr id="19" name="Picture 18" descr="A screen shot of a phone&#10;&#10;Description automatically generated">
            <a:extLst>
              <a:ext uri="{FF2B5EF4-FFF2-40B4-BE49-F238E27FC236}">
                <a16:creationId xmlns:a16="http://schemas.microsoft.com/office/drawing/2014/main" id="{FFD8270D-D6AF-D2A3-4813-D72D319B72BB}"/>
              </a:ext>
            </a:extLst>
          </p:cNvPr>
          <p:cNvPicPr>
            <a:picLocks noChangeAspect="1"/>
          </p:cNvPicPr>
          <p:nvPr/>
        </p:nvPicPr>
        <p:blipFill>
          <a:blip r:embed="rId9"/>
          <a:stretch>
            <a:fillRect/>
          </a:stretch>
        </p:blipFill>
        <p:spPr>
          <a:xfrm>
            <a:off x="7566797" y="1600200"/>
            <a:ext cx="5816600" cy="3657600"/>
          </a:xfrm>
          <a:prstGeom prst="rect">
            <a:avLst/>
          </a:prstGeom>
        </p:spPr>
      </p:pic>
      <p:pic>
        <p:nvPicPr>
          <p:cNvPr id="15" name="Picture 14" descr="A blue sea shell on a black background&#10;&#10;Description automatically generated">
            <a:extLst>
              <a:ext uri="{FF2B5EF4-FFF2-40B4-BE49-F238E27FC236}">
                <a16:creationId xmlns:a16="http://schemas.microsoft.com/office/drawing/2014/main" id="{BF1AB15B-F82F-01BB-C9B5-3B93F4C16E1A}"/>
              </a:ext>
            </a:extLst>
          </p:cNvPr>
          <p:cNvPicPr>
            <a:picLocks noChangeAspect="1"/>
          </p:cNvPicPr>
          <p:nvPr/>
        </p:nvPicPr>
        <p:blipFill>
          <a:blip r:embed="rId10"/>
          <a:stretch>
            <a:fillRect/>
          </a:stretch>
        </p:blipFill>
        <p:spPr>
          <a:xfrm>
            <a:off x="8617311" y="2172279"/>
            <a:ext cx="2887639" cy="2887639"/>
          </a:xfrm>
          <a:prstGeom prst="rect">
            <a:avLst/>
          </a:prstGeom>
        </p:spPr>
      </p:pic>
      <p:pic>
        <p:nvPicPr>
          <p:cNvPr id="11" name="Picture 10" descr="A red arrow in the dark&#10;&#10;Description automatically generated">
            <a:extLst>
              <a:ext uri="{FF2B5EF4-FFF2-40B4-BE49-F238E27FC236}">
                <a16:creationId xmlns:a16="http://schemas.microsoft.com/office/drawing/2014/main" id="{ECF0CBB0-2083-9A30-1E3D-792B04781DB2}"/>
              </a:ext>
            </a:extLst>
          </p:cNvPr>
          <p:cNvPicPr>
            <a:picLocks noChangeAspect="1"/>
          </p:cNvPicPr>
          <p:nvPr/>
        </p:nvPicPr>
        <p:blipFill>
          <a:blip r:embed="rId11"/>
          <a:stretch>
            <a:fillRect/>
          </a:stretch>
        </p:blipFill>
        <p:spPr>
          <a:xfrm>
            <a:off x="3352800" y="1600200"/>
            <a:ext cx="5486400" cy="3657600"/>
          </a:xfrm>
          <a:prstGeom prst="rect">
            <a:avLst/>
          </a:prstGeom>
        </p:spPr>
      </p:pic>
    </p:spTree>
    <p:extLst>
      <p:ext uri="{BB962C8B-B14F-4D97-AF65-F5344CB8AC3E}">
        <p14:creationId xmlns:p14="http://schemas.microsoft.com/office/powerpoint/2010/main" val="419277772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475B-56FD-B4A5-6F18-062F6AD4E904}"/>
              </a:ext>
            </a:extLst>
          </p:cNvPr>
          <p:cNvSpPr>
            <a:spLocks noGrp="1"/>
          </p:cNvSpPr>
          <p:nvPr>
            <p:ph type="title"/>
          </p:nvPr>
        </p:nvSpPr>
        <p:spPr>
          <a:xfrm>
            <a:off x="968829" y="2"/>
            <a:ext cx="8055740" cy="888994"/>
          </a:xfrm>
        </p:spPr>
        <p:txBody>
          <a:bodyPr/>
          <a:lstStyle/>
          <a:p>
            <a:r>
              <a:rPr lang="nl-NL" dirty="0" err="1"/>
              <a:t>Including</a:t>
            </a:r>
            <a:r>
              <a:rPr lang="nl-NL" dirty="0"/>
              <a:t> </a:t>
            </a:r>
            <a:r>
              <a:rPr lang="nl-NL" dirty="0" err="1"/>
              <a:t>hierarchy</a:t>
            </a:r>
            <a:r>
              <a:rPr lang="nl-NL" dirty="0"/>
              <a:t> </a:t>
            </a:r>
            <a:r>
              <a:rPr lang="nl-NL" dirty="0" err="1"/>
              <a:t>construction</a:t>
            </a:r>
            <a:endParaRPr lang="en-NL"/>
          </a:p>
        </p:txBody>
      </p:sp>
      <p:cxnSp>
        <p:nvCxnSpPr>
          <p:cNvPr id="6" name="Straight Connector 5">
            <a:extLst>
              <a:ext uri="{FF2B5EF4-FFF2-40B4-BE49-F238E27FC236}">
                <a16:creationId xmlns:a16="http://schemas.microsoft.com/office/drawing/2014/main" id="{05D75D45-7464-0674-B86D-6445696465D4}"/>
              </a:ext>
            </a:extLst>
          </p:cNvPr>
          <p:cNvCxnSpPr>
            <a:cxnSpLocks/>
          </p:cNvCxnSpPr>
          <p:nvPr/>
        </p:nvCxnSpPr>
        <p:spPr>
          <a:xfrm>
            <a:off x="11066985" y="6386413"/>
            <a:ext cx="0" cy="34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C538A173-8731-D981-93BB-4330975D277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80" t="30466" r="78794" b="61492"/>
          <a:stretch/>
        </p:blipFill>
        <p:spPr>
          <a:xfrm>
            <a:off x="11188056" y="6343200"/>
            <a:ext cx="787299" cy="357256"/>
          </a:xfrm>
          <a:prstGeom prst="rect">
            <a:avLst/>
          </a:prstGeom>
        </p:spPr>
      </p:pic>
      <p:sp>
        <p:nvSpPr>
          <p:cNvPr id="10" name="Slide Number Placeholder 9">
            <a:extLst>
              <a:ext uri="{FF2B5EF4-FFF2-40B4-BE49-F238E27FC236}">
                <a16:creationId xmlns:a16="http://schemas.microsoft.com/office/drawing/2014/main" id="{E080B5B0-9358-6A16-FE73-DE95CF9898E4}"/>
              </a:ext>
            </a:extLst>
          </p:cNvPr>
          <p:cNvSpPr>
            <a:spLocks noGrp="1"/>
          </p:cNvSpPr>
          <p:nvPr>
            <p:ph type="sldNum" sz="quarter" idx="12"/>
          </p:nvPr>
        </p:nvSpPr>
        <p:spPr/>
        <p:txBody>
          <a:bodyPr/>
          <a:lstStyle/>
          <a:p>
            <a:fld id="{897AE9FA-3F8D-0D45-ABEA-B1C7A7244A19}" type="slidenum">
              <a:rPr lang="en-US" smtClean="0"/>
              <a:t>41</a:t>
            </a:fld>
            <a:endParaRPr lang="en-US"/>
          </a:p>
        </p:txBody>
      </p:sp>
      <p:pic>
        <p:nvPicPr>
          <p:cNvPr id="4" name="Picture 3" descr="A graph on a screen&#10;&#10;Description automatically generated">
            <a:extLst>
              <a:ext uri="{FF2B5EF4-FFF2-40B4-BE49-F238E27FC236}">
                <a16:creationId xmlns:a16="http://schemas.microsoft.com/office/drawing/2014/main" id="{42C6A3B1-7368-4EA7-5EA6-2B156FD4D9AF}"/>
              </a:ext>
            </a:extLst>
          </p:cNvPr>
          <p:cNvPicPr>
            <a:picLocks noChangeAspect="1"/>
          </p:cNvPicPr>
          <p:nvPr/>
        </p:nvPicPr>
        <p:blipFill>
          <a:blip r:embed="rId5"/>
          <a:stretch>
            <a:fillRect/>
          </a:stretch>
        </p:blipFill>
        <p:spPr>
          <a:xfrm>
            <a:off x="968829" y="1600200"/>
            <a:ext cx="5486400" cy="3657600"/>
          </a:xfrm>
          <a:prstGeom prst="rect">
            <a:avLst/>
          </a:prstGeom>
        </p:spPr>
      </p:pic>
      <p:pic>
        <p:nvPicPr>
          <p:cNvPr id="13" name="Picture 12" descr="A blue line on a black background&#10;&#10;Description automatically generated">
            <a:extLst>
              <a:ext uri="{FF2B5EF4-FFF2-40B4-BE49-F238E27FC236}">
                <a16:creationId xmlns:a16="http://schemas.microsoft.com/office/drawing/2014/main" id="{FF870A23-CEE5-8F72-5720-FDC2040F72F5}"/>
              </a:ext>
            </a:extLst>
          </p:cNvPr>
          <p:cNvPicPr>
            <a:picLocks noChangeAspect="1"/>
          </p:cNvPicPr>
          <p:nvPr/>
        </p:nvPicPr>
        <p:blipFill>
          <a:blip r:embed="rId6"/>
          <a:stretch>
            <a:fillRect/>
          </a:stretch>
        </p:blipFill>
        <p:spPr>
          <a:xfrm>
            <a:off x="1137645" y="1600200"/>
            <a:ext cx="5486400" cy="3657600"/>
          </a:xfrm>
          <a:prstGeom prst="rect">
            <a:avLst/>
          </a:prstGeom>
        </p:spPr>
      </p:pic>
      <p:pic>
        <p:nvPicPr>
          <p:cNvPr id="19" name="Picture 18" descr="A screen shot of a phone&#10;&#10;Description automatically generated">
            <a:extLst>
              <a:ext uri="{FF2B5EF4-FFF2-40B4-BE49-F238E27FC236}">
                <a16:creationId xmlns:a16="http://schemas.microsoft.com/office/drawing/2014/main" id="{FFD8270D-D6AF-D2A3-4813-D72D319B72BB}"/>
              </a:ext>
            </a:extLst>
          </p:cNvPr>
          <p:cNvPicPr>
            <a:picLocks noChangeAspect="1"/>
          </p:cNvPicPr>
          <p:nvPr/>
        </p:nvPicPr>
        <p:blipFill>
          <a:blip r:embed="rId7"/>
          <a:stretch>
            <a:fillRect/>
          </a:stretch>
        </p:blipFill>
        <p:spPr>
          <a:xfrm>
            <a:off x="5182826" y="1600200"/>
            <a:ext cx="5816600" cy="3657600"/>
          </a:xfrm>
          <a:prstGeom prst="rect">
            <a:avLst/>
          </a:prstGeom>
        </p:spPr>
      </p:pic>
      <p:pic>
        <p:nvPicPr>
          <p:cNvPr id="11" name="Picture 10" descr="A red arrow in the dark&#10;&#10;Description automatically generated">
            <a:extLst>
              <a:ext uri="{FF2B5EF4-FFF2-40B4-BE49-F238E27FC236}">
                <a16:creationId xmlns:a16="http://schemas.microsoft.com/office/drawing/2014/main" id="{ECF0CBB0-2083-9A30-1E3D-792B04781DB2}"/>
              </a:ext>
            </a:extLst>
          </p:cNvPr>
          <p:cNvPicPr>
            <a:picLocks noChangeAspect="1"/>
          </p:cNvPicPr>
          <p:nvPr/>
        </p:nvPicPr>
        <p:blipFill>
          <a:blip r:embed="rId8"/>
          <a:stretch>
            <a:fillRect/>
          </a:stretch>
        </p:blipFill>
        <p:spPr>
          <a:xfrm>
            <a:off x="9727023" y="1600200"/>
            <a:ext cx="5486400" cy="3657600"/>
          </a:xfrm>
          <a:prstGeom prst="rect">
            <a:avLst/>
          </a:prstGeom>
        </p:spPr>
      </p:pic>
    </p:spTree>
    <p:extLst>
      <p:ext uri="{BB962C8B-B14F-4D97-AF65-F5344CB8AC3E}">
        <p14:creationId xmlns:p14="http://schemas.microsoft.com/office/powerpoint/2010/main" val="42747455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475B-56FD-B4A5-6F18-062F6AD4E904}"/>
              </a:ext>
            </a:extLst>
          </p:cNvPr>
          <p:cNvSpPr>
            <a:spLocks noGrp="1"/>
          </p:cNvSpPr>
          <p:nvPr>
            <p:ph type="title"/>
          </p:nvPr>
        </p:nvSpPr>
        <p:spPr>
          <a:xfrm>
            <a:off x="968829" y="2"/>
            <a:ext cx="8055740" cy="888994"/>
          </a:xfrm>
        </p:spPr>
        <p:txBody>
          <a:bodyPr/>
          <a:lstStyle/>
          <a:p>
            <a:r>
              <a:rPr lang="en-NL"/>
              <a:t>On par with solving</a:t>
            </a:r>
          </a:p>
        </p:txBody>
      </p:sp>
      <p:sp>
        <p:nvSpPr>
          <p:cNvPr id="8" name="Content Placeholder 7">
            <a:extLst>
              <a:ext uri="{FF2B5EF4-FFF2-40B4-BE49-F238E27FC236}">
                <a16:creationId xmlns:a16="http://schemas.microsoft.com/office/drawing/2014/main" id="{1B2E63C7-4F31-E6C6-EC3B-9D16F8840C4E}"/>
              </a:ext>
            </a:extLst>
          </p:cNvPr>
          <p:cNvSpPr>
            <a:spLocks noGrp="1"/>
          </p:cNvSpPr>
          <p:nvPr>
            <p:ph idx="1"/>
          </p:nvPr>
        </p:nvSpPr>
        <p:spPr>
          <a:xfrm>
            <a:off x="968375" y="1885202"/>
            <a:ext cx="10803748" cy="4972798"/>
          </a:xfrm>
        </p:spPr>
        <p:txBody>
          <a:bodyPr>
            <a:normAutofit/>
          </a:bodyPr>
          <a:lstStyle/>
          <a:p>
            <a:pPr marL="0" indent="0">
              <a:buNone/>
            </a:pPr>
            <a:r>
              <a:rPr lang="en-NL" sz="3200" b="1"/>
              <a:t>3% faster</a:t>
            </a:r>
          </a:p>
          <a:p>
            <a:pPr marL="0" indent="0">
              <a:buNone/>
            </a:pPr>
            <a:r>
              <a:rPr lang="en-NL">
                <a:latin typeface="Helvetica Neue Light" panose="02000403000000020004" pitchFamily="2" charset="0"/>
                <a:ea typeface="Helvetica Neue Light" panose="02000403000000020004" pitchFamily="2" charset="0"/>
              </a:rPr>
              <a:t>than Liu et al. [2021]</a:t>
            </a:r>
            <a:br>
              <a:rPr lang="en-NL"/>
            </a:br>
            <a:endParaRPr lang="en-NL"/>
          </a:p>
          <a:p>
            <a:pPr marL="0" indent="0">
              <a:buNone/>
            </a:pPr>
            <a:r>
              <a:rPr lang="en-NL" sz="3200" b="1"/>
              <a:t>274% faster</a:t>
            </a:r>
          </a:p>
          <a:p>
            <a:pPr marL="0" indent="0">
              <a:buNone/>
            </a:pPr>
            <a:r>
              <a:rPr lang="en-NL">
                <a:latin typeface="Helvetica Neue Light" panose="02000403000000020004" pitchFamily="2" charset="0"/>
                <a:ea typeface="Helvetica Neue Light" panose="02000403000000020004" pitchFamily="2" charset="0"/>
              </a:rPr>
              <a:t>than Shi et al. [2006]</a:t>
            </a:r>
          </a:p>
          <a:p>
            <a:pPr marL="0" indent="0">
              <a:buNone/>
            </a:pPr>
            <a:endParaRPr lang="en-NL">
              <a:latin typeface="Helvetica Neue Light" panose="02000403000000020004" pitchFamily="2" charset="0"/>
              <a:ea typeface="Helvetica Neue Light" panose="02000403000000020004" pitchFamily="2" charset="0"/>
            </a:endParaRPr>
          </a:p>
          <a:p>
            <a:pPr marL="0" indent="0">
              <a:buNone/>
            </a:pPr>
            <a:r>
              <a:rPr lang="en-NL">
                <a:latin typeface="Helvetica Neue Light" panose="02000403000000020004" pitchFamily="2" charset="0"/>
                <a:ea typeface="Helvetica Neue Light" panose="02000403000000020004" pitchFamily="2" charset="0"/>
              </a:rPr>
              <a:t>Poisson problem on 50 shapes</a:t>
            </a:r>
          </a:p>
        </p:txBody>
      </p:sp>
      <p:sp>
        <p:nvSpPr>
          <p:cNvPr id="7" name="Slide Number Placeholder 9">
            <a:extLst>
              <a:ext uri="{FF2B5EF4-FFF2-40B4-BE49-F238E27FC236}">
                <a16:creationId xmlns:a16="http://schemas.microsoft.com/office/drawing/2014/main" id="{49B74626-86A3-ADD1-F647-C3D7BE5F8894}"/>
              </a:ext>
            </a:extLst>
          </p:cNvPr>
          <p:cNvSpPr txBox="1">
            <a:spLocks/>
          </p:cNvSpPr>
          <p:nvPr/>
        </p:nvSpPr>
        <p:spPr>
          <a:xfrm>
            <a:off x="8761913" y="6426661"/>
            <a:ext cx="673360" cy="301752"/>
          </a:xfrm>
          <a:prstGeom prst="rect">
            <a:avLst/>
          </a:prstGeom>
        </p:spPr>
        <p:txBody>
          <a:bodyPr vert="horz" lIns="91440" tIns="45720" rIns="0" bIns="45720" rtlCol="0" anchor="ctr"/>
          <a:lstStyle>
            <a:defPPr>
              <a:defRPr lang="en-US"/>
            </a:defPPr>
            <a:lvl1pPr marL="0" algn="r" defTabSz="914400" rtl="0" eaLnBrk="1" latinLnBrk="0" hangingPunct="1">
              <a:defRPr sz="1000" kern="1200" spc="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AE9FA-3F8D-0D45-ABEA-B1C7A7244A19}" type="slidenum">
              <a:rPr lang="en-US" smtClean="0"/>
              <a:pPr/>
              <a:t>42</a:t>
            </a:fld>
            <a:endParaRPr lang="en-US" dirty="0"/>
          </a:p>
        </p:txBody>
      </p:sp>
      <p:pic>
        <p:nvPicPr>
          <p:cNvPr id="14" name="Picture 13" descr="A graph with a green line and red line&#10;&#10;Description automatically generated">
            <a:extLst>
              <a:ext uri="{FF2B5EF4-FFF2-40B4-BE49-F238E27FC236}">
                <a16:creationId xmlns:a16="http://schemas.microsoft.com/office/drawing/2014/main" id="{400E83FF-AC2D-B8FB-A134-DB3F4872C01E}"/>
              </a:ext>
            </a:extLst>
          </p:cNvPr>
          <p:cNvPicPr>
            <a:picLocks noChangeAspect="1"/>
          </p:cNvPicPr>
          <p:nvPr/>
        </p:nvPicPr>
        <p:blipFill>
          <a:blip r:embed="rId3"/>
          <a:stretch>
            <a:fillRect/>
          </a:stretch>
        </p:blipFill>
        <p:spPr>
          <a:xfrm>
            <a:off x="5573333" y="1660118"/>
            <a:ext cx="6377159" cy="3952311"/>
          </a:xfrm>
          <a:prstGeom prst="rect">
            <a:avLst/>
          </a:prstGeom>
        </p:spPr>
      </p:pic>
    </p:spTree>
    <p:extLst>
      <p:ext uri="{BB962C8B-B14F-4D97-AF65-F5344CB8AC3E}">
        <p14:creationId xmlns:p14="http://schemas.microsoft.com/office/powerpoint/2010/main" val="1566366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5BB4-664D-9D44-D2A2-77CDF4495D8A}"/>
              </a:ext>
            </a:extLst>
          </p:cNvPr>
          <p:cNvSpPr>
            <a:spLocks noGrp="1"/>
          </p:cNvSpPr>
          <p:nvPr>
            <p:ph type="title"/>
          </p:nvPr>
        </p:nvSpPr>
        <p:spPr/>
        <p:txBody>
          <a:bodyPr/>
          <a:lstStyle/>
          <a:p>
            <a:r>
              <a:rPr lang="en-NL"/>
              <a:t>Applications – Data smoothing</a:t>
            </a:r>
          </a:p>
        </p:txBody>
      </p:sp>
      <p:sp>
        <p:nvSpPr>
          <p:cNvPr id="4" name="Slide Number Placeholder 3">
            <a:extLst>
              <a:ext uri="{FF2B5EF4-FFF2-40B4-BE49-F238E27FC236}">
                <a16:creationId xmlns:a16="http://schemas.microsoft.com/office/drawing/2014/main" id="{5B5CD5DC-688C-94C0-FE69-6470C8D2A90F}"/>
              </a:ext>
            </a:extLst>
          </p:cNvPr>
          <p:cNvSpPr>
            <a:spLocks noGrp="1"/>
          </p:cNvSpPr>
          <p:nvPr>
            <p:ph type="sldNum" sz="quarter" idx="12"/>
          </p:nvPr>
        </p:nvSpPr>
        <p:spPr/>
        <p:txBody>
          <a:bodyPr/>
          <a:lstStyle/>
          <a:p>
            <a:fld id="{897AE9FA-3F8D-0D45-ABEA-B1C7A7244A19}" type="slidenum">
              <a:rPr lang="en-US" smtClean="0"/>
              <a:t>43</a:t>
            </a:fld>
            <a:endParaRPr lang="en-US"/>
          </a:p>
        </p:txBody>
      </p:sp>
      <p:pic>
        <p:nvPicPr>
          <p:cNvPr id="3" name="Picture 2">
            <a:extLst>
              <a:ext uri="{FF2B5EF4-FFF2-40B4-BE49-F238E27FC236}">
                <a16:creationId xmlns:a16="http://schemas.microsoft.com/office/drawing/2014/main" id="{D8EAE221-F083-E1AE-9A21-B026CC014E91}"/>
              </a:ext>
            </a:extLst>
          </p:cNvPr>
          <p:cNvPicPr>
            <a:picLocks noChangeAspect="1"/>
          </p:cNvPicPr>
          <p:nvPr/>
        </p:nvPicPr>
        <p:blipFill>
          <a:blip r:embed="rId3"/>
          <a:srcRect/>
          <a:stretch/>
        </p:blipFill>
        <p:spPr>
          <a:xfrm>
            <a:off x="1047489" y="1568450"/>
            <a:ext cx="9753774" cy="4375150"/>
          </a:xfrm>
          <a:prstGeom prst="rect">
            <a:avLst/>
          </a:prstGeom>
        </p:spPr>
      </p:pic>
    </p:spTree>
    <p:extLst>
      <p:ext uri="{BB962C8B-B14F-4D97-AF65-F5344CB8AC3E}">
        <p14:creationId xmlns:p14="http://schemas.microsoft.com/office/powerpoint/2010/main" val="410491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5BB4-664D-9D44-D2A2-77CDF4495D8A}"/>
              </a:ext>
            </a:extLst>
          </p:cNvPr>
          <p:cNvSpPr>
            <a:spLocks noGrp="1"/>
          </p:cNvSpPr>
          <p:nvPr>
            <p:ph type="title"/>
          </p:nvPr>
        </p:nvSpPr>
        <p:spPr/>
        <p:txBody>
          <a:bodyPr/>
          <a:lstStyle/>
          <a:p>
            <a:r>
              <a:rPr lang="en-NL"/>
              <a:t>Applications – Conformal flow</a:t>
            </a:r>
          </a:p>
        </p:txBody>
      </p:sp>
      <p:sp>
        <p:nvSpPr>
          <p:cNvPr id="4" name="Slide Number Placeholder 3">
            <a:extLst>
              <a:ext uri="{FF2B5EF4-FFF2-40B4-BE49-F238E27FC236}">
                <a16:creationId xmlns:a16="http://schemas.microsoft.com/office/drawing/2014/main" id="{5B5CD5DC-688C-94C0-FE69-6470C8D2A90F}"/>
              </a:ext>
            </a:extLst>
          </p:cNvPr>
          <p:cNvSpPr>
            <a:spLocks noGrp="1"/>
          </p:cNvSpPr>
          <p:nvPr>
            <p:ph type="sldNum" sz="quarter" idx="12"/>
          </p:nvPr>
        </p:nvSpPr>
        <p:spPr/>
        <p:txBody>
          <a:bodyPr/>
          <a:lstStyle/>
          <a:p>
            <a:fld id="{897AE9FA-3F8D-0D45-ABEA-B1C7A7244A19}" type="slidenum">
              <a:rPr lang="en-US" smtClean="0"/>
              <a:t>44</a:t>
            </a:fld>
            <a:endParaRPr lang="en-US"/>
          </a:p>
        </p:txBody>
      </p:sp>
      <p:pic>
        <p:nvPicPr>
          <p:cNvPr id="5" name="Picture 4">
            <a:extLst>
              <a:ext uri="{FF2B5EF4-FFF2-40B4-BE49-F238E27FC236}">
                <a16:creationId xmlns:a16="http://schemas.microsoft.com/office/drawing/2014/main" id="{3889033B-9588-A6C2-065E-589CBC02AA2F}"/>
              </a:ext>
            </a:extLst>
          </p:cNvPr>
          <p:cNvPicPr>
            <a:picLocks noChangeAspect="1"/>
          </p:cNvPicPr>
          <p:nvPr/>
        </p:nvPicPr>
        <p:blipFill>
          <a:blip r:embed="rId4"/>
          <a:srcRect/>
          <a:stretch/>
        </p:blipFill>
        <p:spPr>
          <a:xfrm>
            <a:off x="1211694" y="1727563"/>
            <a:ext cx="9568089" cy="4094985"/>
          </a:xfrm>
          <a:prstGeom prst="rect">
            <a:avLst/>
          </a:prstGeom>
        </p:spPr>
      </p:pic>
      <p:pic>
        <p:nvPicPr>
          <p:cNvPr id="9" name="Picture 8">
            <a:extLst>
              <a:ext uri="{FF2B5EF4-FFF2-40B4-BE49-F238E27FC236}">
                <a16:creationId xmlns:a16="http://schemas.microsoft.com/office/drawing/2014/main" id="{3428B10C-2571-34AA-CB2D-2A441981F0E2}"/>
              </a:ext>
            </a:extLst>
          </p:cNvPr>
          <p:cNvPicPr>
            <a:picLocks noChangeAspect="1"/>
          </p:cNvPicPr>
          <p:nvPr/>
        </p:nvPicPr>
        <p:blipFill>
          <a:blip r:embed="rId5"/>
          <a:srcRect/>
          <a:stretch/>
        </p:blipFill>
        <p:spPr>
          <a:xfrm>
            <a:off x="1211694" y="1631379"/>
            <a:ext cx="9683926" cy="4343819"/>
          </a:xfrm>
          <a:prstGeom prst="rect">
            <a:avLst/>
          </a:prstGeom>
        </p:spPr>
      </p:pic>
    </p:spTree>
    <p:custDataLst>
      <p:tags r:id="rId1"/>
    </p:custDataLst>
    <p:extLst>
      <p:ext uri="{BB962C8B-B14F-4D97-AF65-F5344CB8AC3E}">
        <p14:creationId xmlns:p14="http://schemas.microsoft.com/office/powerpoint/2010/main" val="234949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64A8-5F53-91FE-B008-BA01913ACEA2}"/>
              </a:ext>
            </a:extLst>
          </p:cNvPr>
          <p:cNvSpPr>
            <a:spLocks noGrp="1"/>
          </p:cNvSpPr>
          <p:nvPr>
            <p:ph type="title"/>
          </p:nvPr>
        </p:nvSpPr>
        <p:spPr/>
        <p:txBody>
          <a:bodyPr/>
          <a:lstStyle/>
          <a:p>
            <a:r>
              <a:rPr lang="en-NL"/>
              <a:t>Applications - Simulation</a:t>
            </a:r>
          </a:p>
        </p:txBody>
      </p:sp>
      <p:sp>
        <p:nvSpPr>
          <p:cNvPr id="4" name="Slide Number Placeholder 3">
            <a:extLst>
              <a:ext uri="{FF2B5EF4-FFF2-40B4-BE49-F238E27FC236}">
                <a16:creationId xmlns:a16="http://schemas.microsoft.com/office/drawing/2014/main" id="{EE764077-E76D-D330-2B54-99A276DA9D44}"/>
              </a:ext>
            </a:extLst>
          </p:cNvPr>
          <p:cNvSpPr>
            <a:spLocks noGrp="1"/>
          </p:cNvSpPr>
          <p:nvPr>
            <p:ph type="sldNum" sz="quarter" idx="12"/>
          </p:nvPr>
        </p:nvSpPr>
        <p:spPr/>
        <p:txBody>
          <a:bodyPr/>
          <a:lstStyle/>
          <a:p>
            <a:fld id="{897AE9FA-3F8D-0D45-ABEA-B1C7A7244A19}" type="slidenum">
              <a:rPr lang="en-US" smtClean="0"/>
              <a:t>45</a:t>
            </a:fld>
            <a:endParaRPr lang="en-US"/>
          </a:p>
        </p:txBody>
      </p:sp>
      <p:pic>
        <p:nvPicPr>
          <p:cNvPr id="6" name="Picture 5">
            <a:extLst>
              <a:ext uri="{FF2B5EF4-FFF2-40B4-BE49-F238E27FC236}">
                <a16:creationId xmlns:a16="http://schemas.microsoft.com/office/drawing/2014/main" id="{77FA67AD-90B4-60D4-9677-D557B2E8FB13}"/>
              </a:ext>
            </a:extLst>
          </p:cNvPr>
          <p:cNvPicPr>
            <a:picLocks noChangeAspect="1"/>
          </p:cNvPicPr>
          <p:nvPr/>
        </p:nvPicPr>
        <p:blipFill>
          <a:blip r:embed="rId3"/>
          <a:srcRect/>
          <a:stretch/>
        </p:blipFill>
        <p:spPr>
          <a:xfrm>
            <a:off x="918607" y="1445639"/>
            <a:ext cx="9579180" cy="4789590"/>
          </a:xfrm>
          <a:prstGeom prst="rect">
            <a:avLst/>
          </a:prstGeom>
        </p:spPr>
      </p:pic>
    </p:spTree>
    <p:extLst>
      <p:ext uri="{BB962C8B-B14F-4D97-AF65-F5344CB8AC3E}">
        <p14:creationId xmlns:p14="http://schemas.microsoft.com/office/powerpoint/2010/main" val="344568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BF20F-8DC9-2BB9-D044-3F1A57271DC4}"/>
              </a:ext>
            </a:extLst>
          </p:cNvPr>
          <p:cNvSpPr>
            <a:spLocks noGrp="1"/>
          </p:cNvSpPr>
          <p:nvPr>
            <p:ph idx="4294967295"/>
          </p:nvPr>
        </p:nvSpPr>
        <p:spPr>
          <a:xfrm>
            <a:off x="1122395" y="3187464"/>
            <a:ext cx="11344275" cy="2724150"/>
          </a:xfrm>
        </p:spPr>
        <p:txBody>
          <a:bodyPr>
            <a:normAutofit/>
          </a:bodyPr>
          <a:lstStyle/>
          <a:p>
            <a:pPr marL="0" indent="0">
              <a:lnSpc>
                <a:spcPct val="150000"/>
              </a:lnSpc>
              <a:buNone/>
            </a:pPr>
            <a:r>
              <a:rPr lang="en-NL" sz="2800" b="0"/>
              <a:t>graphics.tudelft.nl/gravo_mg</a:t>
            </a:r>
          </a:p>
          <a:p>
            <a:pPr marL="0" indent="0">
              <a:lnSpc>
                <a:spcPct val="150000"/>
              </a:lnSpc>
              <a:buNone/>
            </a:pPr>
            <a:r>
              <a:rPr lang="en-GB" sz="2400" b="0">
                <a:latin typeface="Monaco" pitchFamily="2" charset="77"/>
              </a:rPr>
              <a:t>p</a:t>
            </a:r>
            <a:r>
              <a:rPr lang="en-NL" sz="2400" b="0">
                <a:latin typeface="Monaco" pitchFamily="2" charset="77"/>
              </a:rPr>
              <a:t>ip install gravomg</a:t>
            </a:r>
          </a:p>
        </p:txBody>
      </p:sp>
      <p:sp>
        <p:nvSpPr>
          <p:cNvPr id="2" name="Title 1">
            <a:extLst>
              <a:ext uri="{FF2B5EF4-FFF2-40B4-BE49-F238E27FC236}">
                <a16:creationId xmlns:a16="http://schemas.microsoft.com/office/drawing/2014/main" id="{AC6F61BB-5B25-1309-5590-F5DFA0A20C4F}"/>
              </a:ext>
            </a:extLst>
          </p:cNvPr>
          <p:cNvSpPr>
            <a:spLocks noGrp="1"/>
          </p:cNvSpPr>
          <p:nvPr>
            <p:ph type="title" idx="4294967295"/>
          </p:nvPr>
        </p:nvSpPr>
        <p:spPr>
          <a:xfrm>
            <a:off x="1122395" y="1733926"/>
            <a:ext cx="8056563" cy="889000"/>
          </a:xfrm>
        </p:spPr>
        <p:txBody>
          <a:bodyPr/>
          <a:lstStyle/>
          <a:p>
            <a:r>
              <a:rPr lang="en-NL" sz="4400"/>
              <a:t>Try it yourself</a:t>
            </a:r>
          </a:p>
        </p:txBody>
      </p:sp>
      <p:pic>
        <p:nvPicPr>
          <p:cNvPr id="4" name="Picture 3" descr="A collection of white statues&#10;&#10;Description automatically generated">
            <a:extLst>
              <a:ext uri="{FF2B5EF4-FFF2-40B4-BE49-F238E27FC236}">
                <a16:creationId xmlns:a16="http://schemas.microsoft.com/office/drawing/2014/main" id="{57A949C2-3D05-9B19-FE1E-94B6AAE372D3}"/>
              </a:ext>
            </a:extLst>
          </p:cNvPr>
          <p:cNvPicPr>
            <a:picLocks noChangeAspect="1"/>
          </p:cNvPicPr>
          <p:nvPr/>
        </p:nvPicPr>
        <p:blipFill>
          <a:blip r:embed="rId3"/>
          <a:stretch>
            <a:fillRect/>
          </a:stretch>
        </p:blipFill>
        <p:spPr>
          <a:xfrm>
            <a:off x="6435281" y="849473"/>
            <a:ext cx="11299372" cy="5649686"/>
          </a:xfrm>
          <a:prstGeom prst="rect">
            <a:avLst/>
          </a:prstGeom>
        </p:spPr>
      </p:pic>
      <p:pic>
        <p:nvPicPr>
          <p:cNvPr id="5" name="Picture 4">
            <a:extLst>
              <a:ext uri="{FF2B5EF4-FFF2-40B4-BE49-F238E27FC236}">
                <a16:creationId xmlns:a16="http://schemas.microsoft.com/office/drawing/2014/main" id="{C41CA308-4466-9ACD-E003-00690449CE86}"/>
              </a:ext>
            </a:extLst>
          </p:cNvPr>
          <p:cNvPicPr>
            <a:picLocks noChangeAspect="1"/>
          </p:cNvPicPr>
          <p:nvPr/>
        </p:nvPicPr>
        <p:blipFill>
          <a:blip r:embed="rId4"/>
          <a:stretch>
            <a:fillRect/>
          </a:stretch>
        </p:blipFill>
        <p:spPr>
          <a:xfrm>
            <a:off x="551163" y="2022910"/>
            <a:ext cx="311032" cy="311032"/>
          </a:xfrm>
          <a:prstGeom prst="rect">
            <a:avLst/>
          </a:prstGeom>
        </p:spPr>
      </p:pic>
    </p:spTree>
    <p:extLst>
      <p:ext uri="{BB962C8B-B14F-4D97-AF65-F5344CB8AC3E}">
        <p14:creationId xmlns:p14="http://schemas.microsoft.com/office/powerpoint/2010/main" val="1079316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D45BA4-780C-FAFB-3480-92850E90B6F4}"/>
              </a:ext>
            </a:extLst>
          </p:cNvPr>
          <p:cNvPicPr>
            <a:picLocks noChangeAspect="1"/>
          </p:cNvPicPr>
          <p:nvPr/>
        </p:nvPicPr>
        <p:blipFill>
          <a:blip r:embed="rId3"/>
          <a:stretch>
            <a:fillRect/>
          </a:stretch>
        </p:blipFill>
        <p:spPr>
          <a:xfrm>
            <a:off x="1304925" y="2106653"/>
            <a:ext cx="9182099" cy="3686994"/>
          </a:xfrm>
          <a:prstGeom prst="rect">
            <a:avLst/>
          </a:prstGeom>
        </p:spPr>
      </p:pic>
      <p:sp>
        <p:nvSpPr>
          <p:cNvPr id="2" name="Title 1">
            <a:extLst>
              <a:ext uri="{FF2B5EF4-FFF2-40B4-BE49-F238E27FC236}">
                <a16:creationId xmlns:a16="http://schemas.microsoft.com/office/drawing/2014/main" id="{FC15730B-D135-BC34-6089-0DAF6B568D90}"/>
              </a:ext>
            </a:extLst>
          </p:cNvPr>
          <p:cNvSpPr>
            <a:spLocks noGrp="1"/>
          </p:cNvSpPr>
          <p:nvPr>
            <p:ph type="title"/>
          </p:nvPr>
        </p:nvSpPr>
        <p:spPr/>
        <p:txBody>
          <a:bodyPr/>
          <a:lstStyle/>
          <a:p>
            <a:r>
              <a:rPr lang="en-NL"/>
              <a:t>Multigrid methods solve efficiently</a:t>
            </a:r>
          </a:p>
        </p:txBody>
      </p:sp>
      <p:sp>
        <p:nvSpPr>
          <p:cNvPr id="4" name="Slide Number Placeholder 3">
            <a:extLst>
              <a:ext uri="{FF2B5EF4-FFF2-40B4-BE49-F238E27FC236}">
                <a16:creationId xmlns:a16="http://schemas.microsoft.com/office/drawing/2014/main" id="{840ADD66-3327-4A59-B7B1-71735BEC56CB}"/>
              </a:ext>
            </a:extLst>
          </p:cNvPr>
          <p:cNvSpPr>
            <a:spLocks noGrp="1"/>
          </p:cNvSpPr>
          <p:nvPr>
            <p:ph type="sldNum" sz="quarter" idx="12"/>
          </p:nvPr>
        </p:nvSpPr>
        <p:spPr/>
        <p:txBody>
          <a:bodyPr/>
          <a:lstStyle/>
          <a:p>
            <a:fld id="{897AE9FA-3F8D-0D45-ABEA-B1C7A7244A19}" type="slidenum">
              <a:rPr lang="en-US" smtClean="0"/>
              <a:t>5</a:t>
            </a:fld>
            <a:endParaRPr lang="en-US"/>
          </a:p>
        </p:txBody>
      </p:sp>
      <p:sp>
        <p:nvSpPr>
          <p:cNvPr id="8" name="TextBox 7">
            <a:extLst>
              <a:ext uri="{FF2B5EF4-FFF2-40B4-BE49-F238E27FC236}">
                <a16:creationId xmlns:a16="http://schemas.microsoft.com/office/drawing/2014/main" id="{D85AAEB1-E339-D2C5-1A7B-4A54615C79ED}"/>
              </a:ext>
            </a:extLst>
          </p:cNvPr>
          <p:cNvSpPr txBox="1"/>
          <p:nvPr/>
        </p:nvSpPr>
        <p:spPr>
          <a:xfrm>
            <a:off x="1457325" y="1530789"/>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Input</a:t>
            </a:r>
          </a:p>
        </p:txBody>
      </p:sp>
      <p:sp>
        <p:nvSpPr>
          <p:cNvPr id="9" name="TextBox 8">
            <a:extLst>
              <a:ext uri="{FF2B5EF4-FFF2-40B4-BE49-F238E27FC236}">
                <a16:creationId xmlns:a16="http://schemas.microsoft.com/office/drawing/2014/main" id="{EC516E9D-70CB-E5B8-D1E7-32F4A1A45579}"/>
              </a:ext>
            </a:extLst>
          </p:cNvPr>
          <p:cNvSpPr txBox="1"/>
          <p:nvPr/>
        </p:nvSpPr>
        <p:spPr>
          <a:xfrm>
            <a:off x="7448550" y="1530789"/>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Output</a:t>
            </a:r>
          </a:p>
        </p:txBody>
      </p:sp>
      <p:sp>
        <p:nvSpPr>
          <p:cNvPr id="12" name="TextBox 11">
            <a:extLst>
              <a:ext uri="{FF2B5EF4-FFF2-40B4-BE49-F238E27FC236}">
                <a16:creationId xmlns:a16="http://schemas.microsoft.com/office/drawing/2014/main" id="{83AFAC46-D425-48E8-AD3E-507F45918D58}"/>
              </a:ext>
            </a:extLst>
          </p:cNvPr>
          <p:cNvSpPr txBox="1"/>
          <p:nvPr/>
        </p:nvSpPr>
        <p:spPr>
          <a:xfrm>
            <a:off x="6000750" y="5865962"/>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Direct solve</a:t>
            </a:r>
          </a:p>
        </p:txBody>
      </p:sp>
      <p:sp>
        <p:nvSpPr>
          <p:cNvPr id="10" name="TextBox 9">
            <a:extLst>
              <a:ext uri="{FF2B5EF4-FFF2-40B4-BE49-F238E27FC236}">
                <a16:creationId xmlns:a16="http://schemas.microsoft.com/office/drawing/2014/main" id="{133F9EE0-744E-0FCE-FD7C-CA03C17BAD17}"/>
              </a:ext>
            </a:extLst>
          </p:cNvPr>
          <p:cNvSpPr txBox="1"/>
          <p:nvPr/>
        </p:nvSpPr>
        <p:spPr>
          <a:xfrm>
            <a:off x="1104900" y="4243627"/>
            <a:ext cx="1828800" cy="456934"/>
          </a:xfrm>
          <a:prstGeom prst="roundRect">
            <a:avLst/>
          </a:prstGeom>
          <a:noFill/>
        </p:spPr>
        <p:txBody>
          <a:bodyPr wrap="square" lIns="0" rtlCol="0" anchor="ctr">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Restrict</a:t>
            </a:r>
          </a:p>
        </p:txBody>
      </p:sp>
      <p:sp>
        <p:nvSpPr>
          <p:cNvPr id="11" name="TextBox 10">
            <a:extLst>
              <a:ext uri="{FF2B5EF4-FFF2-40B4-BE49-F238E27FC236}">
                <a16:creationId xmlns:a16="http://schemas.microsoft.com/office/drawing/2014/main" id="{0CB5256F-98F8-61B3-FAC5-A8E599E44669}"/>
              </a:ext>
            </a:extLst>
          </p:cNvPr>
          <p:cNvSpPr txBox="1"/>
          <p:nvPr/>
        </p:nvSpPr>
        <p:spPr>
          <a:xfrm>
            <a:off x="9683490" y="4243627"/>
            <a:ext cx="1828800" cy="456934"/>
          </a:xfrm>
          <a:prstGeom prst="roundRect">
            <a:avLst/>
          </a:prstGeom>
          <a:noFill/>
        </p:spPr>
        <p:txBody>
          <a:bodyPr wrap="square" lIns="0" rtlCol="0" anchor="ctr">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Prolong</a:t>
            </a:r>
          </a:p>
        </p:txBody>
      </p:sp>
    </p:spTree>
    <p:extLst>
      <p:ext uri="{BB962C8B-B14F-4D97-AF65-F5344CB8AC3E}">
        <p14:creationId xmlns:p14="http://schemas.microsoft.com/office/powerpoint/2010/main" val="540272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0ADD66-3327-4A59-B7B1-71735BEC56CB}"/>
              </a:ext>
            </a:extLst>
          </p:cNvPr>
          <p:cNvSpPr>
            <a:spLocks noGrp="1"/>
          </p:cNvSpPr>
          <p:nvPr>
            <p:ph type="sldNum" sz="quarter" idx="12"/>
          </p:nvPr>
        </p:nvSpPr>
        <p:spPr/>
        <p:txBody>
          <a:bodyPr/>
          <a:lstStyle/>
          <a:p>
            <a:fld id="{897AE9FA-3F8D-0D45-ABEA-B1C7A7244A19}" type="slidenum">
              <a:rPr lang="en-US" smtClean="0"/>
              <a:t>6</a:t>
            </a:fld>
            <a:endParaRPr lang="en-US"/>
          </a:p>
        </p:txBody>
      </p:sp>
      <p:pic>
        <p:nvPicPr>
          <p:cNvPr id="6" name="Picture 5">
            <a:extLst>
              <a:ext uri="{FF2B5EF4-FFF2-40B4-BE49-F238E27FC236}">
                <a16:creationId xmlns:a16="http://schemas.microsoft.com/office/drawing/2014/main" id="{F461EC87-096E-24EB-ECF5-B9C216304D52}"/>
              </a:ext>
            </a:extLst>
          </p:cNvPr>
          <p:cNvPicPr>
            <a:picLocks noChangeAspect="1"/>
          </p:cNvPicPr>
          <p:nvPr/>
        </p:nvPicPr>
        <p:blipFill>
          <a:blip r:embed="rId3"/>
          <a:stretch>
            <a:fillRect/>
          </a:stretch>
        </p:blipFill>
        <p:spPr>
          <a:xfrm>
            <a:off x="1304925" y="2106653"/>
            <a:ext cx="9182099" cy="3686994"/>
          </a:xfrm>
          <a:prstGeom prst="rect">
            <a:avLst/>
          </a:prstGeom>
        </p:spPr>
      </p:pic>
      <p:sp>
        <p:nvSpPr>
          <p:cNvPr id="7" name="TextBox 6">
            <a:extLst>
              <a:ext uri="{FF2B5EF4-FFF2-40B4-BE49-F238E27FC236}">
                <a16:creationId xmlns:a16="http://schemas.microsoft.com/office/drawing/2014/main" id="{94BB8F75-24F8-7BF6-D0DE-4738980B6D46}"/>
              </a:ext>
            </a:extLst>
          </p:cNvPr>
          <p:cNvSpPr txBox="1"/>
          <p:nvPr/>
        </p:nvSpPr>
        <p:spPr>
          <a:xfrm>
            <a:off x="1457325" y="1530789"/>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Input</a:t>
            </a:r>
          </a:p>
        </p:txBody>
      </p:sp>
      <p:sp>
        <p:nvSpPr>
          <p:cNvPr id="14" name="TextBox 13">
            <a:extLst>
              <a:ext uri="{FF2B5EF4-FFF2-40B4-BE49-F238E27FC236}">
                <a16:creationId xmlns:a16="http://schemas.microsoft.com/office/drawing/2014/main" id="{086D9318-3B56-E11C-09CF-7269BC189B3E}"/>
              </a:ext>
            </a:extLst>
          </p:cNvPr>
          <p:cNvSpPr txBox="1"/>
          <p:nvPr/>
        </p:nvSpPr>
        <p:spPr>
          <a:xfrm>
            <a:off x="7448550" y="1530789"/>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Output</a:t>
            </a:r>
          </a:p>
        </p:txBody>
      </p:sp>
      <p:sp>
        <p:nvSpPr>
          <p:cNvPr id="15" name="TextBox 14">
            <a:extLst>
              <a:ext uri="{FF2B5EF4-FFF2-40B4-BE49-F238E27FC236}">
                <a16:creationId xmlns:a16="http://schemas.microsoft.com/office/drawing/2014/main" id="{C2B84592-CC8F-C98F-5EE4-AFE8BE566C74}"/>
              </a:ext>
            </a:extLst>
          </p:cNvPr>
          <p:cNvSpPr txBox="1"/>
          <p:nvPr/>
        </p:nvSpPr>
        <p:spPr>
          <a:xfrm>
            <a:off x="6000750" y="5865962"/>
            <a:ext cx="1828800" cy="414985"/>
          </a:xfrm>
          <a:prstGeom prst="rect">
            <a:avLst/>
          </a:prstGeom>
          <a:noFill/>
        </p:spPr>
        <p:txBody>
          <a:bodyPr wrap="square" lIns="0" rtlCol="0">
            <a:spAutoFit/>
          </a:bodyPr>
          <a:lstStyle/>
          <a:p>
            <a:pPr algn="ctr">
              <a:lnSpc>
                <a:spcPct val="130000"/>
              </a:lnSpc>
              <a:spcAft>
                <a:spcPts val="600"/>
              </a:spcAft>
              <a:buClr>
                <a:schemeClr val="accent2"/>
              </a:buClr>
            </a:pPr>
            <a:r>
              <a:rPr lang="en-NL">
                <a:latin typeface="Helvetica Neue" panose="02000503000000020004" pitchFamily="2" charset="0"/>
                <a:ea typeface="Helvetica Neue" panose="02000503000000020004" pitchFamily="2" charset="0"/>
                <a:cs typeface="Helvetica Neue" panose="02000503000000020004" pitchFamily="2" charset="0"/>
              </a:rPr>
              <a:t>Direct solve</a:t>
            </a:r>
          </a:p>
        </p:txBody>
      </p:sp>
      <p:sp>
        <p:nvSpPr>
          <p:cNvPr id="16" name="TextBox 15">
            <a:extLst>
              <a:ext uri="{FF2B5EF4-FFF2-40B4-BE49-F238E27FC236}">
                <a16:creationId xmlns:a16="http://schemas.microsoft.com/office/drawing/2014/main" id="{5B8DFF3E-9728-4F71-E7EC-9742DB35F3D2}"/>
              </a:ext>
            </a:extLst>
          </p:cNvPr>
          <p:cNvSpPr txBox="1"/>
          <p:nvPr/>
        </p:nvSpPr>
        <p:spPr>
          <a:xfrm>
            <a:off x="1104900" y="4243627"/>
            <a:ext cx="1828800" cy="720000"/>
          </a:xfrm>
          <a:prstGeom prst="roundRect">
            <a:avLst/>
          </a:prstGeom>
          <a:solidFill>
            <a:schemeClr val="accent2"/>
          </a:solidFill>
        </p:spPr>
        <p:txBody>
          <a:bodyPr wrap="square" lIns="0" rtlCol="0" anchor="ctr">
            <a:spAutoFit/>
          </a:bodyPr>
          <a:lstStyle/>
          <a:p>
            <a:pPr algn="ctr">
              <a:lnSpc>
                <a:spcPct val="130000"/>
              </a:lnSpc>
              <a:spcAft>
                <a:spcPts val="600"/>
              </a:spcAft>
              <a:buClr>
                <a:schemeClr val="accent2"/>
              </a:buClr>
            </a:pPr>
            <a:r>
              <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Restrict</a:t>
            </a:r>
          </a:p>
        </p:txBody>
      </p:sp>
      <p:sp>
        <p:nvSpPr>
          <p:cNvPr id="17" name="TextBox 16">
            <a:extLst>
              <a:ext uri="{FF2B5EF4-FFF2-40B4-BE49-F238E27FC236}">
                <a16:creationId xmlns:a16="http://schemas.microsoft.com/office/drawing/2014/main" id="{E3479D34-46D7-9B17-65BD-8C7A25910441}"/>
              </a:ext>
            </a:extLst>
          </p:cNvPr>
          <p:cNvSpPr txBox="1"/>
          <p:nvPr/>
        </p:nvSpPr>
        <p:spPr>
          <a:xfrm>
            <a:off x="9683490" y="4243627"/>
            <a:ext cx="1828800" cy="720000"/>
          </a:xfrm>
          <a:prstGeom prst="roundRect">
            <a:avLst/>
          </a:prstGeom>
          <a:solidFill>
            <a:schemeClr val="accent2"/>
          </a:solidFill>
        </p:spPr>
        <p:txBody>
          <a:bodyPr wrap="square" lIns="0" rtlCol="0" anchor="ctr">
            <a:spAutoFit/>
          </a:bodyPr>
          <a:lstStyle/>
          <a:p>
            <a:pPr algn="ctr">
              <a:lnSpc>
                <a:spcPct val="130000"/>
              </a:lnSpc>
              <a:spcAft>
                <a:spcPts val="600"/>
              </a:spcAft>
              <a:buClr>
                <a:schemeClr val="accent2"/>
              </a:buClr>
            </a:pPr>
            <a:r>
              <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Prolong</a:t>
            </a:r>
          </a:p>
        </p:txBody>
      </p:sp>
      <p:sp>
        <p:nvSpPr>
          <p:cNvPr id="9" name="Title 1">
            <a:extLst>
              <a:ext uri="{FF2B5EF4-FFF2-40B4-BE49-F238E27FC236}">
                <a16:creationId xmlns:a16="http://schemas.microsoft.com/office/drawing/2014/main" id="{D6991ED7-BFED-8910-2BBC-5EEA3777E8FF}"/>
              </a:ext>
            </a:extLst>
          </p:cNvPr>
          <p:cNvSpPr>
            <a:spLocks noGrp="1"/>
          </p:cNvSpPr>
          <p:nvPr>
            <p:ph type="title"/>
          </p:nvPr>
        </p:nvSpPr>
        <p:spPr>
          <a:xfrm>
            <a:off x="968829" y="2"/>
            <a:ext cx="8055740" cy="888994"/>
          </a:xfrm>
        </p:spPr>
        <p:txBody>
          <a:bodyPr/>
          <a:lstStyle/>
          <a:p>
            <a:r>
              <a:rPr lang="en-NL"/>
              <a:t>Multigrid methods solve efficiently</a:t>
            </a:r>
          </a:p>
        </p:txBody>
      </p:sp>
    </p:spTree>
    <p:extLst>
      <p:ext uri="{BB962C8B-B14F-4D97-AF65-F5344CB8AC3E}">
        <p14:creationId xmlns:p14="http://schemas.microsoft.com/office/powerpoint/2010/main" val="604214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D93A-9897-71F5-77AF-167990BC6E7C}"/>
              </a:ext>
            </a:extLst>
          </p:cNvPr>
          <p:cNvSpPr>
            <a:spLocks noGrp="1"/>
          </p:cNvSpPr>
          <p:nvPr>
            <p:ph type="title"/>
          </p:nvPr>
        </p:nvSpPr>
        <p:spPr/>
        <p:txBody>
          <a:bodyPr/>
          <a:lstStyle/>
          <a:p>
            <a:r>
              <a:rPr lang="en-NL"/>
              <a:t>But what about curved surfaces?</a:t>
            </a:r>
          </a:p>
        </p:txBody>
      </p:sp>
      <p:sp>
        <p:nvSpPr>
          <p:cNvPr id="4" name="Slide Number Placeholder 3">
            <a:extLst>
              <a:ext uri="{FF2B5EF4-FFF2-40B4-BE49-F238E27FC236}">
                <a16:creationId xmlns:a16="http://schemas.microsoft.com/office/drawing/2014/main" id="{0603F391-39D1-7415-8EB0-FBC9D93E7673}"/>
              </a:ext>
            </a:extLst>
          </p:cNvPr>
          <p:cNvSpPr>
            <a:spLocks noGrp="1"/>
          </p:cNvSpPr>
          <p:nvPr>
            <p:ph type="sldNum" sz="quarter" idx="12"/>
          </p:nvPr>
        </p:nvSpPr>
        <p:spPr/>
        <p:txBody>
          <a:bodyPr/>
          <a:lstStyle/>
          <a:p>
            <a:fld id="{897AE9FA-3F8D-0D45-ABEA-B1C7A7244A19}" type="slidenum">
              <a:rPr lang="en-US" smtClean="0"/>
              <a:t>7</a:t>
            </a:fld>
            <a:endParaRPr lang="en-US"/>
          </a:p>
        </p:txBody>
      </p:sp>
      <p:pic>
        <p:nvPicPr>
          <p:cNvPr id="8" name="Picture 7" descr="A group of busts of a person&#10;&#10;Description automatically generated">
            <a:extLst>
              <a:ext uri="{FF2B5EF4-FFF2-40B4-BE49-F238E27FC236}">
                <a16:creationId xmlns:a16="http://schemas.microsoft.com/office/drawing/2014/main" id="{C270A919-EC51-BD0A-81B5-B00E0732E0EE}"/>
              </a:ext>
            </a:extLst>
          </p:cNvPr>
          <p:cNvPicPr>
            <a:picLocks noChangeAspect="1"/>
          </p:cNvPicPr>
          <p:nvPr/>
        </p:nvPicPr>
        <p:blipFill>
          <a:blip r:embed="rId3"/>
          <a:stretch>
            <a:fillRect/>
          </a:stretch>
        </p:blipFill>
        <p:spPr>
          <a:xfrm>
            <a:off x="976312" y="846922"/>
            <a:ext cx="10239375" cy="5726317"/>
          </a:xfrm>
          <a:prstGeom prst="rect">
            <a:avLst/>
          </a:prstGeom>
        </p:spPr>
      </p:pic>
      <p:sp>
        <p:nvSpPr>
          <p:cNvPr id="11" name="TextBox 10">
            <a:extLst>
              <a:ext uri="{FF2B5EF4-FFF2-40B4-BE49-F238E27FC236}">
                <a16:creationId xmlns:a16="http://schemas.microsoft.com/office/drawing/2014/main" id="{67282479-D19F-BDAF-F1E2-65A462ED7DEA}"/>
              </a:ext>
            </a:extLst>
          </p:cNvPr>
          <p:cNvSpPr txBox="1"/>
          <p:nvPr/>
        </p:nvSpPr>
        <p:spPr>
          <a:xfrm>
            <a:off x="765435" y="4604753"/>
            <a:ext cx="1828800" cy="720000"/>
          </a:xfrm>
          <a:prstGeom prst="roundRect">
            <a:avLst/>
          </a:prstGeom>
          <a:solidFill>
            <a:schemeClr val="accent2"/>
          </a:solidFill>
        </p:spPr>
        <p:txBody>
          <a:bodyPr wrap="square" lIns="0" rtlCol="0" anchor="ctr">
            <a:spAutoFit/>
          </a:bodyPr>
          <a:lstStyle/>
          <a:p>
            <a:pPr algn="ctr">
              <a:lnSpc>
                <a:spcPct val="130000"/>
              </a:lnSpc>
              <a:spcAft>
                <a:spcPts val="600"/>
              </a:spcAft>
              <a:buClr>
                <a:schemeClr val="accent2"/>
              </a:buClr>
            </a:pPr>
            <a:r>
              <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Restrict</a:t>
            </a:r>
          </a:p>
        </p:txBody>
      </p:sp>
      <p:sp>
        <p:nvSpPr>
          <p:cNvPr id="12" name="TextBox 11">
            <a:extLst>
              <a:ext uri="{FF2B5EF4-FFF2-40B4-BE49-F238E27FC236}">
                <a16:creationId xmlns:a16="http://schemas.microsoft.com/office/drawing/2014/main" id="{E57085FF-D85C-2288-7379-1335FE8A833D}"/>
              </a:ext>
            </a:extLst>
          </p:cNvPr>
          <p:cNvSpPr txBox="1"/>
          <p:nvPr/>
        </p:nvSpPr>
        <p:spPr>
          <a:xfrm>
            <a:off x="9257780" y="4604753"/>
            <a:ext cx="1828800" cy="720000"/>
          </a:xfrm>
          <a:prstGeom prst="roundRect">
            <a:avLst/>
          </a:prstGeom>
          <a:solidFill>
            <a:schemeClr val="accent2"/>
          </a:solidFill>
        </p:spPr>
        <p:txBody>
          <a:bodyPr wrap="square" lIns="0" rtlCol="0" anchor="ctr">
            <a:spAutoFit/>
          </a:bodyPr>
          <a:lstStyle/>
          <a:p>
            <a:pPr algn="ctr">
              <a:lnSpc>
                <a:spcPct val="130000"/>
              </a:lnSpc>
              <a:spcAft>
                <a:spcPts val="600"/>
              </a:spcAft>
              <a:buClr>
                <a:schemeClr val="accent2"/>
              </a:buClr>
            </a:pPr>
            <a:r>
              <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Prolong</a:t>
            </a:r>
          </a:p>
        </p:txBody>
      </p:sp>
    </p:spTree>
    <p:extLst>
      <p:ext uri="{BB962C8B-B14F-4D97-AF65-F5344CB8AC3E}">
        <p14:creationId xmlns:p14="http://schemas.microsoft.com/office/powerpoint/2010/main" val="234784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5E36-3492-6689-EC50-144FBD5FB69C}"/>
              </a:ext>
            </a:extLst>
          </p:cNvPr>
          <p:cNvSpPr>
            <a:spLocks noGrp="1"/>
          </p:cNvSpPr>
          <p:nvPr>
            <p:ph type="title"/>
          </p:nvPr>
        </p:nvSpPr>
        <p:spPr/>
        <p:txBody>
          <a:bodyPr/>
          <a:lstStyle/>
          <a:p>
            <a:r>
              <a:rPr lang="en-NL"/>
              <a:t>Coarsening meshes and mapping</a:t>
            </a:r>
          </a:p>
        </p:txBody>
      </p:sp>
      <p:sp>
        <p:nvSpPr>
          <p:cNvPr id="4" name="Slide Number Placeholder 3">
            <a:extLst>
              <a:ext uri="{FF2B5EF4-FFF2-40B4-BE49-F238E27FC236}">
                <a16:creationId xmlns:a16="http://schemas.microsoft.com/office/drawing/2014/main" id="{D5F22116-EFF7-23A6-BDAF-27CF99E24F80}"/>
              </a:ext>
            </a:extLst>
          </p:cNvPr>
          <p:cNvSpPr>
            <a:spLocks noGrp="1"/>
          </p:cNvSpPr>
          <p:nvPr>
            <p:ph type="sldNum" sz="quarter" idx="12"/>
          </p:nvPr>
        </p:nvSpPr>
        <p:spPr/>
        <p:txBody>
          <a:bodyPr/>
          <a:lstStyle/>
          <a:p>
            <a:fld id="{897AE9FA-3F8D-0D45-ABEA-B1C7A7244A19}" type="slidenum">
              <a:rPr lang="en-US" smtClean="0"/>
              <a:t>8</a:t>
            </a:fld>
            <a:endParaRPr lang="en-US"/>
          </a:p>
        </p:txBody>
      </p:sp>
      <p:pic>
        <p:nvPicPr>
          <p:cNvPr id="8" name="Picture 7" descr="A group of statues of people&#10;&#10;Description automatically generated with medium confidence">
            <a:extLst>
              <a:ext uri="{FF2B5EF4-FFF2-40B4-BE49-F238E27FC236}">
                <a16:creationId xmlns:a16="http://schemas.microsoft.com/office/drawing/2014/main" id="{052960FF-250A-DD7E-2BE7-5FBD4A6C5751}"/>
              </a:ext>
            </a:extLst>
          </p:cNvPr>
          <p:cNvPicPr>
            <a:picLocks noChangeAspect="1"/>
          </p:cNvPicPr>
          <p:nvPr/>
        </p:nvPicPr>
        <p:blipFill>
          <a:blip r:embed="rId4"/>
          <a:stretch>
            <a:fillRect/>
          </a:stretch>
        </p:blipFill>
        <p:spPr>
          <a:xfrm>
            <a:off x="2209800" y="1698625"/>
            <a:ext cx="7772400" cy="3728651"/>
          </a:xfrm>
          <a:prstGeom prst="rect">
            <a:avLst/>
          </a:prstGeom>
        </p:spPr>
      </p:pic>
      <p:sp>
        <p:nvSpPr>
          <p:cNvPr id="9" name="TextBox 8">
            <a:extLst>
              <a:ext uri="{FF2B5EF4-FFF2-40B4-BE49-F238E27FC236}">
                <a16:creationId xmlns:a16="http://schemas.microsoft.com/office/drawing/2014/main" id="{379324D5-8B7C-CC41-9D2F-DAE649F75EAF}"/>
              </a:ext>
            </a:extLst>
          </p:cNvPr>
          <p:cNvSpPr txBox="1"/>
          <p:nvPr/>
        </p:nvSpPr>
        <p:spPr>
          <a:xfrm>
            <a:off x="3488871" y="5859686"/>
            <a:ext cx="5214258" cy="377219"/>
          </a:xfrm>
          <a:prstGeom prst="rect">
            <a:avLst/>
          </a:prstGeom>
          <a:noFill/>
        </p:spPr>
        <p:txBody>
          <a:bodyPr wrap="square" lIns="0" rtlCol="0">
            <a:spAutoFit/>
          </a:bodyPr>
          <a:lstStyle/>
          <a:p>
            <a:pPr algn="ctr">
              <a:lnSpc>
                <a:spcPct val="130000"/>
              </a:lnSpc>
              <a:spcAft>
                <a:spcPts val="600"/>
              </a:spcAft>
              <a:buClr>
                <a:schemeClr val="accent2"/>
              </a:buClr>
            </a:pPr>
            <a:r>
              <a:rPr lang="en-NL" sz="1600">
                <a:latin typeface="Helvetica Neue" panose="02000503000000020004" pitchFamily="2" charset="0"/>
                <a:ea typeface="Helvetica Neue" panose="02000503000000020004" pitchFamily="2" charset="0"/>
                <a:cs typeface="Helvetica Neue" panose="02000503000000020004" pitchFamily="2" charset="0"/>
              </a:rPr>
              <a:t>Intrinsic prolongation [Liu et al. 2021]</a:t>
            </a:r>
          </a:p>
        </p:txBody>
      </p:sp>
      <p:sp>
        <p:nvSpPr>
          <p:cNvPr id="10" name="TextBox 9">
            <a:extLst>
              <a:ext uri="{FF2B5EF4-FFF2-40B4-BE49-F238E27FC236}">
                <a16:creationId xmlns:a16="http://schemas.microsoft.com/office/drawing/2014/main" id="{70D6ADC6-5281-3416-F8E1-563A25646C9B}"/>
              </a:ext>
            </a:extLst>
          </p:cNvPr>
          <p:cNvSpPr txBox="1"/>
          <p:nvPr/>
        </p:nvSpPr>
        <p:spPr>
          <a:xfrm>
            <a:off x="5181600" y="4930908"/>
            <a:ext cx="1828800" cy="456934"/>
          </a:xfrm>
          <a:prstGeom prst="roundRect">
            <a:avLst/>
          </a:prstGeom>
          <a:noFill/>
        </p:spPr>
        <p:txBody>
          <a:bodyPr wrap="square" lIns="0" rtlCol="0" anchor="ctr">
            <a:spAutoFit/>
          </a:bodyPr>
          <a:lstStyle/>
          <a:p>
            <a:pPr algn="ctr">
              <a:lnSpc>
                <a:spcPct val="130000"/>
              </a:lnSpc>
              <a:spcAft>
                <a:spcPts val="600"/>
              </a:spcAft>
              <a:buClr>
                <a:schemeClr val="accent2"/>
              </a:buClr>
            </a:pPr>
            <a:r>
              <a:rPr lang="en-NL" b="1">
                <a:latin typeface="Helvetica Neue" panose="02000503000000020004" pitchFamily="2" charset="0"/>
                <a:ea typeface="Helvetica Neue" panose="02000503000000020004" pitchFamily="2" charset="0"/>
                <a:cs typeface="Helvetica Neue" panose="02000503000000020004" pitchFamily="2" charset="0"/>
              </a:rPr>
              <a:t>Coarsening</a:t>
            </a:r>
          </a:p>
        </p:txBody>
      </p:sp>
      <p:sp>
        <p:nvSpPr>
          <p:cNvPr id="11" name="Oval 10">
            <a:extLst>
              <a:ext uri="{FF2B5EF4-FFF2-40B4-BE49-F238E27FC236}">
                <a16:creationId xmlns:a16="http://schemas.microsoft.com/office/drawing/2014/main" id="{6C110DED-4EE0-D38F-F982-29CD2A2FBF93}"/>
              </a:ext>
            </a:extLst>
          </p:cNvPr>
          <p:cNvSpPr/>
          <p:nvPr/>
        </p:nvSpPr>
        <p:spPr>
          <a:xfrm>
            <a:off x="4752975" y="1698625"/>
            <a:ext cx="2714625" cy="29972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4" name="TextBox 13">
            <a:extLst>
              <a:ext uri="{FF2B5EF4-FFF2-40B4-BE49-F238E27FC236}">
                <a16:creationId xmlns:a16="http://schemas.microsoft.com/office/drawing/2014/main" id="{AF1362D8-928A-80C8-40B6-040B494E0513}"/>
              </a:ext>
            </a:extLst>
          </p:cNvPr>
          <p:cNvSpPr txBox="1"/>
          <p:nvPr/>
        </p:nvSpPr>
        <p:spPr>
          <a:xfrm>
            <a:off x="5181600" y="1277089"/>
            <a:ext cx="1828800" cy="456934"/>
          </a:xfrm>
          <a:prstGeom prst="roundRect">
            <a:avLst/>
          </a:prstGeom>
          <a:noFill/>
        </p:spPr>
        <p:txBody>
          <a:bodyPr wrap="square" lIns="0" rtlCol="0" anchor="ctr">
            <a:spAutoFit/>
          </a:bodyPr>
          <a:lstStyle/>
          <a:p>
            <a:pPr algn="ctr">
              <a:lnSpc>
                <a:spcPct val="130000"/>
              </a:lnSpc>
              <a:spcAft>
                <a:spcPts val="600"/>
              </a:spcAft>
              <a:buClr>
                <a:schemeClr val="accent2"/>
              </a:buClr>
            </a:pPr>
            <a:r>
              <a:rPr lang="en-NL" b="1">
                <a:latin typeface="Helvetica Neue" panose="02000503000000020004" pitchFamily="2" charset="0"/>
                <a:ea typeface="Helvetica Neue" panose="02000503000000020004" pitchFamily="2" charset="0"/>
                <a:cs typeface="Helvetica Neue" panose="02000503000000020004" pitchFamily="2" charset="0"/>
              </a:rPr>
              <a:t>Mapping</a:t>
            </a:r>
          </a:p>
        </p:txBody>
      </p:sp>
      <p:sp>
        <p:nvSpPr>
          <p:cNvPr id="5" name="TextBox 4">
            <a:extLst>
              <a:ext uri="{FF2B5EF4-FFF2-40B4-BE49-F238E27FC236}">
                <a16:creationId xmlns:a16="http://schemas.microsoft.com/office/drawing/2014/main" id="{BE4B469D-AAD2-623E-0384-D0793D7755CC}"/>
              </a:ext>
            </a:extLst>
          </p:cNvPr>
          <p:cNvSpPr txBox="1"/>
          <p:nvPr/>
        </p:nvSpPr>
        <p:spPr>
          <a:xfrm>
            <a:off x="650202" y="5067276"/>
            <a:ext cx="2836302" cy="720000"/>
          </a:xfrm>
          <a:prstGeom prst="roundRect">
            <a:avLst/>
          </a:prstGeom>
          <a:solidFill>
            <a:srgbClr val="92D050"/>
          </a:solidFill>
        </p:spPr>
        <p:txBody>
          <a:bodyPr wrap="square" lIns="0" rtlCol="0" anchor="ctr">
            <a:spAutoFit/>
          </a:bodyPr>
          <a:lstStyle/>
          <a:p>
            <a:pPr algn="ctr">
              <a:lnSpc>
                <a:spcPct val="130000"/>
              </a:lnSpc>
              <a:spcAft>
                <a:spcPts val="600"/>
              </a:spcAft>
              <a:buClr>
                <a:schemeClr val="accent2"/>
              </a:buClr>
            </a:pP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Faster</a:t>
            </a:r>
            <a:r>
              <a:rPr lang="nl-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convergence</a:t>
            </a:r>
            <a:endPar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9A06F491-10D2-54BC-2559-EDAF4C30F610}"/>
              </a:ext>
            </a:extLst>
          </p:cNvPr>
          <p:cNvSpPr txBox="1"/>
          <p:nvPr/>
        </p:nvSpPr>
        <p:spPr>
          <a:xfrm>
            <a:off x="8703128" y="4305454"/>
            <a:ext cx="3211367" cy="720000"/>
          </a:xfrm>
          <a:prstGeom prst="roundRect">
            <a:avLst/>
          </a:prstGeom>
          <a:solidFill>
            <a:schemeClr val="accent3">
              <a:lumMod val="75000"/>
            </a:schemeClr>
          </a:solidFill>
        </p:spPr>
        <p:txBody>
          <a:bodyPr wrap="square" lIns="0" rtlCol="0" anchor="ctr">
            <a:spAutoFit/>
          </a:bodyPr>
          <a:lstStyle/>
          <a:p>
            <a:pPr algn="ctr">
              <a:lnSpc>
                <a:spcPct val="130000"/>
              </a:lnSpc>
              <a:spcAft>
                <a:spcPts val="600"/>
              </a:spcAft>
              <a:buClr>
                <a:schemeClr val="accent2"/>
              </a:buClr>
            </a:pPr>
            <a:r>
              <a:rPr lang="nl-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Slow </a:t>
            </a: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construction</a:t>
            </a:r>
            <a:endPar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73DE581A-6E1C-2997-EB2D-A084BEA8FD60}"/>
              </a:ext>
            </a:extLst>
          </p:cNvPr>
          <p:cNvSpPr txBox="1"/>
          <p:nvPr/>
        </p:nvSpPr>
        <p:spPr>
          <a:xfrm>
            <a:off x="8703128" y="5206968"/>
            <a:ext cx="3211367" cy="720000"/>
          </a:xfrm>
          <a:prstGeom prst="roundRect">
            <a:avLst/>
          </a:prstGeom>
          <a:solidFill>
            <a:schemeClr val="accent3">
              <a:lumMod val="75000"/>
            </a:schemeClr>
          </a:solidFill>
        </p:spPr>
        <p:txBody>
          <a:bodyPr wrap="square" lIns="0" rtlCol="0" anchor="ctr">
            <a:spAutoFit/>
          </a:bodyPr>
          <a:lstStyle/>
          <a:p>
            <a:pPr algn="ctr">
              <a:lnSpc>
                <a:spcPct val="130000"/>
              </a:lnSpc>
              <a:spcAft>
                <a:spcPts val="600"/>
              </a:spcAft>
              <a:buClr>
                <a:schemeClr val="accent2"/>
              </a:buClr>
            </a:pPr>
            <a:r>
              <a:rPr lang="nl-NL"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Bad </a:t>
            </a:r>
            <a:r>
              <a:rPr lang="nl-NL"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meshes</a:t>
            </a:r>
            <a:r>
              <a:rPr lang="nl-NL"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point </a:t>
            </a:r>
            <a:r>
              <a:rPr lang="nl-NL"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clouds</a:t>
            </a:r>
            <a:endPar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379835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5" grpId="0" animBg="1"/>
      <p:bldP spid="6"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1115-0E4F-4629-4F8D-E92719FD547B}"/>
              </a:ext>
            </a:extLst>
          </p:cNvPr>
          <p:cNvSpPr>
            <a:spLocks noGrp="1"/>
          </p:cNvSpPr>
          <p:nvPr>
            <p:ph type="title"/>
          </p:nvPr>
        </p:nvSpPr>
        <p:spPr/>
        <p:txBody>
          <a:bodyPr/>
          <a:lstStyle/>
          <a:p>
            <a:r>
              <a:rPr lang="en-NL"/>
              <a:t>Graph coarsening</a:t>
            </a:r>
          </a:p>
        </p:txBody>
      </p:sp>
      <p:sp>
        <p:nvSpPr>
          <p:cNvPr id="4" name="Slide Number Placeholder 3">
            <a:extLst>
              <a:ext uri="{FF2B5EF4-FFF2-40B4-BE49-F238E27FC236}">
                <a16:creationId xmlns:a16="http://schemas.microsoft.com/office/drawing/2014/main" id="{9AD6078A-6A09-E963-4EA1-1546C171217D}"/>
              </a:ext>
            </a:extLst>
          </p:cNvPr>
          <p:cNvSpPr>
            <a:spLocks noGrp="1"/>
          </p:cNvSpPr>
          <p:nvPr>
            <p:ph type="sldNum" sz="quarter" idx="12"/>
          </p:nvPr>
        </p:nvSpPr>
        <p:spPr/>
        <p:txBody>
          <a:bodyPr/>
          <a:lstStyle/>
          <a:p>
            <a:fld id="{897AE9FA-3F8D-0D45-ABEA-B1C7A7244A19}" type="slidenum">
              <a:rPr lang="en-US" smtClean="0"/>
              <a:t>9</a:t>
            </a:fld>
            <a:endParaRPr lang="en-US"/>
          </a:p>
        </p:txBody>
      </p:sp>
      <p:pic>
        <p:nvPicPr>
          <p:cNvPr id="5" name="Picture 4">
            <a:extLst>
              <a:ext uri="{FF2B5EF4-FFF2-40B4-BE49-F238E27FC236}">
                <a16:creationId xmlns:a16="http://schemas.microsoft.com/office/drawing/2014/main" id="{0153011F-4965-CD1E-F80D-244BA1B05467}"/>
              </a:ext>
            </a:extLst>
          </p:cNvPr>
          <p:cNvPicPr>
            <a:picLocks noChangeAspect="1"/>
          </p:cNvPicPr>
          <p:nvPr/>
        </p:nvPicPr>
        <p:blipFill>
          <a:blip r:embed="rId4"/>
          <a:srcRect/>
          <a:stretch/>
        </p:blipFill>
        <p:spPr>
          <a:xfrm>
            <a:off x="6035202" y="1598961"/>
            <a:ext cx="3400071" cy="3432810"/>
          </a:xfrm>
          <a:prstGeom prst="rect">
            <a:avLst/>
          </a:prstGeom>
        </p:spPr>
      </p:pic>
      <p:sp>
        <p:nvSpPr>
          <p:cNvPr id="8" name="TextBox 7">
            <a:extLst>
              <a:ext uri="{FF2B5EF4-FFF2-40B4-BE49-F238E27FC236}">
                <a16:creationId xmlns:a16="http://schemas.microsoft.com/office/drawing/2014/main" id="{2CEE8068-40F8-7EC4-DBC3-6F2C49332369}"/>
              </a:ext>
            </a:extLst>
          </p:cNvPr>
          <p:cNvSpPr txBox="1"/>
          <p:nvPr/>
        </p:nvSpPr>
        <p:spPr>
          <a:xfrm>
            <a:off x="3488871" y="5859686"/>
            <a:ext cx="5214258" cy="377219"/>
          </a:xfrm>
          <a:prstGeom prst="rect">
            <a:avLst/>
          </a:prstGeom>
          <a:noFill/>
        </p:spPr>
        <p:txBody>
          <a:bodyPr wrap="square" lIns="0" rtlCol="0">
            <a:spAutoFit/>
          </a:bodyPr>
          <a:lstStyle/>
          <a:p>
            <a:pPr algn="ctr">
              <a:lnSpc>
                <a:spcPct val="130000"/>
              </a:lnSpc>
              <a:spcAft>
                <a:spcPts val="600"/>
              </a:spcAft>
              <a:buClr>
                <a:schemeClr val="accent2"/>
              </a:buClr>
            </a:pPr>
            <a:r>
              <a:rPr lang="en-NL" sz="1600">
                <a:latin typeface="Helvetica Neue" panose="02000503000000020004" pitchFamily="2" charset="0"/>
                <a:ea typeface="Helvetica Neue" panose="02000503000000020004" pitchFamily="2" charset="0"/>
                <a:cs typeface="Helvetica Neue" panose="02000503000000020004" pitchFamily="2" charset="0"/>
              </a:rPr>
              <a:t>Graph coarsening [Shi et al. 2006]</a:t>
            </a:r>
          </a:p>
        </p:txBody>
      </p:sp>
      <p:cxnSp>
        <p:nvCxnSpPr>
          <p:cNvPr id="10" name="Straight Arrow Connector 9">
            <a:extLst>
              <a:ext uri="{FF2B5EF4-FFF2-40B4-BE49-F238E27FC236}">
                <a16:creationId xmlns:a16="http://schemas.microsoft.com/office/drawing/2014/main" id="{25E5CD16-C9E7-95A3-401C-B2968D327F64}"/>
              </a:ext>
            </a:extLst>
          </p:cNvPr>
          <p:cNvCxnSpPr>
            <a:cxnSpLocks/>
          </p:cNvCxnSpPr>
          <p:nvPr/>
        </p:nvCxnSpPr>
        <p:spPr>
          <a:xfrm flipH="1" flipV="1">
            <a:off x="8068613" y="2715684"/>
            <a:ext cx="552450" cy="63817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64CA519-0EE6-673A-A122-4095BBEA9E9D}"/>
              </a:ext>
            </a:extLst>
          </p:cNvPr>
          <p:cNvCxnSpPr>
            <a:cxnSpLocks/>
          </p:cNvCxnSpPr>
          <p:nvPr/>
        </p:nvCxnSpPr>
        <p:spPr>
          <a:xfrm>
            <a:off x="7268513" y="2344209"/>
            <a:ext cx="666750" cy="27622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77CA1C5-1D25-682B-66C2-8054FBEDA9FC}"/>
              </a:ext>
            </a:extLst>
          </p:cNvPr>
          <p:cNvSpPr txBox="1"/>
          <p:nvPr/>
        </p:nvSpPr>
        <p:spPr>
          <a:xfrm>
            <a:off x="8703129" y="5327780"/>
            <a:ext cx="2836302" cy="720000"/>
          </a:xfrm>
          <a:prstGeom prst="roundRect">
            <a:avLst/>
          </a:prstGeom>
          <a:solidFill>
            <a:schemeClr val="accent3">
              <a:lumMod val="75000"/>
            </a:schemeClr>
          </a:solidFill>
        </p:spPr>
        <p:txBody>
          <a:bodyPr wrap="square" lIns="0" rtlCol="0" anchor="ctr">
            <a:spAutoFit/>
          </a:bodyPr>
          <a:lstStyle/>
          <a:p>
            <a:pPr algn="ctr">
              <a:lnSpc>
                <a:spcPct val="130000"/>
              </a:lnSpc>
              <a:spcAft>
                <a:spcPts val="600"/>
              </a:spcAft>
              <a:buClr>
                <a:schemeClr val="accent2"/>
              </a:buClr>
            </a:pP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Converges</a:t>
            </a:r>
            <a:r>
              <a:rPr lang="nl-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slowly</a:t>
            </a:r>
            <a:endPar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descr="A group of people with different shapes&#10;&#10;Description automatically generated with medium confidence">
            <a:extLst>
              <a:ext uri="{FF2B5EF4-FFF2-40B4-BE49-F238E27FC236}">
                <a16:creationId xmlns:a16="http://schemas.microsoft.com/office/drawing/2014/main" id="{CA307C9B-BB94-6620-90B8-7A636779A314}"/>
              </a:ext>
            </a:extLst>
          </p:cNvPr>
          <p:cNvPicPr>
            <a:picLocks noChangeAspect="1"/>
          </p:cNvPicPr>
          <p:nvPr/>
        </p:nvPicPr>
        <p:blipFill rotWithShape="1">
          <a:blip r:embed="rId5"/>
          <a:srcRect r="72729"/>
          <a:stretch/>
        </p:blipFill>
        <p:spPr>
          <a:xfrm>
            <a:off x="2432971" y="1831396"/>
            <a:ext cx="3178340" cy="3496384"/>
          </a:xfrm>
          <a:prstGeom prst="rect">
            <a:avLst/>
          </a:prstGeom>
        </p:spPr>
      </p:pic>
      <p:sp>
        <p:nvSpPr>
          <p:cNvPr id="3" name="TextBox 2">
            <a:extLst>
              <a:ext uri="{FF2B5EF4-FFF2-40B4-BE49-F238E27FC236}">
                <a16:creationId xmlns:a16="http://schemas.microsoft.com/office/drawing/2014/main" id="{30234F42-4973-4BCE-2A40-D9AD5EC8A6AE}"/>
              </a:ext>
            </a:extLst>
          </p:cNvPr>
          <p:cNvSpPr txBox="1"/>
          <p:nvPr/>
        </p:nvSpPr>
        <p:spPr>
          <a:xfrm>
            <a:off x="650202" y="4352778"/>
            <a:ext cx="2836302" cy="720000"/>
          </a:xfrm>
          <a:prstGeom prst="roundRect">
            <a:avLst/>
          </a:prstGeom>
          <a:solidFill>
            <a:srgbClr val="92D050"/>
          </a:solidFill>
        </p:spPr>
        <p:txBody>
          <a:bodyPr wrap="square" lIns="0" rtlCol="0" anchor="ctr">
            <a:spAutoFit/>
          </a:bodyPr>
          <a:lstStyle/>
          <a:p>
            <a:pPr algn="ctr">
              <a:lnSpc>
                <a:spcPct val="130000"/>
              </a:lnSpc>
              <a:spcAft>
                <a:spcPts val="600"/>
              </a:spcAft>
              <a:buClr>
                <a:schemeClr val="accent2"/>
              </a:buClr>
            </a:pP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Fast</a:t>
            </a:r>
            <a:r>
              <a:rPr lang="nl-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construction</a:t>
            </a:r>
            <a:endPar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89FC45BC-A3D7-86F6-0839-545DC84BBC1D}"/>
              </a:ext>
            </a:extLst>
          </p:cNvPr>
          <p:cNvSpPr txBox="1"/>
          <p:nvPr/>
        </p:nvSpPr>
        <p:spPr>
          <a:xfrm>
            <a:off x="650202" y="5327780"/>
            <a:ext cx="2836302" cy="720000"/>
          </a:xfrm>
          <a:prstGeom prst="roundRect">
            <a:avLst/>
          </a:prstGeom>
          <a:solidFill>
            <a:srgbClr val="92D050"/>
          </a:solidFill>
        </p:spPr>
        <p:txBody>
          <a:bodyPr wrap="square" lIns="0" rtlCol="0" anchor="ctr">
            <a:spAutoFit/>
          </a:bodyPr>
          <a:lstStyle/>
          <a:p>
            <a:pPr algn="ctr">
              <a:lnSpc>
                <a:spcPct val="130000"/>
              </a:lnSpc>
              <a:spcAft>
                <a:spcPts val="600"/>
              </a:spcAft>
              <a:buClr>
                <a:schemeClr val="accent2"/>
              </a:buClr>
            </a:pPr>
            <a:r>
              <a:rPr lang="nl-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Works on </a:t>
            </a: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any</a:t>
            </a:r>
            <a:r>
              <a:rPr lang="nl-NL">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nl-NL"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graph</a:t>
            </a:r>
            <a:endParaRPr lang="en-NL">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140228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1.8"/>
</p:tagLst>
</file>

<file path=ppt/tags/tag12.xml><?xml version="1.0" encoding="utf-8"?>
<p:tagLst xmlns:a="http://schemas.openxmlformats.org/drawingml/2006/main" xmlns:r="http://schemas.openxmlformats.org/officeDocument/2006/relationships" xmlns:p="http://schemas.openxmlformats.org/presentationml/2006/main">
  <p:tag name="TIMING" val="|5"/>
</p:tagLst>
</file>

<file path=ppt/tags/tag13.xml><?xml version="1.0" encoding="utf-8"?>
<p:tagLst xmlns:a="http://schemas.openxmlformats.org/drawingml/2006/main" xmlns:r="http://schemas.openxmlformats.org/officeDocument/2006/relationships" xmlns:p="http://schemas.openxmlformats.org/presentationml/2006/main">
  <p:tag name="TIMING" val="|10.9"/>
</p:tagLst>
</file>

<file path=ppt/tags/tag14.xml><?xml version="1.0" encoding="utf-8"?>
<p:tagLst xmlns:a="http://schemas.openxmlformats.org/drawingml/2006/main" xmlns:r="http://schemas.openxmlformats.org/officeDocument/2006/relationships" xmlns:p="http://schemas.openxmlformats.org/presentationml/2006/main">
  <p:tag name="TIMING" val="|3.9|0.8"/>
</p:tagLst>
</file>

<file path=ppt/tags/tag15.xml><?xml version="1.0" encoding="utf-8"?>
<p:tagLst xmlns:a="http://schemas.openxmlformats.org/drawingml/2006/main" xmlns:r="http://schemas.openxmlformats.org/officeDocument/2006/relationships" xmlns:p="http://schemas.openxmlformats.org/presentationml/2006/main">
  <p:tag name="TIMING" val="|4.2|2.4"/>
</p:tagLst>
</file>

<file path=ppt/tags/tag16.xml><?xml version="1.0" encoding="utf-8"?>
<p:tagLst xmlns:a="http://schemas.openxmlformats.org/drawingml/2006/main" xmlns:r="http://schemas.openxmlformats.org/officeDocument/2006/relationships" xmlns:p="http://schemas.openxmlformats.org/presentationml/2006/main">
  <p:tag name="TIMING" val="|4.2|14.8|1.5|2.3|2.3"/>
</p:tagLst>
</file>

<file path=ppt/tags/tag17.xml><?xml version="1.0" encoding="utf-8"?>
<p:tagLst xmlns:a="http://schemas.openxmlformats.org/drawingml/2006/main" xmlns:r="http://schemas.openxmlformats.org/officeDocument/2006/relationships" xmlns:p="http://schemas.openxmlformats.org/presentationml/2006/main">
  <p:tag name="TIMING" val="|5.2|5|8.6"/>
</p:tagLst>
</file>

<file path=ppt/tags/tag18.xml><?xml version="1.0" encoding="utf-8"?>
<p:tagLst xmlns:a="http://schemas.openxmlformats.org/drawingml/2006/main" xmlns:r="http://schemas.openxmlformats.org/officeDocument/2006/relationships" xmlns:p="http://schemas.openxmlformats.org/presentationml/2006/main">
  <p:tag name="TIMING" val="|3.3"/>
</p:tagLst>
</file>

<file path=ppt/tags/tag2.xml><?xml version="1.0" encoding="utf-8"?>
<p:tagLst xmlns:a="http://schemas.openxmlformats.org/drawingml/2006/main" xmlns:r="http://schemas.openxmlformats.org/officeDocument/2006/relationships" xmlns:p="http://schemas.openxmlformats.org/presentationml/2006/main">
  <p:tag name="TIMING" val="|6.2"/>
</p:tagLst>
</file>

<file path=ppt/tags/tag3.xml><?xml version="1.0" encoding="utf-8"?>
<p:tagLst xmlns:a="http://schemas.openxmlformats.org/drawingml/2006/main" xmlns:r="http://schemas.openxmlformats.org/officeDocument/2006/relationships" xmlns:p="http://schemas.openxmlformats.org/presentationml/2006/main">
  <p:tag name="TIMING" val="|6.5"/>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6.8"/>
</p:tagLst>
</file>

<file path=ppt/tags/tag6.xml><?xml version="1.0" encoding="utf-8"?>
<p:tagLst xmlns:a="http://schemas.openxmlformats.org/drawingml/2006/main" xmlns:r="http://schemas.openxmlformats.org/officeDocument/2006/relationships" xmlns:p="http://schemas.openxmlformats.org/presentationml/2006/main">
  <p:tag name="TIMING" val="|9.8|5.6|1|2|0.6|3.7"/>
</p:tagLst>
</file>

<file path=ppt/tags/tag7.xml><?xml version="1.0" encoding="utf-8"?>
<p:tagLst xmlns:a="http://schemas.openxmlformats.org/drawingml/2006/main" xmlns:r="http://schemas.openxmlformats.org/officeDocument/2006/relationships" xmlns:p="http://schemas.openxmlformats.org/presentationml/2006/main">
  <p:tag name="TIMING" val="|19.6"/>
</p:tagLst>
</file>

<file path=ppt/tags/tag8.xml><?xml version="1.0" encoding="utf-8"?>
<p:tagLst xmlns:a="http://schemas.openxmlformats.org/drawingml/2006/main" xmlns:r="http://schemas.openxmlformats.org/officeDocument/2006/relationships" xmlns:p="http://schemas.openxmlformats.org/presentationml/2006/main">
  <p:tag name="TIMING" val="|4.9"/>
</p:tagLst>
</file>

<file path=ppt/tags/tag9.xml><?xml version="1.0" encoding="utf-8"?>
<p:tagLst xmlns:a="http://schemas.openxmlformats.org/drawingml/2006/main" xmlns:r="http://schemas.openxmlformats.org/officeDocument/2006/relationships" xmlns:p="http://schemas.openxmlformats.org/presentationml/2006/main">
  <p:tag name="TIMING" val="|10.3"/>
</p:tagLst>
</file>

<file path=ppt/theme/theme1.xml><?xml version="1.0" encoding="utf-8"?>
<a:theme xmlns:a="http://schemas.openxmlformats.org/drawingml/2006/main" name="Office Theme">
  <a:themeElements>
    <a:clrScheme name="SIGGRAPH 2023">
      <a:dk1>
        <a:srgbClr val="23150E"/>
      </a:dk1>
      <a:lt1>
        <a:srgbClr val="FFFFFF"/>
      </a:lt1>
      <a:dk2>
        <a:srgbClr val="23150E"/>
      </a:dk2>
      <a:lt2>
        <a:srgbClr val="FFFFFF"/>
      </a:lt2>
      <a:accent1>
        <a:srgbClr val="F07C46"/>
      </a:accent1>
      <a:accent2>
        <a:srgbClr val="DEA634"/>
      </a:accent2>
      <a:accent3>
        <a:srgbClr val="FFB0A3"/>
      </a:accent3>
      <a:accent4>
        <a:srgbClr val="D7B88F"/>
      </a:accent4>
      <a:accent5>
        <a:srgbClr val="F5EDE3"/>
      </a:accent5>
      <a:accent6>
        <a:srgbClr val="E0E0DF"/>
      </a:accent6>
      <a:hlink>
        <a:srgbClr val="F07C46"/>
      </a:hlink>
      <a:folHlink>
        <a:srgbClr val="F07C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txDef>
      <a:spPr>
        <a:noFill/>
      </a:spPr>
      <a:bodyPr wrap="square" lIns="0" rtlCol="0">
        <a:spAutoFit/>
      </a:bodyPr>
      <a:lstStyle>
        <a:defPPr marL="236538" indent="-236538" algn="l">
          <a:lnSpc>
            <a:spcPct val="130000"/>
          </a:lnSpc>
          <a:spcAft>
            <a:spcPts val="600"/>
          </a:spcAft>
          <a:buClr>
            <a:schemeClr val="accent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2014</Words>
  <Application>Microsoft Macintosh PowerPoint</Application>
  <PresentationFormat>Widescreen</PresentationFormat>
  <Paragraphs>259</Paragraphs>
  <Slides>46</Slides>
  <Notes>46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Calibri</vt:lpstr>
      <vt:lpstr>Cambria Math</vt:lpstr>
      <vt:lpstr>Helvetica Neue</vt:lpstr>
      <vt:lpstr>Helvetica Neue Light</vt:lpstr>
      <vt:lpstr>LibertineMathMI</vt:lpstr>
      <vt:lpstr>LinLibertineT</vt:lpstr>
      <vt:lpstr>Monaco</vt:lpstr>
      <vt:lpstr>System Font Regular</vt:lpstr>
      <vt:lpstr>Office Theme</vt:lpstr>
      <vt:lpstr>A Fast Geometric Multigrid Method for Curved Surfaces</vt:lpstr>
      <vt:lpstr>Linear systems on curved surfaces</vt:lpstr>
      <vt:lpstr>Linear systems on curved surfaces</vt:lpstr>
      <vt:lpstr>Multigrid methods solve efficiently</vt:lpstr>
      <vt:lpstr>Multigrid methods solve efficiently</vt:lpstr>
      <vt:lpstr>Multigrid methods solve efficiently</vt:lpstr>
      <vt:lpstr>But what about curved surfaces?</vt:lpstr>
      <vt:lpstr>Coarsening meshes and mapping</vt:lpstr>
      <vt:lpstr>Graph coarsening</vt:lpstr>
      <vt:lpstr>Gravo MG</vt:lpstr>
      <vt:lpstr>Let’s use intrinsic Delaunay triangulations</vt:lpstr>
      <vt:lpstr>Prolonging from all directions</vt:lpstr>
      <vt:lpstr>Restricting from all directions</vt:lpstr>
      <vt:lpstr>Minimal entries in prolongation matrix</vt:lpstr>
      <vt:lpstr>PowerPoint Presentation</vt:lpstr>
      <vt:lpstr>Graph Voronoi Multigrid</vt:lpstr>
      <vt:lpstr>Fast uniform sampling</vt:lpstr>
      <vt:lpstr>Fast uniform sampling</vt:lpstr>
      <vt:lpstr>Fast uniform sampling</vt:lpstr>
      <vt:lpstr>Fast uniform sampling</vt:lpstr>
      <vt:lpstr>Fast uniform sampling</vt:lpstr>
      <vt:lpstr>Fast uniform sampling</vt:lpstr>
      <vt:lpstr>Graph Voronoi diagrams</vt:lpstr>
      <vt:lpstr>Voronoi ↔ Delaunay</vt:lpstr>
      <vt:lpstr>Building triangles</vt:lpstr>
      <vt:lpstr>Building triangles</vt:lpstr>
      <vt:lpstr>Building triangles</vt:lpstr>
      <vt:lpstr>Nice triangles</vt:lpstr>
      <vt:lpstr>Repeat for each level</vt:lpstr>
      <vt:lpstr>Prolongation weights</vt:lpstr>
      <vt:lpstr>Prolongation weights</vt:lpstr>
      <vt:lpstr>Graph Voronoi Multigrid</vt:lpstr>
      <vt:lpstr>Results</vt:lpstr>
      <vt:lpstr>More results in the paper</vt:lpstr>
      <vt:lpstr>Comparisons, comparisons, comparisons</vt:lpstr>
      <vt:lpstr>Meshes, meshes everywhere</vt:lpstr>
      <vt:lpstr>Not just meshes</vt:lpstr>
      <vt:lpstr>Faster construction</vt:lpstr>
      <vt:lpstr>On par with solving</vt:lpstr>
      <vt:lpstr>On par with solving</vt:lpstr>
      <vt:lpstr>Including hierarchy construction</vt:lpstr>
      <vt:lpstr>On par with solving</vt:lpstr>
      <vt:lpstr>Applications – Data smoothing</vt:lpstr>
      <vt:lpstr>Applications – Conformal flow</vt:lpstr>
      <vt:lpstr>Applications - Simulation</vt:lpstr>
      <vt:lpstr>Try it yourself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claire@cubicleninjas.com</dc:creator>
  <cp:lastModifiedBy>Ruben Wiersma</cp:lastModifiedBy>
  <cp:revision>2</cp:revision>
  <dcterms:created xsi:type="dcterms:W3CDTF">2020-09-03T21:14:56Z</dcterms:created>
  <dcterms:modified xsi:type="dcterms:W3CDTF">2023-10-23T13:16:20Z</dcterms:modified>
</cp:coreProperties>
</file>