
<file path=[Content_Types].xml><?xml version="1.0" encoding="utf-8"?>
<Types xmlns="http://schemas.openxmlformats.org/package/2006/content-types">
  <Default Extension="emf" ContentType="image/x-emf"/>
  <Default Extension="glb" ContentType="model/gltf.binary"/>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0" r:id="rId1"/>
    <p:sldMasterId id="2147483782" r:id="rId2"/>
  </p:sldMasterIdLst>
  <p:notesMasterIdLst>
    <p:notesMasterId r:id="rId80"/>
  </p:notesMasterIdLst>
  <p:handoutMasterIdLst>
    <p:handoutMasterId r:id="rId81"/>
  </p:handoutMasterIdLst>
  <p:sldIdLst>
    <p:sldId id="256" r:id="rId3"/>
    <p:sldId id="468" r:id="rId4"/>
    <p:sldId id="442" r:id="rId5"/>
    <p:sldId id="258" r:id="rId6"/>
    <p:sldId id="466" r:id="rId7"/>
    <p:sldId id="328" r:id="rId8"/>
    <p:sldId id="329" r:id="rId9"/>
    <p:sldId id="330" r:id="rId10"/>
    <p:sldId id="331" r:id="rId11"/>
    <p:sldId id="332" r:id="rId12"/>
    <p:sldId id="457" r:id="rId13"/>
    <p:sldId id="465" r:id="rId14"/>
    <p:sldId id="343" r:id="rId15"/>
    <p:sldId id="262" r:id="rId16"/>
    <p:sldId id="263" r:id="rId17"/>
    <p:sldId id="349" r:id="rId18"/>
    <p:sldId id="350" r:id="rId19"/>
    <p:sldId id="351" r:id="rId20"/>
    <p:sldId id="310" r:id="rId21"/>
    <p:sldId id="338" r:id="rId22"/>
    <p:sldId id="339" r:id="rId23"/>
    <p:sldId id="340" r:id="rId24"/>
    <p:sldId id="342" r:id="rId25"/>
    <p:sldId id="266" r:id="rId26"/>
    <p:sldId id="269" r:id="rId27"/>
    <p:sldId id="273" r:id="rId28"/>
    <p:sldId id="274" r:id="rId29"/>
    <p:sldId id="275" r:id="rId30"/>
    <p:sldId id="276" r:id="rId31"/>
    <p:sldId id="458" r:id="rId32"/>
    <p:sldId id="448" r:id="rId33"/>
    <p:sldId id="449" r:id="rId34"/>
    <p:sldId id="450" r:id="rId35"/>
    <p:sldId id="479" r:id="rId36"/>
    <p:sldId id="480" r:id="rId37"/>
    <p:sldId id="454" r:id="rId38"/>
    <p:sldId id="472" r:id="rId39"/>
    <p:sldId id="474" r:id="rId40"/>
    <p:sldId id="475" r:id="rId41"/>
    <p:sldId id="371" r:id="rId42"/>
    <p:sldId id="459" r:id="rId43"/>
    <p:sldId id="460" r:id="rId44"/>
    <p:sldId id="461" r:id="rId45"/>
    <p:sldId id="287" r:id="rId46"/>
    <p:sldId id="281" r:id="rId47"/>
    <p:sldId id="366" r:id="rId48"/>
    <p:sldId id="367" r:id="rId49"/>
    <p:sldId id="368" r:id="rId50"/>
    <p:sldId id="365" r:id="rId51"/>
    <p:sldId id="476" r:id="rId52"/>
    <p:sldId id="462" r:id="rId53"/>
    <p:sldId id="463" r:id="rId54"/>
    <p:sldId id="464" r:id="rId55"/>
    <p:sldId id="304" r:id="rId56"/>
    <p:sldId id="420" r:id="rId57"/>
    <p:sldId id="288" r:id="rId58"/>
    <p:sldId id="314" r:id="rId59"/>
    <p:sldId id="481" r:id="rId60"/>
    <p:sldId id="477" r:id="rId61"/>
    <p:sldId id="478" r:id="rId62"/>
    <p:sldId id="427" r:id="rId63"/>
    <p:sldId id="428" r:id="rId64"/>
    <p:sldId id="305" r:id="rId65"/>
    <p:sldId id="317" r:id="rId66"/>
    <p:sldId id="467" r:id="rId67"/>
    <p:sldId id="320" r:id="rId68"/>
    <p:sldId id="319" r:id="rId69"/>
    <p:sldId id="312" r:id="rId70"/>
    <p:sldId id="407" r:id="rId71"/>
    <p:sldId id="411" r:id="rId72"/>
    <p:sldId id="414" r:id="rId73"/>
    <p:sldId id="297" r:id="rId74"/>
    <p:sldId id="298" r:id="rId75"/>
    <p:sldId id="406" r:id="rId76"/>
    <p:sldId id="433" r:id="rId77"/>
    <p:sldId id="429" r:id="rId78"/>
    <p:sldId id="430" r:id="rId79"/>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66AA"/>
    <a:srgbClr val="8A38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11"/>
    <p:restoredTop sz="77030"/>
  </p:normalViewPr>
  <p:slideViewPr>
    <p:cSldViewPr snapToGrid="0" snapToObjects="1">
      <p:cViewPr varScale="1">
        <p:scale>
          <a:sx n="136" d="100"/>
          <a:sy n="136" d="100"/>
        </p:scale>
        <p:origin x="1928" y="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35" d="100"/>
          <a:sy n="135" d="100"/>
        </p:scale>
        <p:origin x="3560"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7503E0-DBD2-F443-8B01-53021DEC97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4D44A36C-EF41-B643-8D3C-BEA97A8208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C4B644-3C59-DC40-A507-29F811A9768A}" type="datetimeFigureOut">
              <a:rPr lang="en-NL" smtClean="0"/>
              <a:t>24/06/2022</a:t>
            </a:fld>
            <a:endParaRPr lang="en-NL"/>
          </a:p>
        </p:txBody>
      </p:sp>
      <p:sp>
        <p:nvSpPr>
          <p:cNvPr id="4" name="Footer Placeholder 3">
            <a:extLst>
              <a:ext uri="{FF2B5EF4-FFF2-40B4-BE49-F238E27FC236}">
                <a16:creationId xmlns:a16="http://schemas.microsoft.com/office/drawing/2014/main" id="{9563386D-071E-E24B-B4B2-A9CFCA40E9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040C3DCC-8ACB-A24A-8C26-B2D9478F9C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41405D-9059-BD4B-88BB-D3171EAEA937}" type="slidenum">
              <a:rPr lang="en-NL" smtClean="0"/>
              <a:t>‹#›</a:t>
            </a:fld>
            <a:endParaRPr lang="en-NL"/>
          </a:p>
        </p:txBody>
      </p:sp>
    </p:spTree>
    <p:extLst>
      <p:ext uri="{BB962C8B-B14F-4D97-AF65-F5344CB8AC3E}">
        <p14:creationId xmlns:p14="http://schemas.microsoft.com/office/powerpoint/2010/main" val="3841233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F8494-4A41-AA4D-9A3F-A861170A1A74}" type="datetimeFigureOut">
              <a:rPr lang="en-NL" smtClean="0"/>
              <a:t>24/06/2022</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1D68AB-D793-0E46-8D9C-25C9B188176D}" type="slidenum">
              <a:rPr lang="en-NL" smtClean="0"/>
              <a:t>‹#›</a:t>
            </a:fld>
            <a:endParaRPr lang="en-NL"/>
          </a:p>
        </p:txBody>
      </p:sp>
    </p:spTree>
    <p:extLst>
      <p:ext uri="{BB962C8B-B14F-4D97-AF65-F5344CB8AC3E}">
        <p14:creationId xmlns:p14="http://schemas.microsoft.com/office/powerpoint/2010/main" val="3409806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Thank you for joing our presentation on DeltaConv. My name is Ruben Wiersma. This work is a collaboration with: Ahmad Nasikun, Elmar Eisemann and Klaus Hildebrandt. </a:t>
            </a:r>
          </a:p>
        </p:txBody>
      </p:sp>
      <p:sp>
        <p:nvSpPr>
          <p:cNvPr id="4" name="Slide Number Placeholder 3"/>
          <p:cNvSpPr>
            <a:spLocks noGrp="1"/>
          </p:cNvSpPr>
          <p:nvPr>
            <p:ph type="sldNum" sz="quarter" idx="5"/>
          </p:nvPr>
        </p:nvSpPr>
        <p:spPr/>
        <p:txBody>
          <a:bodyPr/>
          <a:lstStyle/>
          <a:p>
            <a:fld id="{5B1D68AB-D793-0E46-8D9C-25C9B188176D}" type="slidenum">
              <a:rPr lang="en-NL" smtClean="0"/>
              <a:t>1</a:t>
            </a:fld>
            <a:endParaRPr lang="en-NL"/>
          </a:p>
        </p:txBody>
      </p:sp>
    </p:spTree>
    <p:extLst>
      <p:ext uri="{BB962C8B-B14F-4D97-AF65-F5344CB8AC3E}">
        <p14:creationId xmlns:p14="http://schemas.microsoft.com/office/powerpoint/2010/main" val="3996426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generally, we’re talking about any signal on the surface. A good example is </a:t>
            </a:r>
            <a:r>
              <a:rPr lang="en-GB" dirty="0" err="1"/>
              <a:t>color</a:t>
            </a:r>
            <a:r>
              <a:rPr lang="en-GB" dirty="0"/>
              <a:t>, but you could also think of measurements around the globe, such as temperature.</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10</a:t>
            </a:fld>
            <a:endParaRPr lang="en-NL"/>
          </a:p>
        </p:txBody>
      </p:sp>
    </p:spTree>
    <p:extLst>
      <p:ext uri="{BB962C8B-B14F-4D97-AF65-F5344CB8AC3E}">
        <p14:creationId xmlns:p14="http://schemas.microsoft.com/office/powerpoint/2010/main" val="2429491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benefit from applying local, convolution-like operators on such signals. In our work, we try to create intrinsic convolutions</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11</a:t>
            </a:fld>
            <a:endParaRPr lang="en-NL"/>
          </a:p>
        </p:txBody>
      </p:sp>
    </p:spTree>
    <p:extLst>
      <p:ext uri="{BB962C8B-B14F-4D97-AF65-F5344CB8AC3E}">
        <p14:creationId xmlns:p14="http://schemas.microsoft.com/office/powerpoint/2010/main" val="508052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12</a:t>
            </a:fld>
            <a:endParaRPr lang="en-NL"/>
          </a:p>
        </p:txBody>
      </p:sp>
    </p:spTree>
    <p:extLst>
      <p:ext uri="{BB962C8B-B14F-4D97-AF65-F5344CB8AC3E}">
        <p14:creationId xmlns:p14="http://schemas.microsoft.com/office/powerpoint/2010/main" val="2118213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clear example of  this intrinsic viewpoint is computing distances on shapes. An extrinsic approach would measure the distance directly from A to B. An intrinsic approach would move along the surface, giving you a geodesic distance.</a:t>
            </a:r>
          </a:p>
          <a:p>
            <a:endParaRPr lang="en-GB" dirty="0"/>
          </a:p>
          <a:p>
            <a:r>
              <a:rPr lang="en-NL" dirty="0"/>
              <a:t>Intrinsic operations are robust to isometric deformations, deformations that don’t stretch or squeeze the surface. Examples are moving your fingers, your arms or your legs. In reality these deformations are not purely isometric, but an intrinsic convolution would be much more suited to such deformations than an extrinsic one. We also learn and apply filters in 2D, instead of 3D, and we naturally skip empty space, which is more efficient.</a:t>
            </a:r>
          </a:p>
          <a:p>
            <a:endParaRPr lang="en-NL" dirty="0"/>
          </a:p>
          <a:p>
            <a:r>
              <a:rPr lang="en-NL" dirty="0"/>
              <a:t>Just like CNNs fit image data, intrinsic convolutions fit curved surfaces.</a:t>
            </a:r>
          </a:p>
        </p:txBody>
      </p:sp>
      <p:sp>
        <p:nvSpPr>
          <p:cNvPr id="4" name="Slide Number Placeholder 3"/>
          <p:cNvSpPr>
            <a:spLocks noGrp="1"/>
          </p:cNvSpPr>
          <p:nvPr>
            <p:ph type="sldNum" sz="quarter" idx="5"/>
          </p:nvPr>
        </p:nvSpPr>
        <p:spPr/>
        <p:txBody>
          <a:bodyPr/>
          <a:lstStyle/>
          <a:p>
            <a:fld id="{5B1D68AB-D793-0E46-8D9C-25C9B188176D}" type="slidenum">
              <a:rPr lang="en-NL" smtClean="0"/>
              <a:t>13</a:t>
            </a:fld>
            <a:endParaRPr lang="en-NL"/>
          </a:p>
        </p:txBody>
      </p:sp>
    </p:spTree>
    <p:extLst>
      <p:ext uri="{BB962C8B-B14F-4D97-AF65-F5344CB8AC3E}">
        <p14:creationId xmlns:p14="http://schemas.microsoft.com/office/powerpoint/2010/main" val="2357080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let's add a complicating factor. You see these ridges, edges and corners. They all have a certain direction, they are anisotropic. This can be informative. So, we’d like our convolutions to be anisotropic as well.</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14</a:t>
            </a:fld>
            <a:endParaRPr lang="en-NL"/>
          </a:p>
        </p:txBody>
      </p:sp>
    </p:spTree>
    <p:extLst>
      <p:ext uri="{BB962C8B-B14F-4D97-AF65-F5344CB8AC3E}">
        <p14:creationId xmlns:p14="http://schemas.microsoft.com/office/powerpoint/2010/main" val="164674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images, it’s straightforward to apply anisotropic convolutions, because we have a global coordinate system: the pixel grid.</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15</a:t>
            </a:fld>
            <a:endParaRPr lang="en-NL"/>
          </a:p>
        </p:txBody>
      </p:sp>
    </p:spTree>
    <p:extLst>
      <p:ext uri="{BB962C8B-B14F-4D97-AF65-F5344CB8AC3E}">
        <p14:creationId xmlns:p14="http://schemas.microsoft.com/office/powerpoint/2010/main" val="288310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could find vertical edges with a vertical edge kernel and do the same with a horizontal edge kernel.</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16</a:t>
            </a:fld>
            <a:endParaRPr lang="en-NL"/>
          </a:p>
        </p:txBody>
      </p:sp>
    </p:spTree>
    <p:extLst>
      <p:ext uri="{BB962C8B-B14F-4D97-AF65-F5344CB8AC3E}">
        <p14:creationId xmlns:p14="http://schemas.microsoft.com/office/powerpoint/2010/main" val="2305601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can be combined in neural networks to construct more complex features, such as corners and shapes. Notice how much we depend on a consistent reference point for concepts such as ‘horizontal’ or ‘vertical.</a:t>
            </a:r>
          </a:p>
          <a:p>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17</a:t>
            </a:fld>
            <a:endParaRPr lang="en-NL"/>
          </a:p>
        </p:txBody>
      </p:sp>
    </p:spTree>
    <p:extLst>
      <p:ext uri="{BB962C8B-B14F-4D97-AF65-F5344CB8AC3E}">
        <p14:creationId xmlns:p14="http://schemas.microsoft.com/office/powerpoint/2010/main" val="125185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surfaces, we cannot guarantee a global coordinate system without stretching or distorting the surface. If we apply anisotropic filters, we cannot consistently align them intrinsically. How do we proceed?</a:t>
            </a:r>
          </a:p>
        </p:txBody>
      </p:sp>
      <p:sp>
        <p:nvSpPr>
          <p:cNvPr id="4" name="Slide Number Placeholder 3"/>
          <p:cNvSpPr>
            <a:spLocks noGrp="1"/>
          </p:cNvSpPr>
          <p:nvPr>
            <p:ph type="sldNum" sz="quarter" idx="5"/>
          </p:nvPr>
        </p:nvSpPr>
        <p:spPr/>
        <p:txBody>
          <a:bodyPr/>
          <a:lstStyle/>
          <a:p>
            <a:fld id="{5B1D68AB-D793-0E46-8D9C-25C9B188176D}" type="slidenum">
              <a:rPr lang="en-NL" smtClean="0"/>
              <a:t>18</a:t>
            </a:fld>
            <a:endParaRPr lang="en-NL"/>
          </a:p>
        </p:txBody>
      </p:sp>
    </p:spTree>
    <p:extLst>
      <p:ext uri="{BB962C8B-B14F-4D97-AF65-F5344CB8AC3E}">
        <p14:creationId xmlns:p14="http://schemas.microsoft.com/office/powerpoint/2010/main" val="2006162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first way is to ignore directions. In a way, this is what some previous works do: GCN is a local graph convolution which multiplies the same weight matrix with the features of each </a:t>
            </a:r>
            <a:r>
              <a:rPr lang="en-GB" dirty="0" err="1"/>
              <a:t>neighbor</a:t>
            </a:r>
            <a:r>
              <a:rPr lang="en-GB" dirty="0"/>
              <a:t> and then aggregates with a sum.</a:t>
            </a:r>
          </a:p>
        </p:txBody>
      </p:sp>
      <p:sp>
        <p:nvSpPr>
          <p:cNvPr id="4" name="Slide Number Placeholder 3"/>
          <p:cNvSpPr>
            <a:spLocks noGrp="1"/>
          </p:cNvSpPr>
          <p:nvPr>
            <p:ph type="sldNum" sz="quarter" idx="5"/>
          </p:nvPr>
        </p:nvSpPr>
        <p:spPr/>
        <p:txBody>
          <a:bodyPr/>
          <a:lstStyle/>
          <a:p>
            <a:fld id="{5B1D68AB-D793-0E46-8D9C-25C9B188176D}" type="slidenum">
              <a:rPr lang="en-NL" smtClean="0"/>
              <a:t>19</a:t>
            </a:fld>
            <a:endParaRPr lang="en-NL"/>
          </a:p>
        </p:txBody>
      </p:sp>
    </p:spTree>
    <p:extLst>
      <p:ext uri="{BB962C8B-B14F-4D97-AF65-F5344CB8AC3E}">
        <p14:creationId xmlns:p14="http://schemas.microsoft.com/office/powerpoint/2010/main" val="1784046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Thank you for joing our presentation on DeltaConv. My name is Ruben Wiersma. This work is a collaboration with: Ahmad Nasikun, Elmar Eisemann and Klaus Hildebrandt. </a:t>
            </a:r>
          </a:p>
        </p:txBody>
      </p:sp>
      <p:sp>
        <p:nvSpPr>
          <p:cNvPr id="4" name="Slide Number Placeholder 3"/>
          <p:cNvSpPr>
            <a:spLocks noGrp="1"/>
          </p:cNvSpPr>
          <p:nvPr>
            <p:ph type="sldNum" sz="quarter" idx="5"/>
          </p:nvPr>
        </p:nvSpPr>
        <p:spPr/>
        <p:txBody>
          <a:bodyPr/>
          <a:lstStyle/>
          <a:p>
            <a:fld id="{5B1D68AB-D793-0E46-8D9C-25C9B188176D}" type="slidenum">
              <a:rPr lang="en-NL" smtClean="0"/>
              <a:t>2</a:t>
            </a:fld>
            <a:endParaRPr lang="en-NL"/>
          </a:p>
        </p:txBody>
      </p:sp>
    </p:spTree>
    <p:extLst>
      <p:ext uri="{BB962C8B-B14F-4D97-AF65-F5344CB8AC3E}">
        <p14:creationId xmlns:p14="http://schemas.microsoft.com/office/powerpoint/2010/main" val="1076901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PointNet++ uses the same multi-layer perceptron for each point, but aggregates with a maximum.</a:t>
            </a:r>
          </a:p>
        </p:txBody>
      </p:sp>
      <p:sp>
        <p:nvSpPr>
          <p:cNvPr id="4" name="Slide Number Placeholder 3"/>
          <p:cNvSpPr>
            <a:spLocks noGrp="1"/>
          </p:cNvSpPr>
          <p:nvPr>
            <p:ph type="sldNum" sz="quarter" idx="5"/>
          </p:nvPr>
        </p:nvSpPr>
        <p:spPr/>
        <p:txBody>
          <a:bodyPr/>
          <a:lstStyle/>
          <a:p>
            <a:fld id="{5B1D68AB-D793-0E46-8D9C-25C9B188176D}" type="slidenum">
              <a:rPr lang="en-NL" smtClean="0"/>
              <a:t>20</a:t>
            </a:fld>
            <a:endParaRPr lang="en-NL"/>
          </a:p>
        </p:txBody>
      </p:sp>
    </p:spTree>
    <p:extLst>
      <p:ext uri="{BB962C8B-B14F-4D97-AF65-F5344CB8AC3E}">
        <p14:creationId xmlns:p14="http://schemas.microsoft.com/office/powerpoint/2010/main" val="1752345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EdgeConv, uses point-pair features, differences along edges. The maximum difference is not isotropic but the direction of the change is not used by the convolutions.</a:t>
            </a:r>
          </a:p>
        </p:txBody>
      </p:sp>
      <p:sp>
        <p:nvSpPr>
          <p:cNvPr id="4" name="Slide Number Placeholder 3"/>
          <p:cNvSpPr>
            <a:spLocks noGrp="1"/>
          </p:cNvSpPr>
          <p:nvPr>
            <p:ph type="sldNum" sz="quarter" idx="5"/>
          </p:nvPr>
        </p:nvSpPr>
        <p:spPr/>
        <p:txBody>
          <a:bodyPr/>
          <a:lstStyle/>
          <a:p>
            <a:fld id="{5B1D68AB-D793-0E46-8D9C-25C9B188176D}" type="slidenum">
              <a:rPr lang="en-NL" smtClean="0"/>
              <a:t>21</a:t>
            </a:fld>
            <a:endParaRPr lang="en-NL"/>
          </a:p>
        </p:txBody>
      </p:sp>
    </p:spTree>
    <p:extLst>
      <p:ext uri="{BB962C8B-B14F-4D97-AF65-F5344CB8AC3E}">
        <p14:creationId xmlns:p14="http://schemas.microsoft.com/office/powerpoint/2010/main" val="1123895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Many works use extrinsic convolutions and create filter kernels in 3D. A well known example is KPConv, which can also optimize the location of kernel points to fit to the surface.</a:t>
            </a:r>
          </a:p>
          <a:p>
            <a:endParaRPr lang="en-NL" dirty="0"/>
          </a:p>
          <a:p>
            <a:r>
              <a:rPr lang="en-NL" dirty="0"/>
              <a:t>While these filters can be anisotropic, they are not intrinsic. So this is orthogonal to our goal.</a:t>
            </a:r>
          </a:p>
        </p:txBody>
      </p:sp>
      <p:sp>
        <p:nvSpPr>
          <p:cNvPr id="4" name="Slide Number Placeholder 3"/>
          <p:cNvSpPr>
            <a:spLocks noGrp="1"/>
          </p:cNvSpPr>
          <p:nvPr>
            <p:ph type="sldNum" sz="quarter" idx="5"/>
          </p:nvPr>
        </p:nvSpPr>
        <p:spPr/>
        <p:txBody>
          <a:bodyPr/>
          <a:lstStyle/>
          <a:p>
            <a:fld id="{5B1D68AB-D793-0E46-8D9C-25C9B188176D}" type="slidenum">
              <a:rPr lang="en-NL" smtClean="0"/>
              <a:t>22</a:t>
            </a:fld>
            <a:endParaRPr lang="en-NL"/>
          </a:p>
        </p:txBody>
      </p:sp>
    </p:spTree>
    <p:extLst>
      <p:ext uri="{BB962C8B-B14F-4D97-AF65-F5344CB8AC3E}">
        <p14:creationId xmlns:p14="http://schemas.microsoft.com/office/powerpoint/2010/main" val="2129062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Finally, we’ve seen charting based approaches. </a:t>
            </a:r>
            <a:r>
              <a:rPr lang="nl-NL" dirty="0"/>
              <a:t>These approaches </a:t>
            </a:r>
            <a:r>
              <a:rPr lang="en-GB" dirty="0"/>
              <a:t>learn a kernel in 2D, and apply it to the surface using the exponential map. Some approaches use rotation-equivariant kernels and parallel transport to correct for unaligned coordinate systems.</a:t>
            </a:r>
            <a:r>
              <a:rPr lang="en-NL" dirty="0"/>
              <a:t> This exponential map used in these approaches is relatively expensive to compute and most approaches ignore the angular distortion introduced by the mapping.</a:t>
            </a:r>
          </a:p>
        </p:txBody>
      </p:sp>
      <p:sp>
        <p:nvSpPr>
          <p:cNvPr id="4" name="Slide Number Placeholder 3"/>
          <p:cNvSpPr>
            <a:spLocks noGrp="1"/>
          </p:cNvSpPr>
          <p:nvPr>
            <p:ph type="sldNum" sz="quarter" idx="5"/>
          </p:nvPr>
        </p:nvSpPr>
        <p:spPr/>
        <p:txBody>
          <a:bodyPr/>
          <a:lstStyle/>
          <a:p>
            <a:fld id="{5B1D68AB-D793-0E46-8D9C-25C9B188176D}" type="slidenum">
              <a:rPr lang="en-NL" smtClean="0"/>
              <a:t>23</a:t>
            </a:fld>
            <a:endParaRPr lang="en-NL"/>
          </a:p>
        </p:txBody>
      </p:sp>
    </p:spTree>
    <p:extLst>
      <p:ext uri="{BB962C8B-B14F-4D97-AF65-F5344CB8AC3E}">
        <p14:creationId xmlns:p14="http://schemas.microsoft.com/office/powerpoint/2010/main" val="415036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talk, we’re introducing </a:t>
            </a:r>
            <a:r>
              <a:rPr lang="en-GB" dirty="0" err="1"/>
              <a:t>DeltaConv</a:t>
            </a:r>
            <a:r>
              <a:rPr lang="en-GB" dirty="0"/>
              <a:t>, which is anisotropic and intrinsic, working directly on the surface.</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24</a:t>
            </a:fld>
            <a:endParaRPr lang="en-NL"/>
          </a:p>
        </p:txBody>
      </p:sp>
    </p:spTree>
    <p:extLst>
      <p:ext uri="{BB962C8B-B14F-4D97-AF65-F5344CB8AC3E}">
        <p14:creationId xmlns:p14="http://schemas.microsoft.com/office/powerpoint/2010/main" val="3330930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t>
            </a:r>
            <a:r>
              <a:rPr lang="en-GB" dirty="0" err="1"/>
              <a:t>DeltaConv</a:t>
            </a:r>
            <a:r>
              <a:rPr lang="en-GB" dirty="0"/>
              <a:t>, we shift the focus from designing filter kernels to using operators from vector calculus, such as the Laplacian, gradient, and divergence. Such operators are coordinate-independent, which in practice means that the encoding of directional information is abstracted away from the neural network.</a:t>
            </a:r>
          </a:p>
          <a:p>
            <a:endParaRPr lang="en-GB" dirty="0"/>
          </a:p>
          <a:p>
            <a:r>
              <a:rPr lang="en-GB" dirty="0"/>
              <a:t>Operators have been used before in geometric deep learning. GCN uses the graph Laplacian and </a:t>
            </a:r>
            <a:r>
              <a:rPr lang="en-GB" dirty="0" err="1"/>
              <a:t>EdgeConv’s</a:t>
            </a:r>
            <a:r>
              <a:rPr lang="en-GB" dirty="0"/>
              <a:t> design is inspired by the Laplacian. </a:t>
            </a:r>
            <a:r>
              <a:rPr lang="en-GB" dirty="0" err="1"/>
              <a:t>DiffusionNet</a:t>
            </a:r>
            <a:r>
              <a:rPr lang="en-GB" dirty="0"/>
              <a:t> learns diffusion times on the surface with an </a:t>
            </a:r>
            <a:r>
              <a:rPr lang="en-GB" dirty="0" err="1"/>
              <a:t>eigendecomposition</a:t>
            </a:r>
            <a:r>
              <a:rPr lang="en-GB" dirty="0"/>
              <a:t> of the Laplacian and applies the spatial gradient. In </a:t>
            </a:r>
            <a:r>
              <a:rPr lang="en-GB" dirty="0" err="1"/>
              <a:t>DeltaConv</a:t>
            </a:r>
            <a:r>
              <a:rPr lang="en-GB" dirty="0"/>
              <a:t>, we use additional operators and connect them in different ways. For example, we retain directional information throughout the network by maintaining a stream of vector features.</a:t>
            </a:r>
          </a:p>
        </p:txBody>
      </p:sp>
      <p:sp>
        <p:nvSpPr>
          <p:cNvPr id="4" name="Slide Number Placeholder 3"/>
          <p:cNvSpPr>
            <a:spLocks noGrp="1"/>
          </p:cNvSpPr>
          <p:nvPr>
            <p:ph type="sldNum" sz="quarter" idx="5"/>
          </p:nvPr>
        </p:nvSpPr>
        <p:spPr/>
        <p:txBody>
          <a:bodyPr/>
          <a:lstStyle/>
          <a:p>
            <a:fld id="{5B1D68AB-D793-0E46-8D9C-25C9B188176D}" type="slidenum">
              <a:rPr lang="en-NL" smtClean="0"/>
              <a:t>25</a:t>
            </a:fld>
            <a:endParaRPr lang="en-NL"/>
          </a:p>
        </p:txBody>
      </p:sp>
    </p:spTree>
    <p:extLst>
      <p:ext uri="{BB962C8B-B14F-4D97-AF65-F5344CB8AC3E}">
        <p14:creationId xmlns:p14="http://schemas.microsoft.com/office/powerpoint/2010/main" val="2616796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Let's start by introducing the operators that we are using.</a:t>
            </a:r>
          </a:p>
        </p:txBody>
      </p:sp>
      <p:sp>
        <p:nvSpPr>
          <p:cNvPr id="4" name="Slide Number Placeholder 3"/>
          <p:cNvSpPr>
            <a:spLocks noGrp="1"/>
          </p:cNvSpPr>
          <p:nvPr>
            <p:ph type="sldNum" sz="quarter" idx="5"/>
          </p:nvPr>
        </p:nvSpPr>
        <p:spPr/>
        <p:txBody>
          <a:bodyPr/>
          <a:lstStyle/>
          <a:p>
            <a:fld id="{5B1D68AB-D793-0E46-8D9C-25C9B188176D}" type="slidenum">
              <a:rPr lang="en-NL" smtClean="0"/>
              <a:t>26</a:t>
            </a:fld>
            <a:endParaRPr lang="en-NL"/>
          </a:p>
        </p:txBody>
      </p:sp>
    </p:spTree>
    <p:extLst>
      <p:ext uri="{BB962C8B-B14F-4D97-AF65-F5344CB8AC3E}">
        <p14:creationId xmlns:p14="http://schemas.microsoft.com/office/powerpoint/2010/main" val="2611257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the Laplacian. This operator computes the sum of second derivatives along every coefficient. An intuitive understanding in the discrete setting is that it computes the average of a point’s </a:t>
            </a:r>
            <a:r>
              <a:rPr lang="en-GB" dirty="0" err="1"/>
              <a:t>neighbors</a:t>
            </a:r>
            <a:r>
              <a:rPr lang="en-GB" dirty="0"/>
              <a:t> and then gives you the difference to that average.</a:t>
            </a:r>
          </a:p>
          <a:p>
            <a:endParaRPr lang="en-GB" dirty="0"/>
          </a:p>
          <a:p>
            <a:r>
              <a:rPr lang="en-GB" dirty="0"/>
              <a:t>The Laplacian is widely used in differential equations, and shape analysis.</a:t>
            </a:r>
          </a:p>
          <a:p>
            <a:endParaRPr lang="en-GB" dirty="0"/>
          </a:p>
          <a:p>
            <a:r>
              <a:rPr lang="en-GB" dirty="0"/>
              <a:t>But a downside of using only this operator is that it’s isotropic.</a:t>
            </a:r>
          </a:p>
        </p:txBody>
      </p:sp>
      <p:sp>
        <p:nvSpPr>
          <p:cNvPr id="4" name="Slide Number Placeholder 3"/>
          <p:cNvSpPr>
            <a:spLocks noGrp="1"/>
          </p:cNvSpPr>
          <p:nvPr>
            <p:ph type="sldNum" sz="quarter" idx="5"/>
          </p:nvPr>
        </p:nvSpPr>
        <p:spPr/>
        <p:txBody>
          <a:bodyPr/>
          <a:lstStyle/>
          <a:p>
            <a:fld id="{5B1D68AB-D793-0E46-8D9C-25C9B188176D}" type="slidenum">
              <a:rPr lang="en-NL" smtClean="0"/>
              <a:t>27</a:t>
            </a:fld>
            <a:endParaRPr lang="en-NL"/>
          </a:p>
        </p:txBody>
      </p:sp>
    </p:spTree>
    <p:extLst>
      <p:ext uri="{BB962C8B-B14F-4D97-AF65-F5344CB8AC3E}">
        <p14:creationId xmlns:p14="http://schemas.microsoft.com/office/powerpoint/2010/main" val="3111570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the gradient and co-gradient. The gradient represents the largest rate of change and the direction of that change as a vector at each point. The co-gradient is a 90-degree rotated variant of the gradient. Which, in practice, allows us to rotate vectors.</a:t>
            </a:r>
          </a:p>
          <a:p>
            <a:endParaRPr lang="en-GB" dirty="0"/>
          </a:p>
          <a:p>
            <a:r>
              <a:rPr lang="en-GB" dirty="0"/>
              <a:t>On surfaces, gradients can be fully represented as tangent vectors.</a:t>
            </a:r>
          </a:p>
        </p:txBody>
      </p:sp>
      <p:sp>
        <p:nvSpPr>
          <p:cNvPr id="4" name="Slide Number Placeholder 3"/>
          <p:cNvSpPr>
            <a:spLocks noGrp="1"/>
          </p:cNvSpPr>
          <p:nvPr>
            <p:ph type="sldNum" sz="quarter" idx="5"/>
          </p:nvPr>
        </p:nvSpPr>
        <p:spPr/>
        <p:txBody>
          <a:bodyPr/>
          <a:lstStyle/>
          <a:p>
            <a:fld id="{5B1D68AB-D793-0E46-8D9C-25C9B188176D}" type="slidenum">
              <a:rPr lang="en-NL" smtClean="0"/>
              <a:t>28</a:t>
            </a:fld>
            <a:endParaRPr lang="en-NL"/>
          </a:p>
        </p:txBody>
      </p:sp>
    </p:spTree>
    <p:extLst>
      <p:ext uri="{BB962C8B-B14F-4D97-AF65-F5344CB8AC3E}">
        <p14:creationId xmlns:p14="http://schemas.microsoft.com/office/powerpoint/2010/main" val="457448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Divergence and curl are commonly used to </a:t>
            </a:r>
            <a:r>
              <a:rPr lang="en-GB" dirty="0" err="1"/>
              <a:t>analyze</a:t>
            </a:r>
            <a:r>
              <a:rPr lang="en-GB" dirty="0"/>
              <a:t> vector fields. Divergence measures how much a vector field points out of a point and curl measures how much a vector field rotates around a point.</a:t>
            </a:r>
          </a:p>
        </p:txBody>
      </p:sp>
      <p:sp>
        <p:nvSpPr>
          <p:cNvPr id="4" name="Slide Number Placeholder 3"/>
          <p:cNvSpPr>
            <a:spLocks noGrp="1"/>
          </p:cNvSpPr>
          <p:nvPr>
            <p:ph type="sldNum" sz="quarter" idx="5"/>
          </p:nvPr>
        </p:nvSpPr>
        <p:spPr/>
        <p:txBody>
          <a:bodyPr/>
          <a:lstStyle/>
          <a:p>
            <a:fld id="{5B1D68AB-D793-0E46-8D9C-25C9B188176D}" type="slidenum">
              <a:rPr lang="en-NL" smtClean="0"/>
              <a:t>29</a:t>
            </a:fld>
            <a:endParaRPr lang="en-NL"/>
          </a:p>
        </p:txBody>
      </p:sp>
    </p:spTree>
    <p:extLst>
      <p:ext uri="{BB962C8B-B14F-4D97-AF65-F5344CB8AC3E}">
        <p14:creationId xmlns:p14="http://schemas.microsoft.com/office/powerpoint/2010/main" val="311276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data in our world is captured from curved surfaces. For example, p</a:t>
            </a:r>
            <a:r>
              <a:rPr lang="en-NL" dirty="0"/>
              <a:t>oint clouds are scanned in robotics and augmented reality, 3D models are created by artists and product designers, and doctors look at 3D data to diagnose patients. How can we use all that data? </a:t>
            </a:r>
          </a:p>
        </p:txBody>
      </p:sp>
      <p:sp>
        <p:nvSpPr>
          <p:cNvPr id="4" name="Slide Number Placeholder 3"/>
          <p:cNvSpPr>
            <a:spLocks noGrp="1"/>
          </p:cNvSpPr>
          <p:nvPr>
            <p:ph type="sldNum" sz="quarter" idx="5"/>
          </p:nvPr>
        </p:nvSpPr>
        <p:spPr/>
        <p:txBody>
          <a:bodyPr/>
          <a:lstStyle/>
          <a:p>
            <a:fld id="{5B1D68AB-D793-0E46-8D9C-25C9B188176D}" type="slidenum">
              <a:rPr lang="en-NL" smtClean="0"/>
              <a:t>3</a:t>
            </a:fld>
            <a:endParaRPr lang="en-NL"/>
          </a:p>
        </p:txBody>
      </p:sp>
    </p:spTree>
    <p:extLst>
      <p:ext uri="{BB962C8B-B14F-4D97-AF65-F5344CB8AC3E}">
        <p14:creationId xmlns:p14="http://schemas.microsoft.com/office/powerpoint/2010/main" val="2734847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We use these operators in a neural network to compute local features.</a:t>
            </a:r>
          </a:p>
        </p:txBody>
      </p:sp>
      <p:sp>
        <p:nvSpPr>
          <p:cNvPr id="4" name="Slide Number Placeholder 3"/>
          <p:cNvSpPr>
            <a:spLocks noGrp="1"/>
          </p:cNvSpPr>
          <p:nvPr>
            <p:ph type="sldNum" sz="quarter" idx="5"/>
          </p:nvPr>
        </p:nvSpPr>
        <p:spPr/>
        <p:txBody>
          <a:bodyPr/>
          <a:lstStyle/>
          <a:p>
            <a:fld id="{5B1D68AB-D793-0E46-8D9C-25C9B188176D}" type="slidenum">
              <a:rPr lang="en-NL" smtClean="0"/>
              <a:t>30</a:t>
            </a:fld>
            <a:endParaRPr lang="en-NL"/>
          </a:p>
        </p:txBody>
      </p:sp>
    </p:spTree>
    <p:extLst>
      <p:ext uri="{BB962C8B-B14F-4D97-AF65-F5344CB8AC3E}">
        <p14:creationId xmlns:p14="http://schemas.microsoft.com/office/powerpoint/2010/main" val="3521049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 start </a:t>
            </a:r>
            <a:r>
              <a:rPr lang="nl-NL" dirty="0" err="1"/>
              <a:t>with</a:t>
            </a:r>
            <a:r>
              <a:rPr lang="nl-NL" dirty="0"/>
              <a:t> </a:t>
            </a:r>
            <a:r>
              <a:rPr lang="nl-NL" dirty="0" err="1"/>
              <a:t>the</a:t>
            </a:r>
            <a:r>
              <a:rPr lang="nl-NL" dirty="0"/>
              <a:t> </a:t>
            </a:r>
            <a:r>
              <a:rPr lang="nl-NL" dirty="0" err="1"/>
              <a:t>observation</a:t>
            </a:r>
            <a:r>
              <a:rPr lang="nl-NL" dirty="0"/>
              <a:t> </a:t>
            </a:r>
            <a:r>
              <a:rPr lang="nl-NL" dirty="0" err="1"/>
              <a:t>that</a:t>
            </a:r>
            <a:r>
              <a:rPr lang="nl-NL" dirty="0"/>
              <a:t> </a:t>
            </a:r>
            <a:r>
              <a:rPr lang="nl-NL" dirty="0" err="1"/>
              <a:t>each</a:t>
            </a:r>
            <a:r>
              <a:rPr lang="nl-NL" dirty="0"/>
              <a:t> operator </a:t>
            </a:r>
            <a:r>
              <a:rPr lang="nl-NL" dirty="0" err="1"/>
              <a:t>either</a:t>
            </a:r>
            <a:r>
              <a:rPr lang="nl-NL" dirty="0"/>
              <a:t> </a:t>
            </a:r>
            <a:r>
              <a:rPr lang="nl-NL" dirty="0" err="1"/>
              <a:t>outputs</a:t>
            </a:r>
            <a:r>
              <a:rPr lang="nl-NL" dirty="0"/>
              <a:t> </a:t>
            </a:r>
            <a:r>
              <a:rPr lang="nl-NL" dirty="0" err="1"/>
              <a:t>scalars</a:t>
            </a:r>
            <a:r>
              <a:rPr lang="nl-NL" dirty="0"/>
              <a:t> or </a:t>
            </a:r>
            <a:r>
              <a:rPr lang="nl-NL" dirty="0" err="1"/>
              <a:t>vectors</a:t>
            </a:r>
            <a:r>
              <a:rPr lang="nl-NL" dirty="0"/>
              <a:t>. </a:t>
            </a:r>
            <a:r>
              <a:rPr lang="nl-NL" dirty="0" err="1"/>
              <a:t>Gradient</a:t>
            </a:r>
            <a:r>
              <a:rPr lang="nl-NL" dirty="0"/>
              <a:t> </a:t>
            </a:r>
            <a:r>
              <a:rPr lang="nl-NL" dirty="0" err="1"/>
              <a:t>maps</a:t>
            </a:r>
            <a:r>
              <a:rPr lang="nl-NL" dirty="0"/>
              <a:t> </a:t>
            </a:r>
            <a:r>
              <a:rPr lang="nl-NL" dirty="0" err="1"/>
              <a:t>from</a:t>
            </a:r>
            <a:r>
              <a:rPr lang="nl-NL" dirty="0"/>
              <a:t> </a:t>
            </a:r>
            <a:r>
              <a:rPr lang="nl-NL" dirty="0" err="1"/>
              <a:t>scalars</a:t>
            </a:r>
            <a:r>
              <a:rPr lang="nl-NL" dirty="0"/>
              <a:t> </a:t>
            </a:r>
            <a:r>
              <a:rPr lang="nl-NL" dirty="0" err="1"/>
              <a:t>to</a:t>
            </a:r>
            <a:r>
              <a:rPr lang="nl-NL" dirty="0"/>
              <a:t> </a:t>
            </a:r>
            <a:r>
              <a:rPr lang="nl-NL" dirty="0" err="1"/>
              <a:t>vectors</a:t>
            </a:r>
            <a:r>
              <a:rPr lang="nl-NL" dirty="0"/>
              <a:t> </a:t>
            </a:r>
            <a:r>
              <a:rPr lang="nl-NL" dirty="0" err="1"/>
              <a:t>and</a:t>
            </a:r>
            <a:r>
              <a:rPr lang="nl-NL" dirty="0"/>
              <a:t> </a:t>
            </a:r>
            <a:r>
              <a:rPr lang="nl-NL" dirty="0" err="1"/>
              <a:t>divergence</a:t>
            </a:r>
            <a:r>
              <a:rPr lang="nl-NL" dirty="0"/>
              <a:t> </a:t>
            </a:r>
            <a:r>
              <a:rPr lang="nl-NL" dirty="0" err="1"/>
              <a:t>from</a:t>
            </a:r>
            <a:r>
              <a:rPr lang="nl-NL" dirty="0"/>
              <a:t> </a:t>
            </a:r>
            <a:r>
              <a:rPr lang="nl-NL" dirty="0" err="1"/>
              <a:t>vectors</a:t>
            </a:r>
            <a:r>
              <a:rPr lang="nl-NL" dirty="0"/>
              <a:t> </a:t>
            </a:r>
            <a:r>
              <a:rPr lang="nl-NL" dirty="0" err="1"/>
              <a:t>to</a:t>
            </a:r>
            <a:r>
              <a:rPr lang="nl-NL" dirty="0"/>
              <a:t> </a:t>
            </a:r>
            <a:r>
              <a:rPr lang="nl-NL" dirty="0" err="1"/>
              <a:t>scalars</a:t>
            </a:r>
            <a:r>
              <a:rPr lang="nl-NL" dirty="0"/>
              <a:t>. Co-</a:t>
            </a:r>
            <a:r>
              <a:rPr lang="nl-NL" dirty="0" err="1"/>
              <a:t>gradient</a:t>
            </a:r>
            <a:r>
              <a:rPr lang="nl-NL" dirty="0"/>
              <a:t> </a:t>
            </a:r>
            <a:r>
              <a:rPr lang="nl-NL" dirty="0" err="1"/>
              <a:t>and</a:t>
            </a:r>
            <a:r>
              <a:rPr lang="nl-NL" dirty="0"/>
              <a:t> </a:t>
            </a:r>
            <a:r>
              <a:rPr lang="nl-NL" dirty="0" err="1"/>
              <a:t>curl</a:t>
            </a:r>
            <a:r>
              <a:rPr lang="nl-NL" dirty="0"/>
              <a:t> are </a:t>
            </a:r>
            <a:r>
              <a:rPr lang="nl-NL" dirty="0" err="1"/>
              <a:t>simply</a:t>
            </a:r>
            <a:r>
              <a:rPr lang="nl-NL" dirty="0"/>
              <a:t> 90-degree </a:t>
            </a:r>
            <a:r>
              <a:rPr lang="nl-NL" dirty="0" err="1"/>
              <a:t>rotations</a:t>
            </a:r>
            <a:r>
              <a:rPr lang="nl-NL" dirty="0"/>
              <a:t> of </a:t>
            </a:r>
            <a:r>
              <a:rPr lang="nl-NL" dirty="0" err="1"/>
              <a:t>gradient</a:t>
            </a:r>
            <a:r>
              <a:rPr lang="nl-NL" dirty="0"/>
              <a:t> </a:t>
            </a:r>
            <a:r>
              <a:rPr lang="nl-NL" dirty="0" err="1"/>
              <a:t>and</a:t>
            </a:r>
            <a:r>
              <a:rPr lang="nl-NL" dirty="0"/>
              <a:t> </a:t>
            </a:r>
            <a:r>
              <a:rPr lang="nl-NL" dirty="0" err="1"/>
              <a:t>divergence</a:t>
            </a:r>
            <a:r>
              <a:rPr lang="nl-NL" dirty="0"/>
              <a:t>.</a:t>
            </a:r>
            <a:endParaRPr lang="en-NL" dirty="0"/>
          </a:p>
          <a:p>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31</a:t>
            </a:fld>
            <a:endParaRPr lang="en-NL"/>
          </a:p>
        </p:txBody>
      </p:sp>
    </p:spTree>
    <p:extLst>
      <p:ext uri="{BB962C8B-B14F-4D97-AF65-F5344CB8AC3E}">
        <p14:creationId xmlns:p14="http://schemas.microsoft.com/office/powerpoint/2010/main" val="1097751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Note</a:t>
            </a:r>
            <a:r>
              <a:rPr lang="nl-NL" dirty="0"/>
              <a:t> </a:t>
            </a:r>
            <a:r>
              <a:rPr lang="nl-NL" dirty="0" err="1"/>
              <a:t>that</a:t>
            </a:r>
            <a:r>
              <a:rPr lang="nl-NL" dirty="0"/>
              <a:t> first </a:t>
            </a:r>
            <a:r>
              <a:rPr lang="nl-NL" dirty="0" err="1"/>
              <a:t>applying</a:t>
            </a:r>
            <a:r>
              <a:rPr lang="nl-NL" dirty="0"/>
              <a:t> </a:t>
            </a:r>
            <a:r>
              <a:rPr lang="nl-NL" dirty="0" err="1"/>
              <a:t>gradient</a:t>
            </a:r>
            <a:r>
              <a:rPr lang="nl-NL" dirty="0"/>
              <a:t>, </a:t>
            </a:r>
            <a:r>
              <a:rPr lang="nl-NL" dirty="0" err="1"/>
              <a:t>followed</a:t>
            </a:r>
            <a:r>
              <a:rPr lang="nl-NL" dirty="0"/>
              <a:t> </a:t>
            </a:r>
            <a:r>
              <a:rPr lang="nl-NL" dirty="0" err="1"/>
              <a:t>by</a:t>
            </a:r>
            <a:r>
              <a:rPr lang="nl-NL" dirty="0"/>
              <a:t> </a:t>
            </a:r>
            <a:r>
              <a:rPr lang="nl-NL" dirty="0" err="1"/>
              <a:t>curl</a:t>
            </a:r>
            <a:r>
              <a:rPr lang="nl-NL" dirty="0"/>
              <a:t> </a:t>
            </a:r>
            <a:r>
              <a:rPr lang="nl-NL" dirty="0" err="1"/>
              <a:t>always</a:t>
            </a:r>
            <a:r>
              <a:rPr lang="nl-NL" dirty="0"/>
              <a:t> returns 0.</a:t>
            </a:r>
            <a:endParaRPr lang="en-NL" dirty="0"/>
          </a:p>
          <a:p>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32</a:t>
            </a:fld>
            <a:endParaRPr lang="en-NL"/>
          </a:p>
        </p:txBody>
      </p:sp>
    </p:spTree>
    <p:extLst>
      <p:ext uri="{BB962C8B-B14F-4D97-AF65-F5344CB8AC3E}">
        <p14:creationId xmlns:p14="http://schemas.microsoft.com/office/powerpoint/2010/main" val="3966753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And</a:t>
            </a:r>
            <a:r>
              <a:rPr lang="nl-NL" dirty="0"/>
              <a:t> </a:t>
            </a:r>
            <a:r>
              <a:rPr lang="nl-NL" dirty="0" err="1"/>
              <a:t>the</a:t>
            </a:r>
            <a:r>
              <a:rPr lang="nl-NL" dirty="0"/>
              <a:t> </a:t>
            </a:r>
            <a:r>
              <a:rPr lang="nl-NL" dirty="0" err="1"/>
              <a:t>same</a:t>
            </a:r>
            <a:r>
              <a:rPr lang="nl-NL" dirty="0"/>
              <a:t> </a:t>
            </a:r>
            <a:r>
              <a:rPr lang="nl-NL" dirty="0" err="1"/>
              <a:t>can</a:t>
            </a:r>
            <a:r>
              <a:rPr lang="nl-NL" dirty="0"/>
              <a:t> </a:t>
            </a:r>
            <a:r>
              <a:rPr lang="nl-NL" dirty="0" err="1"/>
              <a:t>be</a:t>
            </a:r>
            <a:r>
              <a:rPr lang="nl-NL" dirty="0"/>
              <a:t> </a:t>
            </a:r>
            <a:r>
              <a:rPr lang="nl-NL" dirty="0" err="1"/>
              <a:t>said</a:t>
            </a:r>
            <a:r>
              <a:rPr lang="nl-NL" dirty="0"/>
              <a:t> </a:t>
            </a:r>
            <a:r>
              <a:rPr lang="nl-NL" dirty="0" err="1"/>
              <a:t>for</a:t>
            </a:r>
            <a:r>
              <a:rPr lang="nl-NL" dirty="0"/>
              <a:t> first </a:t>
            </a:r>
            <a:r>
              <a:rPr lang="nl-NL" dirty="0" err="1"/>
              <a:t>applying</a:t>
            </a:r>
            <a:r>
              <a:rPr lang="nl-NL" dirty="0"/>
              <a:t> co-</a:t>
            </a:r>
            <a:r>
              <a:rPr lang="nl-NL" dirty="0" err="1"/>
              <a:t>gradient</a:t>
            </a:r>
            <a:r>
              <a:rPr lang="nl-NL" dirty="0"/>
              <a:t> </a:t>
            </a:r>
            <a:r>
              <a:rPr lang="nl-NL" dirty="0" err="1"/>
              <a:t>and</a:t>
            </a:r>
            <a:r>
              <a:rPr lang="nl-NL" dirty="0"/>
              <a:t> </a:t>
            </a:r>
            <a:r>
              <a:rPr lang="nl-NL" dirty="0" err="1"/>
              <a:t>then</a:t>
            </a:r>
            <a:r>
              <a:rPr lang="nl-NL" dirty="0"/>
              <a:t> </a:t>
            </a:r>
            <a:r>
              <a:rPr lang="nl-NL" dirty="0" err="1"/>
              <a:t>divergence</a:t>
            </a:r>
            <a:r>
              <a:rPr lang="nl-NL" dirty="0"/>
              <a:t>.</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33</a:t>
            </a:fld>
            <a:endParaRPr lang="en-NL"/>
          </a:p>
        </p:txBody>
      </p:sp>
    </p:spTree>
    <p:extLst>
      <p:ext uri="{BB962C8B-B14F-4D97-AF65-F5344CB8AC3E}">
        <p14:creationId xmlns:p14="http://schemas.microsoft.com/office/powerpoint/2010/main" val="558079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For </a:t>
            </a:r>
            <a:r>
              <a:rPr lang="nl-NL" dirty="0" err="1"/>
              <a:t>the</a:t>
            </a:r>
            <a:r>
              <a:rPr lang="nl-NL" dirty="0"/>
              <a:t> </a:t>
            </a:r>
            <a:r>
              <a:rPr lang="nl-NL" dirty="0" err="1"/>
              <a:t>Laplacian</a:t>
            </a:r>
            <a:r>
              <a:rPr lang="nl-NL" dirty="0"/>
              <a:t>, we have </a:t>
            </a:r>
            <a:r>
              <a:rPr lang="nl-NL" dirty="0" err="1"/>
              <a:t>to</a:t>
            </a:r>
            <a:r>
              <a:rPr lang="nl-NL" dirty="0"/>
              <a:t> </a:t>
            </a:r>
            <a:r>
              <a:rPr lang="nl-NL" dirty="0" err="1"/>
              <a:t>compute</a:t>
            </a:r>
            <a:r>
              <a:rPr lang="nl-NL" dirty="0"/>
              <a:t> </a:t>
            </a:r>
            <a:r>
              <a:rPr lang="nl-NL" dirty="0" err="1"/>
              <a:t>two</a:t>
            </a:r>
            <a:r>
              <a:rPr lang="nl-NL" dirty="0"/>
              <a:t> </a:t>
            </a:r>
            <a:r>
              <a:rPr lang="nl-NL" dirty="0" err="1"/>
              <a:t>derivatives</a:t>
            </a:r>
            <a:r>
              <a:rPr lang="nl-NL" dirty="0"/>
              <a:t>, </a:t>
            </a:r>
            <a:r>
              <a:rPr lang="nl-NL" dirty="0" err="1"/>
              <a:t>which</a:t>
            </a:r>
            <a:r>
              <a:rPr lang="nl-NL" dirty="0"/>
              <a:t> means we go </a:t>
            </a:r>
            <a:r>
              <a:rPr lang="nl-NL" dirty="0" err="1"/>
              <a:t>there</a:t>
            </a:r>
            <a:r>
              <a:rPr lang="nl-NL" dirty="0"/>
              <a:t> </a:t>
            </a:r>
            <a:r>
              <a:rPr lang="nl-NL" dirty="0" err="1"/>
              <a:t>and</a:t>
            </a:r>
            <a:r>
              <a:rPr lang="nl-NL" dirty="0"/>
              <a:t> back </a:t>
            </a:r>
            <a:r>
              <a:rPr lang="nl-NL" dirty="0" err="1"/>
              <a:t>again</a:t>
            </a:r>
            <a:r>
              <a:rPr lang="nl-NL" dirty="0"/>
              <a:t>. For </a:t>
            </a:r>
            <a:r>
              <a:rPr lang="nl-NL" dirty="0" err="1"/>
              <a:t>scalars</a:t>
            </a:r>
            <a:r>
              <a:rPr lang="nl-NL" dirty="0"/>
              <a:t> [click], we go </a:t>
            </a:r>
            <a:r>
              <a:rPr lang="nl-NL" dirty="0" err="1"/>
              <a:t>to</a:t>
            </a:r>
            <a:r>
              <a:rPr lang="nl-NL" dirty="0"/>
              <a:t> </a:t>
            </a:r>
            <a:r>
              <a:rPr lang="nl-NL" dirty="0" err="1"/>
              <a:t>vectors</a:t>
            </a:r>
            <a:r>
              <a:rPr lang="nl-NL" dirty="0"/>
              <a:t> </a:t>
            </a:r>
            <a:r>
              <a:rPr lang="nl-NL" dirty="0" err="1"/>
              <a:t>with</a:t>
            </a:r>
            <a:r>
              <a:rPr lang="nl-NL" dirty="0"/>
              <a:t> </a:t>
            </a:r>
            <a:r>
              <a:rPr lang="nl-NL" dirty="0" err="1"/>
              <a:t>gradient</a:t>
            </a:r>
            <a:r>
              <a:rPr lang="nl-NL" dirty="0"/>
              <a:t> [click] </a:t>
            </a:r>
            <a:r>
              <a:rPr lang="nl-NL" dirty="0" err="1"/>
              <a:t>and</a:t>
            </a:r>
            <a:r>
              <a:rPr lang="nl-NL" dirty="0"/>
              <a:t> back </a:t>
            </a:r>
            <a:r>
              <a:rPr lang="nl-NL" dirty="0" err="1"/>
              <a:t>again</a:t>
            </a:r>
            <a:r>
              <a:rPr lang="nl-NL" dirty="0"/>
              <a:t> [click] </a:t>
            </a:r>
            <a:r>
              <a:rPr lang="nl-NL" dirty="0" err="1"/>
              <a:t>with</a:t>
            </a:r>
            <a:r>
              <a:rPr lang="nl-NL" dirty="0"/>
              <a:t> </a:t>
            </a:r>
            <a:r>
              <a:rPr lang="nl-NL" dirty="0" err="1"/>
              <a:t>divergence</a:t>
            </a:r>
            <a:r>
              <a:rPr lang="nl-NL" dirty="0"/>
              <a:t>.</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34</a:t>
            </a:fld>
            <a:endParaRPr lang="en-NL"/>
          </a:p>
        </p:txBody>
      </p:sp>
    </p:spTree>
    <p:extLst>
      <p:ext uri="{BB962C8B-B14F-4D97-AF65-F5344CB8AC3E}">
        <p14:creationId xmlns:p14="http://schemas.microsoft.com/office/powerpoint/2010/main" val="22323476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For </a:t>
            </a:r>
            <a:r>
              <a:rPr lang="nl-NL" dirty="0" err="1"/>
              <a:t>vectors</a:t>
            </a:r>
            <a:r>
              <a:rPr lang="nl-NL" dirty="0"/>
              <a:t>, we go </a:t>
            </a:r>
            <a:r>
              <a:rPr lang="nl-NL" dirty="0" err="1"/>
              <a:t>to</a:t>
            </a:r>
            <a:r>
              <a:rPr lang="nl-NL" dirty="0"/>
              <a:t> </a:t>
            </a:r>
            <a:r>
              <a:rPr lang="nl-NL" dirty="0" err="1"/>
              <a:t>scalars</a:t>
            </a:r>
            <a:r>
              <a:rPr lang="nl-NL" dirty="0"/>
              <a:t> </a:t>
            </a:r>
            <a:r>
              <a:rPr lang="nl-NL" dirty="0" err="1"/>
              <a:t>with</a:t>
            </a:r>
            <a:r>
              <a:rPr lang="nl-NL" dirty="0"/>
              <a:t> </a:t>
            </a:r>
            <a:r>
              <a:rPr lang="nl-NL" dirty="0" err="1"/>
              <a:t>divergence</a:t>
            </a:r>
            <a:r>
              <a:rPr lang="nl-NL" dirty="0"/>
              <a:t> </a:t>
            </a:r>
            <a:r>
              <a:rPr lang="nl-NL" dirty="0" err="1"/>
              <a:t>and</a:t>
            </a:r>
            <a:r>
              <a:rPr lang="nl-NL" dirty="0"/>
              <a:t> </a:t>
            </a:r>
            <a:r>
              <a:rPr lang="nl-NL" dirty="0" err="1"/>
              <a:t>curl</a:t>
            </a:r>
            <a:r>
              <a:rPr lang="nl-NL" dirty="0"/>
              <a:t> </a:t>
            </a:r>
            <a:r>
              <a:rPr lang="nl-NL" dirty="0" err="1"/>
              <a:t>and</a:t>
            </a:r>
            <a:r>
              <a:rPr lang="nl-NL" dirty="0"/>
              <a:t> back </a:t>
            </a:r>
            <a:r>
              <a:rPr lang="nl-NL" dirty="0" err="1"/>
              <a:t>again</a:t>
            </a:r>
            <a:r>
              <a:rPr lang="nl-NL" dirty="0"/>
              <a:t> </a:t>
            </a:r>
            <a:r>
              <a:rPr lang="nl-NL" dirty="0" err="1"/>
              <a:t>with</a:t>
            </a:r>
            <a:r>
              <a:rPr lang="nl-NL" dirty="0"/>
              <a:t> </a:t>
            </a:r>
            <a:r>
              <a:rPr lang="nl-NL" dirty="0" err="1"/>
              <a:t>gradient</a:t>
            </a:r>
            <a:r>
              <a:rPr lang="nl-NL" dirty="0"/>
              <a:t> </a:t>
            </a:r>
            <a:r>
              <a:rPr lang="nl-NL" dirty="0" err="1"/>
              <a:t>and</a:t>
            </a:r>
            <a:r>
              <a:rPr lang="nl-NL" dirty="0"/>
              <a:t> co-</a:t>
            </a:r>
            <a:r>
              <a:rPr lang="nl-NL" dirty="0" err="1"/>
              <a:t>gradient</a:t>
            </a:r>
            <a:r>
              <a:rPr lang="nl-NL" dirty="0"/>
              <a:t>. In </a:t>
            </a:r>
            <a:r>
              <a:rPr lang="nl-NL" dirty="0" err="1"/>
              <a:t>our</a:t>
            </a:r>
            <a:r>
              <a:rPr lang="nl-NL" dirty="0"/>
              <a:t> </a:t>
            </a:r>
            <a:r>
              <a:rPr lang="nl-NL" dirty="0" err="1"/>
              <a:t>neural</a:t>
            </a:r>
            <a:r>
              <a:rPr lang="nl-NL" dirty="0"/>
              <a:t> </a:t>
            </a:r>
            <a:r>
              <a:rPr lang="nl-NL" dirty="0" err="1"/>
              <a:t>networks</a:t>
            </a:r>
            <a:r>
              <a:rPr lang="nl-NL" dirty="0"/>
              <a:t>, w</a:t>
            </a:r>
            <a:r>
              <a:rPr lang="en-NL" dirty="0"/>
              <a:t>e’ll separate scalars and vectors into two streams that run throughout the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35</a:t>
            </a:fld>
            <a:endParaRPr lang="en-NL"/>
          </a:p>
        </p:txBody>
      </p:sp>
    </p:spTree>
    <p:extLst>
      <p:ext uri="{BB962C8B-B14F-4D97-AF65-F5344CB8AC3E}">
        <p14:creationId xmlns:p14="http://schemas.microsoft.com/office/powerpoint/2010/main" val="575078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NL" dirty="0"/>
              <a:t>nd connect them with these operators.</a:t>
            </a:r>
          </a:p>
        </p:txBody>
      </p:sp>
      <p:sp>
        <p:nvSpPr>
          <p:cNvPr id="4" name="Slide Number Placeholder 3"/>
          <p:cNvSpPr>
            <a:spLocks noGrp="1"/>
          </p:cNvSpPr>
          <p:nvPr>
            <p:ph type="sldNum" sz="quarter" idx="5"/>
          </p:nvPr>
        </p:nvSpPr>
        <p:spPr/>
        <p:txBody>
          <a:bodyPr/>
          <a:lstStyle/>
          <a:p>
            <a:fld id="{5B1D68AB-D793-0E46-8D9C-25C9B188176D}" type="slidenum">
              <a:rPr lang="en-NL" smtClean="0"/>
              <a:t>36</a:t>
            </a:fld>
            <a:endParaRPr lang="en-NL"/>
          </a:p>
        </p:txBody>
      </p:sp>
    </p:spTree>
    <p:extLst>
      <p:ext uri="{BB962C8B-B14F-4D97-AF65-F5344CB8AC3E}">
        <p14:creationId xmlns:p14="http://schemas.microsoft.com/office/powerpoint/2010/main" val="2326893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DeltaConv can be used as a layer in neural networks and you would typically stack multiple layers of DeltaConv after each other. The input to each layer is a set of features for each point. In human terms, these features could describe ‘edge-likeness’, or ‘cornerness’, but the neural network derives features most useful for the task at hand.</a:t>
            </a:r>
          </a:p>
        </p:txBody>
      </p:sp>
      <p:sp>
        <p:nvSpPr>
          <p:cNvPr id="4" name="Slide Number Placeholder 3"/>
          <p:cNvSpPr>
            <a:spLocks noGrp="1"/>
          </p:cNvSpPr>
          <p:nvPr>
            <p:ph type="sldNum" sz="quarter" idx="5"/>
          </p:nvPr>
        </p:nvSpPr>
        <p:spPr/>
        <p:txBody>
          <a:bodyPr/>
          <a:lstStyle/>
          <a:p>
            <a:fld id="{5B1D68AB-D793-0E46-8D9C-25C9B188176D}" type="slidenum">
              <a:rPr lang="en-NL" smtClean="0"/>
              <a:t>37</a:t>
            </a:fld>
            <a:endParaRPr lang="en-NL"/>
          </a:p>
        </p:txBody>
      </p:sp>
    </p:spTree>
    <p:extLst>
      <p:ext uri="{BB962C8B-B14F-4D97-AF65-F5344CB8AC3E}">
        <p14:creationId xmlns:p14="http://schemas.microsoft.com/office/powerpoint/2010/main" val="5184423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In the vector stream, each point has multiple [vector] features. These features don’t only have a strength, but also a direction. </a:t>
            </a:r>
          </a:p>
          <a:p>
            <a:endParaRPr lang="en-NL" dirty="0"/>
          </a:p>
          <a:p>
            <a:r>
              <a:rPr lang="en-NL" dirty="0"/>
              <a:t>We choose to encode vector features by their coordinates in the tangent plane. I hope this triggers something in you: we just explained that local coordinate systems are not aligned. In fact, we could pick any rotation around the normal.</a:t>
            </a:r>
          </a:p>
          <a:p>
            <a:endParaRPr lang="en-NL" dirty="0"/>
          </a:p>
          <a:p>
            <a:r>
              <a:rPr lang="en-NL" dirty="0"/>
              <a:t>However, each vector feature is the result of coordinate independent operators. Gradient and divergence analyse functions and vector fields, they don’t depend on the coordinate system that is used to encode their input or output. We could pick any coordinate system we like.</a:t>
            </a:r>
          </a:p>
        </p:txBody>
      </p:sp>
      <p:sp>
        <p:nvSpPr>
          <p:cNvPr id="4" name="Slide Number Placeholder 3"/>
          <p:cNvSpPr>
            <a:spLocks noGrp="1"/>
          </p:cNvSpPr>
          <p:nvPr>
            <p:ph type="sldNum" sz="quarter" idx="5"/>
          </p:nvPr>
        </p:nvSpPr>
        <p:spPr/>
        <p:txBody>
          <a:bodyPr/>
          <a:lstStyle/>
          <a:p>
            <a:fld id="{5B1D68AB-D793-0E46-8D9C-25C9B188176D}" type="slidenum">
              <a:rPr lang="en-NL" smtClean="0"/>
              <a:t>38</a:t>
            </a:fld>
            <a:endParaRPr lang="en-NL"/>
          </a:p>
        </p:txBody>
      </p:sp>
    </p:spTree>
    <p:extLst>
      <p:ext uri="{BB962C8B-B14F-4D97-AF65-F5344CB8AC3E}">
        <p14:creationId xmlns:p14="http://schemas.microsoft.com/office/powerpoint/2010/main" val="5577233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Next, computing features</a:t>
            </a:r>
          </a:p>
        </p:txBody>
      </p:sp>
      <p:sp>
        <p:nvSpPr>
          <p:cNvPr id="4" name="Slide Number Placeholder 3"/>
          <p:cNvSpPr>
            <a:spLocks noGrp="1"/>
          </p:cNvSpPr>
          <p:nvPr>
            <p:ph type="sldNum" sz="quarter" idx="5"/>
          </p:nvPr>
        </p:nvSpPr>
        <p:spPr/>
        <p:txBody>
          <a:bodyPr/>
          <a:lstStyle/>
          <a:p>
            <a:fld id="{5B1D68AB-D793-0E46-8D9C-25C9B188176D}" type="slidenum">
              <a:rPr lang="en-NL" smtClean="0"/>
              <a:t>39</a:t>
            </a:fld>
            <a:endParaRPr lang="en-NL"/>
          </a:p>
        </p:txBody>
      </p:sp>
    </p:spTree>
    <p:extLst>
      <p:ext uri="{BB962C8B-B14F-4D97-AF65-F5344CB8AC3E}">
        <p14:creationId xmlns:p14="http://schemas.microsoft.com/office/powerpoint/2010/main" val="2016140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On images people have found Convolutional Neural Networks or CNNs to be very effective. Such networks could be used, for example, to segment images. In this presentation, we seek to design similar networks, but for surfaces in 3D. On a surface, we might want to segment a shape into its parts, such as the engines and wings of an airplane. In our paper, we focus on point clouds, as they are widely available. We assume the</a:t>
            </a:r>
            <a:r>
              <a:rPr lang="en-GB" dirty="0"/>
              <a:t>re is some surface underlying the point cloud, which is why we’ll discuss surfaces in general in most of the presentation</a:t>
            </a:r>
            <a:r>
              <a:rPr lang="en-NL" dirty="0"/>
              <a:t>. Let’s first consider why CNNs work so well on images.</a:t>
            </a:r>
          </a:p>
        </p:txBody>
      </p:sp>
      <p:sp>
        <p:nvSpPr>
          <p:cNvPr id="4" name="Slide Number Placeholder 3"/>
          <p:cNvSpPr>
            <a:spLocks noGrp="1"/>
          </p:cNvSpPr>
          <p:nvPr>
            <p:ph type="sldNum" sz="quarter" idx="5"/>
          </p:nvPr>
        </p:nvSpPr>
        <p:spPr/>
        <p:txBody>
          <a:bodyPr/>
          <a:lstStyle/>
          <a:p>
            <a:fld id="{5B1D68AB-D793-0E46-8D9C-25C9B188176D}" type="slidenum">
              <a:rPr lang="en-NL" smtClean="0"/>
              <a:t>4</a:t>
            </a:fld>
            <a:endParaRPr lang="en-NL"/>
          </a:p>
        </p:txBody>
      </p:sp>
    </p:spTree>
    <p:extLst>
      <p:ext uri="{BB962C8B-B14F-4D97-AF65-F5344CB8AC3E}">
        <p14:creationId xmlns:p14="http://schemas.microsoft.com/office/powerpoint/2010/main" val="2415187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First of </a:t>
            </a:r>
            <a:r>
              <a:rPr lang="nl-NL" dirty="0" err="1"/>
              <a:t>all</a:t>
            </a:r>
            <a:r>
              <a:rPr lang="nl-NL" dirty="0"/>
              <a:t>, we </a:t>
            </a:r>
            <a:r>
              <a:rPr lang="nl-NL" dirty="0" err="1"/>
              <a:t>can</a:t>
            </a:r>
            <a:r>
              <a:rPr lang="nl-NL" dirty="0"/>
              <a:t> </a:t>
            </a:r>
            <a:r>
              <a:rPr lang="nl-NL" dirty="0" err="1"/>
              <a:t>learn</a:t>
            </a:r>
            <a:r>
              <a:rPr lang="nl-NL" dirty="0"/>
              <a:t> per-point features </a:t>
            </a:r>
            <a:r>
              <a:rPr lang="nl-NL" dirty="0" err="1"/>
              <a:t>using</a:t>
            </a:r>
            <a:r>
              <a:rPr lang="nl-NL" dirty="0"/>
              <a:t> Multi-</a:t>
            </a:r>
            <a:r>
              <a:rPr lang="nl-NL" dirty="0" err="1"/>
              <a:t>Layer</a:t>
            </a:r>
            <a:r>
              <a:rPr lang="nl-NL" dirty="0"/>
              <a:t> </a:t>
            </a:r>
            <a:r>
              <a:rPr lang="nl-NL" dirty="0" err="1"/>
              <a:t>perceptrons</a:t>
            </a:r>
            <a:r>
              <a:rPr lang="nl-NL" dirty="0"/>
              <a:t>. We take a </a:t>
            </a:r>
            <a:r>
              <a:rPr lang="nl-NL" dirty="0" err="1"/>
              <a:t>weighted</a:t>
            </a:r>
            <a:r>
              <a:rPr lang="nl-NL" dirty="0"/>
              <a:t> </a:t>
            </a:r>
            <a:r>
              <a:rPr lang="nl-NL" dirty="0" err="1"/>
              <a:t>sum</a:t>
            </a:r>
            <a:r>
              <a:rPr lang="nl-NL" dirty="0"/>
              <a:t> of </a:t>
            </a:r>
            <a:r>
              <a:rPr lang="nl-NL" dirty="0" err="1"/>
              <a:t>the</a:t>
            </a:r>
            <a:r>
              <a:rPr lang="nl-NL" dirty="0"/>
              <a:t> input features, </a:t>
            </a:r>
            <a:r>
              <a:rPr lang="nl-NL" dirty="0" err="1"/>
              <a:t>apply</a:t>
            </a:r>
            <a:r>
              <a:rPr lang="nl-NL" dirty="0"/>
              <a:t> a non-</a:t>
            </a:r>
            <a:r>
              <a:rPr lang="nl-NL" dirty="0" err="1"/>
              <a:t>linearity</a:t>
            </a:r>
            <a:r>
              <a:rPr lang="nl-NL" dirty="0"/>
              <a:t> </a:t>
            </a:r>
            <a:r>
              <a:rPr lang="nl-NL" dirty="0" err="1"/>
              <a:t>and</a:t>
            </a:r>
            <a:r>
              <a:rPr lang="nl-NL" dirty="0"/>
              <a:t> </a:t>
            </a:r>
            <a:r>
              <a:rPr lang="nl-NL" dirty="0" err="1"/>
              <a:t>repeat</a:t>
            </a:r>
            <a:r>
              <a:rPr lang="nl-NL" dirty="0"/>
              <a:t> </a:t>
            </a:r>
            <a:r>
              <a:rPr lang="nl-NL" dirty="0" err="1"/>
              <a:t>for</a:t>
            </a:r>
            <a:r>
              <a:rPr lang="nl-NL" dirty="0"/>
              <a:t> a </a:t>
            </a:r>
            <a:r>
              <a:rPr lang="nl-NL" dirty="0" err="1"/>
              <a:t>number</a:t>
            </a:r>
            <a:r>
              <a:rPr lang="nl-NL" dirty="0"/>
              <a:t> of </a:t>
            </a:r>
            <a:r>
              <a:rPr lang="nl-NL" dirty="0" err="1"/>
              <a:t>layers</a:t>
            </a:r>
            <a:r>
              <a:rPr lang="nl-NL" dirty="0"/>
              <a:t>. For </a:t>
            </a:r>
            <a:r>
              <a:rPr lang="nl-NL" dirty="0" err="1"/>
              <a:t>vectors</a:t>
            </a:r>
            <a:r>
              <a:rPr lang="nl-NL" dirty="0"/>
              <a:t>, </a:t>
            </a:r>
            <a:r>
              <a:rPr lang="nl-NL" dirty="0" err="1"/>
              <a:t>this</a:t>
            </a:r>
            <a:r>
              <a:rPr lang="nl-NL" dirty="0"/>
              <a:t> </a:t>
            </a:r>
            <a:r>
              <a:rPr lang="nl-NL" dirty="0" err="1"/>
              <a:t>process</a:t>
            </a:r>
            <a:r>
              <a:rPr lang="nl-NL" dirty="0"/>
              <a:t> is </a:t>
            </a:r>
            <a:r>
              <a:rPr lang="nl-NL" dirty="0" err="1"/>
              <a:t>similar</a:t>
            </a:r>
            <a:r>
              <a:rPr lang="nl-NL" dirty="0"/>
              <a:t>: take a </a:t>
            </a:r>
            <a:r>
              <a:rPr lang="nl-NL" dirty="0" err="1"/>
              <a:t>weighted</a:t>
            </a:r>
            <a:r>
              <a:rPr lang="nl-NL" dirty="0"/>
              <a:t> </a:t>
            </a:r>
            <a:r>
              <a:rPr lang="nl-NL" dirty="0" err="1"/>
              <a:t>sum</a:t>
            </a:r>
            <a:r>
              <a:rPr lang="nl-NL" dirty="0"/>
              <a:t> of </a:t>
            </a:r>
            <a:r>
              <a:rPr lang="nl-NL" dirty="0" err="1"/>
              <a:t>the</a:t>
            </a:r>
            <a:r>
              <a:rPr lang="nl-NL" dirty="0"/>
              <a:t> </a:t>
            </a:r>
            <a:r>
              <a:rPr lang="nl-NL" dirty="0" err="1"/>
              <a:t>vectors</a:t>
            </a:r>
            <a:r>
              <a:rPr lang="nl-NL" dirty="0"/>
              <a:t>, </a:t>
            </a:r>
            <a:r>
              <a:rPr lang="nl-NL" dirty="0" err="1"/>
              <a:t>apply</a:t>
            </a:r>
            <a:r>
              <a:rPr lang="nl-NL" dirty="0"/>
              <a:t> a non-</a:t>
            </a:r>
            <a:r>
              <a:rPr lang="nl-NL" dirty="0" err="1"/>
              <a:t>linearity</a:t>
            </a:r>
            <a:r>
              <a:rPr lang="nl-NL" dirty="0"/>
              <a:t> </a:t>
            </a:r>
            <a:r>
              <a:rPr lang="nl-NL" dirty="0" err="1"/>
              <a:t>to</a:t>
            </a:r>
            <a:r>
              <a:rPr lang="nl-NL" dirty="0"/>
              <a:t> </a:t>
            </a:r>
            <a:r>
              <a:rPr lang="nl-NL" dirty="0" err="1"/>
              <a:t>the</a:t>
            </a:r>
            <a:r>
              <a:rPr lang="nl-NL" dirty="0"/>
              <a:t> vector </a:t>
            </a:r>
            <a:r>
              <a:rPr lang="nl-NL" dirty="0" err="1"/>
              <a:t>norms</a:t>
            </a:r>
            <a:r>
              <a:rPr lang="nl-NL" dirty="0"/>
              <a:t>, </a:t>
            </a:r>
            <a:r>
              <a:rPr lang="nl-NL" dirty="0" err="1"/>
              <a:t>and</a:t>
            </a:r>
            <a:r>
              <a:rPr lang="nl-NL" dirty="0"/>
              <a:t> </a:t>
            </a:r>
            <a:r>
              <a:rPr lang="nl-NL" dirty="0" err="1"/>
              <a:t>repeat</a:t>
            </a:r>
            <a:r>
              <a:rPr lang="nl-NL" dirty="0"/>
              <a:t>. </a:t>
            </a:r>
            <a:r>
              <a:rPr lang="nl-NL" dirty="0" err="1"/>
              <a:t>Note</a:t>
            </a:r>
            <a:r>
              <a:rPr lang="nl-NL" dirty="0"/>
              <a:t> </a:t>
            </a:r>
            <a:r>
              <a:rPr lang="nl-NL" dirty="0" err="1"/>
              <a:t>that</a:t>
            </a:r>
            <a:r>
              <a:rPr lang="nl-NL" dirty="0"/>
              <a:t> </a:t>
            </a:r>
            <a:r>
              <a:rPr lang="nl-NL" dirty="0" err="1"/>
              <a:t>each</a:t>
            </a:r>
            <a:r>
              <a:rPr lang="nl-NL" dirty="0"/>
              <a:t> of these operations acts on </a:t>
            </a:r>
            <a:r>
              <a:rPr lang="nl-NL" dirty="0" err="1"/>
              <a:t>vectors</a:t>
            </a:r>
            <a:r>
              <a:rPr lang="nl-NL" dirty="0"/>
              <a:t> as a </a:t>
            </a:r>
            <a:r>
              <a:rPr lang="nl-NL" dirty="0" err="1"/>
              <a:t>whole</a:t>
            </a:r>
            <a:r>
              <a:rPr lang="nl-NL" dirty="0"/>
              <a:t> </a:t>
            </a:r>
            <a:r>
              <a:rPr lang="nl-NL" dirty="0" err="1"/>
              <a:t>and</a:t>
            </a:r>
            <a:r>
              <a:rPr lang="nl-NL" dirty="0"/>
              <a:t> does </a:t>
            </a:r>
            <a:r>
              <a:rPr lang="nl-NL" dirty="0" err="1"/>
              <a:t>not</a:t>
            </a:r>
            <a:r>
              <a:rPr lang="nl-NL" dirty="0"/>
              <a:t> </a:t>
            </a:r>
            <a:r>
              <a:rPr lang="nl-NL" dirty="0" err="1"/>
              <a:t>depend</a:t>
            </a:r>
            <a:r>
              <a:rPr lang="nl-NL" dirty="0"/>
              <a:t> on </a:t>
            </a:r>
            <a:r>
              <a:rPr lang="nl-NL" dirty="0" err="1"/>
              <a:t>the</a:t>
            </a:r>
            <a:r>
              <a:rPr lang="nl-NL" dirty="0"/>
              <a:t> </a:t>
            </a:r>
            <a:r>
              <a:rPr lang="nl-NL" dirty="0" err="1"/>
              <a:t>coordinate</a:t>
            </a:r>
            <a:r>
              <a:rPr lang="nl-NL" dirty="0"/>
              <a:t> system.</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40</a:t>
            </a:fld>
            <a:endParaRPr lang="en-NL"/>
          </a:p>
        </p:txBody>
      </p:sp>
    </p:spTree>
    <p:extLst>
      <p:ext uri="{BB962C8B-B14F-4D97-AF65-F5344CB8AC3E}">
        <p14:creationId xmlns:p14="http://schemas.microsoft.com/office/powerpoint/2010/main" val="12797477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Next, computing [</a:t>
            </a:r>
            <a:r>
              <a:rPr lang="nl-NL" dirty="0" err="1"/>
              <a:t>local</a:t>
            </a:r>
            <a:r>
              <a:rPr lang="nl-NL" dirty="0"/>
              <a:t>] features. We </a:t>
            </a:r>
            <a:r>
              <a:rPr lang="nl-NL" dirty="0" err="1"/>
              <a:t>connect</a:t>
            </a:r>
            <a:r>
              <a:rPr lang="nl-NL" dirty="0"/>
              <a:t> </a:t>
            </a:r>
            <a:r>
              <a:rPr lang="nl-NL" dirty="0" err="1"/>
              <a:t>from</a:t>
            </a:r>
            <a:r>
              <a:rPr lang="nl-NL" dirty="0"/>
              <a:t> </a:t>
            </a:r>
            <a:r>
              <a:rPr lang="nl-NL" dirty="0" err="1"/>
              <a:t>the</a:t>
            </a:r>
            <a:r>
              <a:rPr lang="nl-NL" dirty="0"/>
              <a:t> </a:t>
            </a:r>
            <a:r>
              <a:rPr lang="nl-NL" dirty="0" err="1"/>
              <a:t>scalar</a:t>
            </a:r>
            <a:r>
              <a:rPr lang="nl-NL" dirty="0"/>
              <a:t> stream </a:t>
            </a:r>
            <a:r>
              <a:rPr lang="nl-NL" dirty="0" err="1"/>
              <a:t>to</a:t>
            </a:r>
            <a:r>
              <a:rPr lang="nl-NL" dirty="0"/>
              <a:t> </a:t>
            </a:r>
            <a:r>
              <a:rPr lang="nl-NL" dirty="0" err="1"/>
              <a:t>the</a:t>
            </a:r>
            <a:r>
              <a:rPr lang="nl-NL" dirty="0"/>
              <a:t> vector stream </a:t>
            </a:r>
            <a:r>
              <a:rPr lang="nl-NL" dirty="0" err="1"/>
              <a:t>with</a:t>
            </a:r>
            <a:r>
              <a:rPr lang="nl-NL" dirty="0"/>
              <a:t> </a:t>
            </a:r>
            <a:r>
              <a:rPr lang="nl-NL" dirty="0" err="1"/>
              <a:t>gradient</a:t>
            </a:r>
            <a:r>
              <a:rPr lang="nl-NL" dirty="0"/>
              <a:t> </a:t>
            </a:r>
            <a:r>
              <a:rPr lang="nl-NL" dirty="0" err="1"/>
              <a:t>and</a:t>
            </a:r>
            <a:r>
              <a:rPr lang="nl-NL" dirty="0"/>
              <a:t> co-</a:t>
            </a:r>
            <a:r>
              <a:rPr lang="nl-NL" dirty="0" err="1"/>
              <a:t>gradient</a:t>
            </a:r>
            <a:r>
              <a:rPr lang="nl-NL" dirty="0"/>
              <a:t>. Back </a:t>
            </a:r>
            <a:r>
              <a:rPr lang="nl-NL" dirty="0" err="1"/>
              <a:t>to</a:t>
            </a:r>
            <a:r>
              <a:rPr lang="nl-NL" dirty="0"/>
              <a:t> </a:t>
            </a:r>
            <a:r>
              <a:rPr lang="nl-NL" dirty="0" err="1"/>
              <a:t>the</a:t>
            </a:r>
            <a:r>
              <a:rPr lang="nl-NL" dirty="0"/>
              <a:t> </a:t>
            </a:r>
            <a:r>
              <a:rPr lang="nl-NL" dirty="0" err="1"/>
              <a:t>scalar</a:t>
            </a:r>
            <a:r>
              <a:rPr lang="nl-NL" dirty="0"/>
              <a:t> stream </a:t>
            </a:r>
            <a:r>
              <a:rPr lang="nl-NL" dirty="0" err="1"/>
              <a:t>with</a:t>
            </a:r>
            <a:r>
              <a:rPr lang="nl-NL" dirty="0"/>
              <a:t> </a:t>
            </a:r>
            <a:r>
              <a:rPr lang="nl-NL" dirty="0" err="1"/>
              <a:t>divergence</a:t>
            </a:r>
            <a:r>
              <a:rPr lang="nl-NL" dirty="0"/>
              <a:t>, </a:t>
            </a:r>
            <a:r>
              <a:rPr lang="nl-NL" dirty="0" err="1"/>
              <a:t>curl</a:t>
            </a:r>
            <a:r>
              <a:rPr lang="nl-NL" dirty="0"/>
              <a:t>, </a:t>
            </a:r>
            <a:r>
              <a:rPr lang="nl-NL" dirty="0" err="1"/>
              <a:t>and</a:t>
            </a:r>
            <a:r>
              <a:rPr lang="nl-NL" dirty="0"/>
              <a:t> </a:t>
            </a:r>
            <a:r>
              <a:rPr lang="nl-NL" dirty="0" err="1"/>
              <a:t>the</a:t>
            </a:r>
            <a:r>
              <a:rPr lang="nl-NL" dirty="0"/>
              <a:t> vector norm. </a:t>
            </a:r>
            <a:r>
              <a:rPr lang="nl-NL" dirty="0" err="1"/>
              <a:t>Finally</a:t>
            </a:r>
            <a:r>
              <a:rPr lang="nl-NL" dirty="0"/>
              <a:t>, </a:t>
            </a:r>
            <a:r>
              <a:rPr lang="nl-NL" dirty="0" err="1"/>
              <a:t>the</a:t>
            </a:r>
            <a:r>
              <a:rPr lang="nl-NL" dirty="0"/>
              <a:t> </a:t>
            </a:r>
            <a:r>
              <a:rPr lang="nl-NL" dirty="0" err="1"/>
              <a:t>Laplacians</a:t>
            </a:r>
            <a:r>
              <a:rPr lang="nl-NL" dirty="0"/>
              <a:t> are </a:t>
            </a:r>
            <a:r>
              <a:rPr lang="nl-NL" dirty="0" err="1"/>
              <a:t>added</a:t>
            </a:r>
            <a:r>
              <a:rPr lang="nl-NL" dirty="0"/>
              <a:t> </a:t>
            </a:r>
            <a:r>
              <a:rPr lang="nl-NL" dirty="0" err="1"/>
              <a:t>inside</a:t>
            </a:r>
            <a:r>
              <a:rPr lang="nl-NL" dirty="0"/>
              <a:t> </a:t>
            </a:r>
            <a:r>
              <a:rPr lang="nl-NL" dirty="0" err="1"/>
              <a:t>the</a:t>
            </a:r>
            <a:r>
              <a:rPr lang="nl-NL" dirty="0"/>
              <a:t> streams.</a:t>
            </a:r>
            <a:endParaRPr lang="en-NL" dirty="0"/>
          </a:p>
          <a:p>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41</a:t>
            </a:fld>
            <a:endParaRPr lang="en-NL"/>
          </a:p>
        </p:txBody>
      </p:sp>
    </p:spTree>
    <p:extLst>
      <p:ext uri="{BB962C8B-B14F-4D97-AF65-F5344CB8AC3E}">
        <p14:creationId xmlns:p14="http://schemas.microsoft.com/office/powerpoint/2010/main" val="1922728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DeltaConv</a:t>
            </a:r>
            <a:r>
              <a:rPr lang="nl-NL" dirty="0"/>
              <a:t> combines </a:t>
            </a:r>
            <a:r>
              <a:rPr lang="nl-NL" dirty="0" err="1"/>
              <a:t>and</a:t>
            </a:r>
            <a:r>
              <a:rPr lang="nl-NL" dirty="0"/>
              <a:t> </a:t>
            </a:r>
            <a:r>
              <a:rPr lang="nl-NL" dirty="0" err="1"/>
              <a:t>composes</a:t>
            </a:r>
            <a:r>
              <a:rPr lang="nl-NL" dirty="0"/>
              <a:t> </a:t>
            </a:r>
            <a:r>
              <a:rPr lang="nl-NL" dirty="0" err="1"/>
              <a:t>the</a:t>
            </a:r>
            <a:r>
              <a:rPr lang="nl-NL" dirty="0"/>
              <a:t> operators </a:t>
            </a:r>
            <a:r>
              <a:rPr lang="nl-NL" dirty="0" err="1"/>
              <a:t>by</a:t>
            </a:r>
            <a:r>
              <a:rPr lang="nl-NL" dirty="0"/>
              <a:t> </a:t>
            </a:r>
            <a:r>
              <a:rPr lang="nl-NL" dirty="0" err="1"/>
              <a:t>concatenating</a:t>
            </a:r>
            <a:r>
              <a:rPr lang="nl-NL" dirty="0"/>
              <a:t> </a:t>
            </a:r>
            <a:r>
              <a:rPr lang="nl-NL" dirty="0" err="1"/>
              <a:t>their</a:t>
            </a:r>
            <a:r>
              <a:rPr lang="nl-NL" dirty="0"/>
              <a:t> </a:t>
            </a:r>
            <a:r>
              <a:rPr lang="nl-NL" dirty="0" err="1"/>
              <a:t>outputs</a:t>
            </a:r>
            <a:r>
              <a:rPr lang="nl-NL" dirty="0"/>
              <a:t> </a:t>
            </a:r>
            <a:r>
              <a:rPr lang="nl-NL" dirty="0" err="1"/>
              <a:t>along</a:t>
            </a:r>
            <a:r>
              <a:rPr lang="nl-NL" dirty="0"/>
              <a:t> </a:t>
            </a:r>
            <a:r>
              <a:rPr lang="nl-NL" dirty="0" err="1"/>
              <a:t>the</a:t>
            </a:r>
            <a:r>
              <a:rPr lang="nl-NL" dirty="0"/>
              <a:t> feature </a:t>
            </a:r>
            <a:r>
              <a:rPr lang="nl-NL" dirty="0" err="1"/>
              <a:t>dimension</a:t>
            </a:r>
            <a:r>
              <a:rPr lang="nl-NL" dirty="0"/>
              <a:t> </a:t>
            </a:r>
            <a:r>
              <a:rPr lang="nl-NL" dirty="0" err="1"/>
              <a:t>and</a:t>
            </a:r>
            <a:r>
              <a:rPr lang="nl-NL" dirty="0"/>
              <a:t> </a:t>
            </a:r>
            <a:r>
              <a:rPr lang="nl-NL" dirty="0" err="1"/>
              <a:t>feeding</a:t>
            </a:r>
            <a:r>
              <a:rPr lang="nl-NL" dirty="0"/>
              <a:t> </a:t>
            </a:r>
            <a:r>
              <a:rPr lang="nl-NL" dirty="0" err="1"/>
              <a:t>them</a:t>
            </a:r>
            <a:r>
              <a:rPr lang="nl-NL" dirty="0"/>
              <a:t> </a:t>
            </a:r>
            <a:r>
              <a:rPr lang="nl-NL" dirty="0" err="1"/>
              <a:t>to</a:t>
            </a:r>
            <a:r>
              <a:rPr lang="nl-NL" dirty="0"/>
              <a:t> </a:t>
            </a:r>
            <a:r>
              <a:rPr lang="nl-NL" dirty="0" err="1"/>
              <a:t>the</a:t>
            </a:r>
            <a:r>
              <a:rPr lang="nl-NL" dirty="0"/>
              <a:t> </a:t>
            </a:r>
            <a:r>
              <a:rPr lang="nl-NL" dirty="0" err="1"/>
              <a:t>multi-layer</a:t>
            </a:r>
            <a:r>
              <a:rPr lang="nl-NL" dirty="0"/>
              <a:t> </a:t>
            </a:r>
            <a:r>
              <a:rPr lang="nl-NL" dirty="0" err="1"/>
              <a:t>perceptrons</a:t>
            </a:r>
            <a:r>
              <a:rPr lang="nl-NL" dirty="0"/>
              <a:t>.</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42</a:t>
            </a:fld>
            <a:endParaRPr lang="en-NL"/>
          </a:p>
        </p:txBody>
      </p:sp>
    </p:spTree>
    <p:extLst>
      <p:ext uri="{BB962C8B-B14F-4D97-AF65-F5344CB8AC3E}">
        <p14:creationId xmlns:p14="http://schemas.microsoft.com/office/powerpoint/2010/main" val="2811329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 </a:t>
            </a:r>
            <a:r>
              <a:rPr lang="nl-NL" dirty="0" err="1"/>
              <a:t>use</a:t>
            </a:r>
            <a:r>
              <a:rPr lang="nl-NL" dirty="0"/>
              <a:t> maximum </a:t>
            </a:r>
            <a:r>
              <a:rPr lang="nl-NL" dirty="0" err="1"/>
              <a:t>aggregation</a:t>
            </a:r>
            <a:r>
              <a:rPr lang="nl-NL" dirty="0"/>
              <a:t> </a:t>
            </a:r>
            <a:r>
              <a:rPr lang="nl-NL" dirty="0" err="1"/>
              <a:t>instead</a:t>
            </a:r>
            <a:r>
              <a:rPr lang="nl-NL" dirty="0"/>
              <a:t> of </a:t>
            </a:r>
            <a:r>
              <a:rPr lang="nl-NL" dirty="0" err="1"/>
              <a:t>the</a:t>
            </a:r>
            <a:r>
              <a:rPr lang="nl-NL" dirty="0"/>
              <a:t> </a:t>
            </a:r>
            <a:r>
              <a:rPr lang="nl-NL" dirty="0" err="1"/>
              <a:t>Laplacian</a:t>
            </a:r>
            <a:r>
              <a:rPr lang="nl-NL" dirty="0"/>
              <a:t> in </a:t>
            </a:r>
            <a:r>
              <a:rPr lang="nl-NL" dirty="0" err="1"/>
              <a:t>the</a:t>
            </a:r>
            <a:r>
              <a:rPr lang="nl-NL" dirty="0"/>
              <a:t> </a:t>
            </a:r>
            <a:r>
              <a:rPr lang="nl-NL" dirty="0" err="1"/>
              <a:t>scalar</a:t>
            </a:r>
            <a:r>
              <a:rPr lang="nl-NL" dirty="0"/>
              <a:t> stream, as </a:t>
            </a:r>
            <a:r>
              <a:rPr lang="nl-NL" dirty="0" err="1"/>
              <a:t>this</a:t>
            </a:r>
            <a:r>
              <a:rPr lang="nl-NL" dirty="0"/>
              <a:t> is a </a:t>
            </a:r>
            <a:r>
              <a:rPr lang="nl-NL" dirty="0" err="1"/>
              <a:t>very</a:t>
            </a:r>
            <a:r>
              <a:rPr lang="nl-NL" dirty="0"/>
              <a:t> </a:t>
            </a:r>
            <a:r>
              <a:rPr lang="nl-NL" dirty="0" err="1"/>
              <a:t>effective</a:t>
            </a:r>
            <a:r>
              <a:rPr lang="nl-NL" dirty="0"/>
              <a:t> </a:t>
            </a:r>
            <a:r>
              <a:rPr lang="nl-NL" dirty="0" err="1"/>
              <a:t>analogy</a:t>
            </a:r>
            <a:r>
              <a:rPr lang="nl-NL" dirty="0"/>
              <a:t> of </a:t>
            </a:r>
            <a:r>
              <a:rPr lang="nl-NL" dirty="0" err="1"/>
              <a:t>Laplacians</a:t>
            </a:r>
            <a:r>
              <a:rPr lang="nl-NL" dirty="0"/>
              <a:t> </a:t>
            </a:r>
            <a:r>
              <a:rPr lang="nl-NL" dirty="0" err="1"/>
              <a:t>for</a:t>
            </a:r>
            <a:r>
              <a:rPr lang="nl-NL" dirty="0"/>
              <a:t> </a:t>
            </a:r>
            <a:r>
              <a:rPr lang="nl-NL" dirty="0" err="1"/>
              <a:t>learning</a:t>
            </a:r>
            <a:r>
              <a:rPr lang="nl-NL" dirty="0"/>
              <a:t> on point </a:t>
            </a:r>
            <a:r>
              <a:rPr lang="nl-NL" dirty="0" err="1"/>
              <a:t>clouds</a:t>
            </a:r>
            <a:r>
              <a:rPr lang="nl-NL" dirty="0"/>
              <a:t>, </a:t>
            </a:r>
            <a:r>
              <a:rPr lang="nl-NL" dirty="0" err="1"/>
              <a:t>demonstrated</a:t>
            </a:r>
            <a:r>
              <a:rPr lang="nl-NL" dirty="0"/>
              <a:t> </a:t>
            </a:r>
            <a:r>
              <a:rPr lang="nl-NL" dirty="0" err="1"/>
              <a:t>by</a:t>
            </a:r>
            <a:r>
              <a:rPr lang="nl-NL" dirty="0"/>
              <a:t> </a:t>
            </a:r>
            <a:r>
              <a:rPr lang="nl-NL" dirty="0" err="1"/>
              <a:t>PointNet</a:t>
            </a:r>
            <a:r>
              <a:rPr lang="nl-NL" dirty="0"/>
              <a:t>++ </a:t>
            </a:r>
            <a:r>
              <a:rPr lang="nl-NL" dirty="0" err="1"/>
              <a:t>and</a:t>
            </a:r>
            <a:r>
              <a:rPr lang="nl-NL" dirty="0"/>
              <a:t> </a:t>
            </a:r>
            <a:r>
              <a:rPr lang="nl-NL" dirty="0" err="1"/>
              <a:t>EdgeConv</a:t>
            </a:r>
            <a:r>
              <a:rPr lang="nl-NL" dirty="0"/>
              <a:t>. </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43</a:t>
            </a:fld>
            <a:endParaRPr lang="en-NL"/>
          </a:p>
        </p:txBody>
      </p:sp>
    </p:spTree>
    <p:extLst>
      <p:ext uri="{BB962C8B-B14F-4D97-AF65-F5344CB8AC3E}">
        <p14:creationId xmlns:p14="http://schemas.microsoft.com/office/powerpoint/2010/main" val="20596589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What did we achieve?</a:t>
            </a:r>
          </a:p>
        </p:txBody>
      </p:sp>
      <p:sp>
        <p:nvSpPr>
          <p:cNvPr id="4" name="Slide Number Placeholder 3"/>
          <p:cNvSpPr>
            <a:spLocks noGrp="1"/>
          </p:cNvSpPr>
          <p:nvPr>
            <p:ph type="sldNum" sz="quarter" idx="5"/>
          </p:nvPr>
        </p:nvSpPr>
        <p:spPr/>
        <p:txBody>
          <a:bodyPr/>
          <a:lstStyle/>
          <a:p>
            <a:fld id="{5B1D68AB-D793-0E46-8D9C-25C9B188176D}" type="slidenum">
              <a:rPr lang="en-NL" smtClean="0"/>
              <a:t>44</a:t>
            </a:fld>
            <a:endParaRPr lang="en-NL"/>
          </a:p>
        </p:txBody>
      </p:sp>
    </p:spTree>
    <p:extLst>
      <p:ext uri="{BB962C8B-B14F-4D97-AF65-F5344CB8AC3E}">
        <p14:creationId xmlns:p14="http://schemas.microsoft.com/office/powerpoint/2010/main" val="3235905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we met our goal of creating anisotropic filters. A good way to illustrate this is with anisotropic diffusion as proposed by </a:t>
            </a:r>
            <a:r>
              <a:rPr lang="en-GB" dirty="0" err="1"/>
              <a:t>Perona</a:t>
            </a:r>
            <a:r>
              <a:rPr lang="en-GB" dirty="0"/>
              <a:t> and Malik. Here, the change of a function over time is described with</a:t>
            </a:r>
          </a:p>
        </p:txBody>
      </p:sp>
      <p:sp>
        <p:nvSpPr>
          <p:cNvPr id="4" name="Slide Number Placeholder 3"/>
          <p:cNvSpPr>
            <a:spLocks noGrp="1"/>
          </p:cNvSpPr>
          <p:nvPr>
            <p:ph type="sldNum" sz="quarter" idx="5"/>
          </p:nvPr>
        </p:nvSpPr>
        <p:spPr/>
        <p:txBody>
          <a:bodyPr/>
          <a:lstStyle/>
          <a:p>
            <a:fld id="{5B1D68AB-D793-0E46-8D9C-25C9B188176D}" type="slidenum">
              <a:rPr lang="en-NL" smtClean="0"/>
              <a:t>45</a:t>
            </a:fld>
            <a:endParaRPr lang="en-NL"/>
          </a:p>
        </p:txBody>
      </p:sp>
    </p:spTree>
    <p:extLst>
      <p:ext uri="{BB962C8B-B14F-4D97-AF65-F5344CB8AC3E}">
        <p14:creationId xmlns:p14="http://schemas.microsoft.com/office/powerpoint/2010/main" val="16190823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gradient</a:t>
            </a:r>
          </a:p>
        </p:txBody>
      </p:sp>
      <p:sp>
        <p:nvSpPr>
          <p:cNvPr id="4" name="Slide Number Placeholder 3"/>
          <p:cNvSpPr>
            <a:spLocks noGrp="1"/>
          </p:cNvSpPr>
          <p:nvPr>
            <p:ph type="sldNum" sz="quarter" idx="5"/>
          </p:nvPr>
        </p:nvSpPr>
        <p:spPr/>
        <p:txBody>
          <a:bodyPr/>
          <a:lstStyle/>
          <a:p>
            <a:fld id="{5B1D68AB-D793-0E46-8D9C-25C9B188176D}" type="slidenum">
              <a:rPr lang="en-NL" smtClean="0"/>
              <a:t>46</a:t>
            </a:fld>
            <a:endParaRPr lang="en-NL"/>
          </a:p>
        </p:txBody>
      </p:sp>
    </p:spTree>
    <p:extLst>
      <p:ext uri="{BB962C8B-B14F-4D97-AF65-F5344CB8AC3E}">
        <p14:creationId xmlns:p14="http://schemas.microsoft.com/office/powerpoint/2010/main" val="1717239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non-linearity applied to the gradient vector norms</a:t>
            </a:r>
          </a:p>
        </p:txBody>
      </p:sp>
      <p:sp>
        <p:nvSpPr>
          <p:cNvPr id="4" name="Slide Number Placeholder 3"/>
          <p:cNvSpPr>
            <a:spLocks noGrp="1"/>
          </p:cNvSpPr>
          <p:nvPr>
            <p:ph type="sldNum" sz="quarter" idx="5"/>
          </p:nvPr>
        </p:nvSpPr>
        <p:spPr/>
        <p:txBody>
          <a:bodyPr/>
          <a:lstStyle/>
          <a:p>
            <a:fld id="{5B1D68AB-D793-0E46-8D9C-25C9B188176D}" type="slidenum">
              <a:rPr lang="en-NL" smtClean="0"/>
              <a:t>47</a:t>
            </a:fld>
            <a:endParaRPr lang="en-NL"/>
          </a:p>
        </p:txBody>
      </p:sp>
    </p:spTree>
    <p:extLst>
      <p:ext uri="{BB962C8B-B14F-4D97-AF65-F5344CB8AC3E}">
        <p14:creationId xmlns:p14="http://schemas.microsoft.com/office/powerpoint/2010/main" val="35564037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divergence</a:t>
            </a:r>
          </a:p>
        </p:txBody>
      </p:sp>
      <p:sp>
        <p:nvSpPr>
          <p:cNvPr id="4" name="Slide Number Placeholder 3"/>
          <p:cNvSpPr>
            <a:spLocks noGrp="1"/>
          </p:cNvSpPr>
          <p:nvPr>
            <p:ph type="sldNum" sz="quarter" idx="5"/>
          </p:nvPr>
        </p:nvSpPr>
        <p:spPr/>
        <p:txBody>
          <a:bodyPr/>
          <a:lstStyle/>
          <a:p>
            <a:fld id="{5B1D68AB-D793-0E46-8D9C-25C9B188176D}" type="slidenum">
              <a:rPr lang="en-NL" smtClean="0"/>
              <a:t>48</a:t>
            </a:fld>
            <a:endParaRPr lang="en-NL"/>
          </a:p>
        </p:txBody>
      </p:sp>
    </p:spTree>
    <p:extLst>
      <p:ext uri="{BB962C8B-B14F-4D97-AF65-F5344CB8AC3E}">
        <p14:creationId xmlns:p14="http://schemas.microsoft.com/office/powerpoint/2010/main" val="14499440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‘solve’ this equation by integrating over time.</a:t>
            </a:r>
          </a:p>
        </p:txBody>
      </p:sp>
      <p:sp>
        <p:nvSpPr>
          <p:cNvPr id="4" name="Slide Number Placeholder 3"/>
          <p:cNvSpPr>
            <a:spLocks noGrp="1"/>
          </p:cNvSpPr>
          <p:nvPr>
            <p:ph type="sldNum" sz="quarter" idx="5"/>
          </p:nvPr>
        </p:nvSpPr>
        <p:spPr/>
        <p:txBody>
          <a:bodyPr/>
          <a:lstStyle/>
          <a:p>
            <a:fld id="{5B1D68AB-D793-0E46-8D9C-25C9B188176D}" type="slidenum">
              <a:rPr lang="en-NL" smtClean="0"/>
              <a:t>49</a:t>
            </a:fld>
            <a:endParaRPr lang="en-NL"/>
          </a:p>
        </p:txBody>
      </p:sp>
    </p:spTree>
    <p:extLst>
      <p:ext uri="{BB962C8B-B14F-4D97-AF65-F5344CB8AC3E}">
        <p14:creationId xmlns:p14="http://schemas.microsoft.com/office/powerpoint/2010/main" val="589903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CNNs we convolve a kernel over the input and optimize the weights in the kernel. With this construction, we share weights, which is efficient. We also enforce translation invariance, meaning that we can find patterns such as vertical edges or faces, no matter where they are. This makes CNNs a good fit for image data.</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would like the same for surfaces.</a:t>
            </a:r>
            <a:endParaRPr lang="en-NL" dirty="0"/>
          </a:p>
          <a:p>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5</a:t>
            </a:fld>
            <a:endParaRPr lang="en-NL"/>
          </a:p>
        </p:txBody>
      </p:sp>
    </p:spTree>
    <p:extLst>
      <p:ext uri="{BB962C8B-B14F-4D97-AF65-F5344CB8AC3E}">
        <p14:creationId xmlns:p14="http://schemas.microsoft.com/office/powerpoint/2010/main" val="27686144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number of timesteps increases, the signal is diffused along certain directions. The result [click]  is that edges are preserved.</a:t>
            </a:r>
          </a:p>
          <a:p>
            <a:endParaRPr lang="en-GB" dirty="0"/>
          </a:p>
          <a:p>
            <a:r>
              <a:rPr lang="nl-NL" dirty="0" err="1"/>
              <a:t>DeltaConv</a:t>
            </a:r>
            <a:r>
              <a:rPr lang="nl-NL" dirty="0"/>
              <a:t> has </a:t>
            </a:r>
            <a:r>
              <a:rPr lang="nl-NL" dirty="0" err="1"/>
              <a:t>all</a:t>
            </a:r>
            <a:r>
              <a:rPr lang="nl-NL" dirty="0"/>
              <a:t> </a:t>
            </a:r>
            <a:r>
              <a:rPr lang="nl-NL" dirty="0" err="1"/>
              <a:t>the</a:t>
            </a:r>
            <a:r>
              <a:rPr lang="nl-NL" dirty="0"/>
              <a:t> building </a:t>
            </a:r>
            <a:r>
              <a:rPr lang="nl-NL" dirty="0" err="1"/>
              <a:t>blocks</a:t>
            </a:r>
            <a:r>
              <a:rPr lang="nl-NL" dirty="0"/>
              <a:t> </a:t>
            </a:r>
            <a:r>
              <a:rPr lang="nl-NL" dirty="0" err="1"/>
              <a:t>necessary</a:t>
            </a:r>
            <a:r>
              <a:rPr lang="nl-NL" dirty="0"/>
              <a:t> </a:t>
            </a:r>
            <a:r>
              <a:rPr lang="nl-NL" dirty="0" err="1"/>
              <a:t>to</a:t>
            </a:r>
            <a:r>
              <a:rPr lang="nl-NL" dirty="0"/>
              <a:t> </a:t>
            </a:r>
            <a:r>
              <a:rPr lang="nl-NL" dirty="0" err="1"/>
              <a:t>perform</a:t>
            </a:r>
            <a:r>
              <a:rPr lang="nl-NL" dirty="0"/>
              <a:t> </a:t>
            </a:r>
            <a:r>
              <a:rPr lang="nl-NL" dirty="0" err="1"/>
              <a:t>anisotropic</a:t>
            </a:r>
            <a:r>
              <a:rPr lang="nl-NL" dirty="0"/>
              <a:t> </a:t>
            </a:r>
            <a:r>
              <a:rPr lang="nl-NL" dirty="0" err="1"/>
              <a:t>diffusion</a:t>
            </a:r>
            <a:r>
              <a:rPr lang="nl-NL" dirty="0"/>
              <a:t>:</a:t>
            </a:r>
            <a:endParaRPr lang="en-GB" dirty="0"/>
          </a:p>
        </p:txBody>
      </p:sp>
      <p:sp>
        <p:nvSpPr>
          <p:cNvPr id="4" name="Slide Number Placeholder 3"/>
          <p:cNvSpPr>
            <a:spLocks noGrp="1"/>
          </p:cNvSpPr>
          <p:nvPr>
            <p:ph type="sldNum" sz="quarter" idx="5"/>
          </p:nvPr>
        </p:nvSpPr>
        <p:spPr/>
        <p:txBody>
          <a:bodyPr/>
          <a:lstStyle/>
          <a:p>
            <a:fld id="{5B1D68AB-D793-0E46-8D9C-25C9B188176D}" type="slidenum">
              <a:rPr lang="en-NL" smtClean="0"/>
              <a:t>50</a:t>
            </a:fld>
            <a:endParaRPr lang="en-NL"/>
          </a:p>
        </p:txBody>
      </p:sp>
    </p:spTree>
    <p:extLst>
      <p:ext uri="{BB962C8B-B14F-4D97-AF65-F5344CB8AC3E}">
        <p14:creationId xmlns:p14="http://schemas.microsoft.com/office/powerpoint/2010/main" val="33619348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gradient</a:t>
            </a:r>
            <a:endParaRPr lang="en-NL" dirty="0"/>
          </a:p>
          <a:p>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51</a:t>
            </a:fld>
            <a:endParaRPr lang="en-NL"/>
          </a:p>
        </p:txBody>
      </p:sp>
    </p:spTree>
    <p:extLst>
      <p:ext uri="{BB962C8B-B14F-4D97-AF65-F5344CB8AC3E}">
        <p14:creationId xmlns:p14="http://schemas.microsoft.com/office/powerpoint/2010/main" val="9961406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 non-</a:t>
            </a:r>
            <a:r>
              <a:rPr lang="nl-NL" dirty="0" err="1"/>
              <a:t>linearity</a:t>
            </a:r>
            <a:r>
              <a:rPr lang="nl-NL" dirty="0"/>
              <a:t> on vector </a:t>
            </a:r>
            <a:r>
              <a:rPr lang="nl-NL" dirty="0" err="1"/>
              <a:t>norms</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52</a:t>
            </a:fld>
            <a:endParaRPr lang="en-NL"/>
          </a:p>
        </p:txBody>
      </p:sp>
    </p:spTree>
    <p:extLst>
      <p:ext uri="{BB962C8B-B14F-4D97-AF65-F5344CB8AC3E}">
        <p14:creationId xmlns:p14="http://schemas.microsoft.com/office/powerpoint/2010/main" val="40732393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And</a:t>
            </a:r>
            <a:r>
              <a:rPr lang="nl-NL" dirty="0"/>
              <a:t> </a:t>
            </a:r>
            <a:r>
              <a:rPr lang="nl-NL" dirty="0" err="1"/>
              <a:t>divergence</a:t>
            </a:r>
            <a:r>
              <a:rPr lang="nl-NL" dirty="0"/>
              <a:t>.</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53</a:t>
            </a:fld>
            <a:endParaRPr lang="en-NL"/>
          </a:p>
        </p:txBody>
      </p:sp>
    </p:spTree>
    <p:extLst>
      <p:ext uri="{BB962C8B-B14F-4D97-AF65-F5344CB8AC3E}">
        <p14:creationId xmlns:p14="http://schemas.microsoft.com/office/powerpoint/2010/main" val="20565921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We </a:t>
            </a:r>
            <a:r>
              <a:rPr lang="nl-NL" dirty="0" err="1"/>
              <a:t>can</a:t>
            </a:r>
            <a:r>
              <a:rPr lang="nl-NL" dirty="0"/>
              <a:t> </a:t>
            </a:r>
            <a:r>
              <a:rPr lang="nl-NL" dirty="0" err="1"/>
              <a:t>demonstrate</a:t>
            </a:r>
            <a:r>
              <a:rPr lang="nl-NL" dirty="0"/>
              <a:t> </a:t>
            </a:r>
            <a:r>
              <a:rPr lang="nl-NL" dirty="0" err="1"/>
              <a:t>this</a:t>
            </a:r>
            <a:r>
              <a:rPr lang="nl-NL" dirty="0"/>
              <a:t> </a:t>
            </a:r>
            <a:r>
              <a:rPr lang="nl-NL" dirty="0" err="1"/>
              <a:t>nicely</a:t>
            </a:r>
            <a:r>
              <a:rPr lang="nl-NL" dirty="0"/>
              <a:t> on </a:t>
            </a:r>
            <a:r>
              <a:rPr lang="nl-NL" dirty="0" err="1"/>
              <a:t>an</a:t>
            </a:r>
            <a:r>
              <a:rPr lang="nl-NL" dirty="0"/>
              <a:t> image. We setup a </a:t>
            </a:r>
            <a:r>
              <a:rPr lang="nl-NL" dirty="0" err="1"/>
              <a:t>simple</a:t>
            </a:r>
            <a:r>
              <a:rPr lang="nl-NL" dirty="0"/>
              <a:t> </a:t>
            </a:r>
            <a:r>
              <a:rPr lang="nl-NL" dirty="0" err="1"/>
              <a:t>ResNet</a:t>
            </a:r>
            <a:r>
              <a:rPr lang="nl-NL" dirty="0"/>
              <a:t> </a:t>
            </a:r>
            <a:r>
              <a:rPr lang="nl-NL" dirty="0" err="1"/>
              <a:t>and</a:t>
            </a:r>
            <a:r>
              <a:rPr lang="nl-NL" dirty="0"/>
              <a:t> feed </a:t>
            </a:r>
            <a:r>
              <a:rPr lang="nl-NL" dirty="0" err="1"/>
              <a:t>the</a:t>
            </a:r>
            <a:r>
              <a:rPr lang="nl-NL" dirty="0"/>
              <a:t> </a:t>
            </a:r>
            <a:r>
              <a:rPr lang="nl-NL" dirty="0" err="1"/>
              <a:t>unfiltered</a:t>
            </a:r>
            <a:r>
              <a:rPr lang="nl-NL" dirty="0"/>
              <a:t> image as input. The </a:t>
            </a:r>
            <a:r>
              <a:rPr lang="nl-NL" dirty="0" err="1"/>
              <a:t>network</a:t>
            </a:r>
            <a:r>
              <a:rPr lang="nl-NL" dirty="0"/>
              <a:t> is </a:t>
            </a:r>
            <a:r>
              <a:rPr lang="nl-NL" dirty="0" err="1"/>
              <a:t>optimized</a:t>
            </a:r>
            <a:r>
              <a:rPr lang="nl-NL" dirty="0"/>
              <a:t> </a:t>
            </a:r>
            <a:r>
              <a:rPr lang="nl-NL" dirty="0" err="1"/>
              <a:t>to</a:t>
            </a:r>
            <a:r>
              <a:rPr lang="nl-NL" dirty="0"/>
              <a:t> output </a:t>
            </a:r>
            <a:r>
              <a:rPr lang="nl-NL" dirty="0" err="1"/>
              <a:t>the</a:t>
            </a:r>
            <a:r>
              <a:rPr lang="nl-NL" dirty="0"/>
              <a:t> target image, </a:t>
            </a:r>
            <a:r>
              <a:rPr lang="nl-NL" dirty="0" err="1"/>
              <a:t>which</a:t>
            </a:r>
            <a:r>
              <a:rPr lang="nl-NL" dirty="0"/>
              <a:t> was </a:t>
            </a:r>
            <a:r>
              <a:rPr lang="nl-NL" dirty="0" err="1"/>
              <a:t>created</a:t>
            </a:r>
            <a:r>
              <a:rPr lang="nl-NL" dirty="0"/>
              <a:t> </a:t>
            </a:r>
            <a:r>
              <a:rPr lang="nl-NL" dirty="0" err="1"/>
              <a:t>with</a:t>
            </a:r>
            <a:r>
              <a:rPr lang="nl-NL" dirty="0"/>
              <a:t> 20 </a:t>
            </a:r>
            <a:r>
              <a:rPr lang="nl-NL" dirty="0" err="1"/>
              <a:t>anisotropic</a:t>
            </a:r>
            <a:r>
              <a:rPr lang="nl-NL" dirty="0"/>
              <a:t> </a:t>
            </a:r>
            <a:r>
              <a:rPr lang="nl-NL" dirty="0" err="1"/>
              <a:t>diffusion</a:t>
            </a:r>
            <a:r>
              <a:rPr lang="nl-NL" dirty="0"/>
              <a:t> steps.</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network with </a:t>
            </a:r>
            <a:r>
              <a:rPr lang="en-GB" dirty="0" err="1"/>
              <a:t>DeltaConv</a:t>
            </a:r>
            <a:r>
              <a:rPr lang="en-GB" dirty="0"/>
              <a:t> can match the 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Where</a:t>
            </a:r>
            <a:r>
              <a:rPr lang="nl-NL" dirty="0"/>
              <a:t> </a:t>
            </a:r>
            <a:r>
              <a:rPr lang="nl-NL" dirty="0" err="1"/>
              <a:t>previous</a:t>
            </a:r>
            <a:r>
              <a:rPr lang="nl-NL" dirty="0"/>
              <a:t> point </a:t>
            </a:r>
            <a:r>
              <a:rPr lang="nl-NL" dirty="0" err="1"/>
              <a:t>cloud</a:t>
            </a:r>
            <a:r>
              <a:rPr lang="nl-NL" dirty="0"/>
              <a:t>- </a:t>
            </a:r>
            <a:r>
              <a:rPr lang="nl-NL" dirty="0" err="1"/>
              <a:t>and</a:t>
            </a:r>
            <a:r>
              <a:rPr lang="nl-NL" dirty="0"/>
              <a:t> image </a:t>
            </a:r>
            <a:r>
              <a:rPr lang="nl-NL" dirty="0" err="1"/>
              <a:t>convolutions</a:t>
            </a:r>
            <a:r>
              <a:rPr lang="nl-NL" dirty="0"/>
              <a:t> </a:t>
            </a:r>
            <a:r>
              <a:rPr lang="nl-NL" dirty="0" err="1"/>
              <a:t>struggle</a:t>
            </a:r>
            <a:r>
              <a:rPr lang="nl-NL" dirty="0"/>
              <a:t>. </a:t>
            </a:r>
            <a:r>
              <a:rPr lang="nl-NL" dirty="0" err="1"/>
              <a:t>Note</a:t>
            </a:r>
            <a:r>
              <a:rPr lang="nl-NL" dirty="0"/>
              <a:t> </a:t>
            </a:r>
            <a:r>
              <a:rPr lang="nl-NL" dirty="0" err="1"/>
              <a:t>that</a:t>
            </a:r>
            <a:r>
              <a:rPr lang="nl-NL" dirty="0"/>
              <a:t> even image </a:t>
            </a:r>
            <a:r>
              <a:rPr lang="nl-NL" dirty="0" err="1"/>
              <a:t>CNNs</a:t>
            </a:r>
            <a:r>
              <a:rPr lang="nl-NL" dirty="0"/>
              <a:t> </a:t>
            </a:r>
            <a:r>
              <a:rPr lang="nl-NL" dirty="0" err="1"/>
              <a:t>don’t</a:t>
            </a:r>
            <a:r>
              <a:rPr lang="nl-NL" dirty="0"/>
              <a:t> </a:t>
            </a:r>
            <a:r>
              <a:rPr lang="nl-NL" dirty="0" err="1"/>
              <a:t>achieve</a:t>
            </a:r>
            <a:r>
              <a:rPr lang="nl-NL" dirty="0"/>
              <a:t> </a:t>
            </a:r>
            <a:r>
              <a:rPr lang="nl-NL" dirty="0" err="1"/>
              <a:t>the</a:t>
            </a:r>
            <a:r>
              <a:rPr lang="nl-NL" dirty="0"/>
              <a:t> </a:t>
            </a:r>
            <a:r>
              <a:rPr lang="nl-NL" dirty="0" err="1"/>
              <a:t>desired</a:t>
            </a:r>
            <a:r>
              <a:rPr lang="nl-NL" dirty="0"/>
              <a:t> effect. We </a:t>
            </a:r>
            <a:r>
              <a:rPr lang="nl-NL" dirty="0" err="1"/>
              <a:t>think</a:t>
            </a:r>
            <a:r>
              <a:rPr lang="nl-NL" dirty="0"/>
              <a:t> </a:t>
            </a:r>
            <a:r>
              <a:rPr lang="nl-NL" dirty="0" err="1"/>
              <a:t>this</a:t>
            </a:r>
            <a:r>
              <a:rPr lang="nl-NL" dirty="0"/>
              <a:t> has multiple </a:t>
            </a:r>
            <a:r>
              <a:rPr lang="nl-NL" dirty="0" err="1"/>
              <a:t>causes</a:t>
            </a:r>
            <a:r>
              <a:rPr lang="nl-NL" dirty="0"/>
              <a:t>: </a:t>
            </a:r>
            <a:r>
              <a:rPr lang="nl-NL" dirty="0" err="1"/>
              <a:t>for</a:t>
            </a:r>
            <a:r>
              <a:rPr lang="nl-NL" dirty="0"/>
              <a:t> </a:t>
            </a:r>
            <a:r>
              <a:rPr lang="nl-NL" dirty="0" err="1"/>
              <a:t>one</a:t>
            </a:r>
            <a:r>
              <a:rPr lang="nl-NL" dirty="0"/>
              <a:t>, </a:t>
            </a:r>
            <a:r>
              <a:rPr lang="nl-NL" dirty="0" err="1"/>
              <a:t>Perona</a:t>
            </a:r>
            <a:r>
              <a:rPr lang="nl-NL" dirty="0"/>
              <a:t>-Malik </a:t>
            </a:r>
            <a:r>
              <a:rPr lang="nl-NL" dirty="0" err="1"/>
              <a:t>requires</a:t>
            </a:r>
            <a:r>
              <a:rPr lang="nl-NL" dirty="0"/>
              <a:t> a non-</a:t>
            </a:r>
            <a:r>
              <a:rPr lang="nl-NL" dirty="0" err="1"/>
              <a:t>linearity</a:t>
            </a:r>
            <a:r>
              <a:rPr lang="nl-NL" dirty="0"/>
              <a:t> on vector </a:t>
            </a:r>
            <a:r>
              <a:rPr lang="nl-NL" dirty="0" err="1"/>
              <a:t>norms</a:t>
            </a:r>
            <a:r>
              <a:rPr lang="nl-NL" dirty="0"/>
              <a:t>, </a:t>
            </a:r>
            <a:r>
              <a:rPr lang="nl-NL" dirty="0" err="1"/>
              <a:t>which</a:t>
            </a:r>
            <a:r>
              <a:rPr lang="nl-NL" dirty="0"/>
              <a:t> </a:t>
            </a:r>
            <a:r>
              <a:rPr lang="nl-NL" dirty="0" err="1"/>
              <a:t>can</a:t>
            </a:r>
            <a:r>
              <a:rPr lang="nl-NL" dirty="0"/>
              <a:t> </a:t>
            </a:r>
            <a:r>
              <a:rPr lang="nl-NL" dirty="0" err="1"/>
              <a:t>be</a:t>
            </a:r>
            <a:r>
              <a:rPr lang="nl-NL" dirty="0"/>
              <a:t> </a:t>
            </a:r>
            <a:r>
              <a:rPr lang="nl-NL" dirty="0" err="1"/>
              <a:t>difficult</a:t>
            </a:r>
            <a:r>
              <a:rPr lang="nl-NL" dirty="0"/>
              <a:t> </a:t>
            </a:r>
            <a:r>
              <a:rPr lang="nl-NL" dirty="0" err="1"/>
              <a:t>for</a:t>
            </a:r>
            <a:r>
              <a:rPr lang="nl-NL" dirty="0"/>
              <a:t> </a:t>
            </a:r>
            <a:r>
              <a:rPr lang="nl-NL" dirty="0" err="1"/>
              <a:t>the</a:t>
            </a:r>
            <a:r>
              <a:rPr lang="nl-NL" dirty="0"/>
              <a:t> image CNN </a:t>
            </a:r>
            <a:r>
              <a:rPr lang="nl-NL" dirty="0" err="1"/>
              <a:t>to</a:t>
            </a:r>
            <a:r>
              <a:rPr lang="nl-NL" dirty="0"/>
              <a:t> </a:t>
            </a:r>
            <a:r>
              <a:rPr lang="nl-NL" dirty="0" err="1"/>
              <a:t>derive</a:t>
            </a:r>
            <a:r>
              <a:rPr lang="nl-NL" dirty="0"/>
              <a:t>. Combine </a:t>
            </a:r>
            <a:r>
              <a:rPr lang="nl-NL" dirty="0" err="1"/>
              <a:t>this</a:t>
            </a:r>
            <a:r>
              <a:rPr lang="nl-NL" dirty="0"/>
              <a:t> </a:t>
            </a:r>
            <a:r>
              <a:rPr lang="nl-NL" dirty="0" err="1"/>
              <a:t>with</a:t>
            </a:r>
            <a:r>
              <a:rPr lang="nl-NL" dirty="0"/>
              <a:t> </a:t>
            </a:r>
            <a:r>
              <a:rPr lang="nl-NL" dirty="0" err="1"/>
              <a:t>the</a:t>
            </a:r>
            <a:r>
              <a:rPr lang="nl-NL" dirty="0"/>
              <a:t> </a:t>
            </a:r>
            <a:r>
              <a:rPr lang="nl-NL" dirty="0" err="1"/>
              <a:t>fact</a:t>
            </a:r>
            <a:r>
              <a:rPr lang="nl-NL" dirty="0"/>
              <a:t> </a:t>
            </a:r>
            <a:r>
              <a:rPr lang="nl-NL" dirty="0" err="1"/>
              <a:t>that</a:t>
            </a:r>
            <a:r>
              <a:rPr lang="nl-NL" dirty="0"/>
              <a:t> </a:t>
            </a:r>
            <a:r>
              <a:rPr lang="nl-NL" dirty="0" err="1"/>
              <a:t>the</a:t>
            </a:r>
            <a:r>
              <a:rPr lang="nl-NL" dirty="0"/>
              <a:t> </a:t>
            </a:r>
            <a:r>
              <a:rPr lang="nl-NL" dirty="0" err="1"/>
              <a:t>number</a:t>
            </a:r>
            <a:r>
              <a:rPr lang="nl-NL" dirty="0"/>
              <a:t> of </a:t>
            </a:r>
            <a:r>
              <a:rPr lang="nl-NL" dirty="0" err="1"/>
              <a:t>sharp</a:t>
            </a:r>
            <a:r>
              <a:rPr lang="nl-NL" dirty="0"/>
              <a:t> </a:t>
            </a:r>
            <a:r>
              <a:rPr lang="nl-NL" dirty="0" err="1"/>
              <a:t>edges</a:t>
            </a:r>
            <a:r>
              <a:rPr lang="nl-NL" dirty="0"/>
              <a:t> is </a:t>
            </a:r>
            <a:r>
              <a:rPr lang="nl-NL" dirty="0" err="1"/>
              <a:t>relatively</a:t>
            </a:r>
            <a:r>
              <a:rPr lang="nl-NL" dirty="0"/>
              <a:t> low, </a:t>
            </a:r>
            <a:r>
              <a:rPr lang="nl-NL" dirty="0" err="1"/>
              <a:t>compared</a:t>
            </a:r>
            <a:r>
              <a:rPr lang="nl-NL" dirty="0"/>
              <a:t> </a:t>
            </a:r>
            <a:r>
              <a:rPr lang="nl-NL" dirty="0" err="1"/>
              <a:t>to</a:t>
            </a:r>
            <a:r>
              <a:rPr lang="nl-NL" dirty="0"/>
              <a:t> </a:t>
            </a:r>
            <a:r>
              <a:rPr lang="nl-NL" dirty="0" err="1"/>
              <a:t>the</a:t>
            </a:r>
            <a:r>
              <a:rPr lang="nl-NL" dirty="0"/>
              <a:t> </a:t>
            </a:r>
            <a:r>
              <a:rPr lang="nl-NL" dirty="0" err="1"/>
              <a:t>blurred</a:t>
            </a:r>
            <a:r>
              <a:rPr lang="nl-NL" dirty="0"/>
              <a:t> </a:t>
            </a:r>
            <a:r>
              <a:rPr lang="nl-NL" dirty="0" err="1"/>
              <a:t>areas</a:t>
            </a:r>
            <a:r>
              <a:rPr lang="nl-NL" dirty="0"/>
              <a:t>. It </a:t>
            </a:r>
            <a:r>
              <a:rPr lang="nl-NL" dirty="0" err="1"/>
              <a:t>could</a:t>
            </a:r>
            <a:r>
              <a:rPr lang="nl-NL" dirty="0"/>
              <a:t> </a:t>
            </a:r>
            <a:r>
              <a:rPr lang="nl-NL" dirty="0" err="1"/>
              <a:t>be</a:t>
            </a:r>
            <a:r>
              <a:rPr lang="nl-NL" dirty="0"/>
              <a:t> </a:t>
            </a:r>
            <a:r>
              <a:rPr lang="nl-NL" dirty="0" err="1"/>
              <a:t>simpler</a:t>
            </a:r>
            <a:r>
              <a:rPr lang="nl-NL" dirty="0"/>
              <a:t> </a:t>
            </a:r>
            <a:r>
              <a:rPr lang="nl-NL" dirty="0" err="1"/>
              <a:t>for</a:t>
            </a:r>
            <a:r>
              <a:rPr lang="nl-NL" dirty="0"/>
              <a:t> </a:t>
            </a:r>
            <a:r>
              <a:rPr lang="nl-NL" dirty="0" err="1"/>
              <a:t>the</a:t>
            </a:r>
            <a:r>
              <a:rPr lang="nl-NL" dirty="0"/>
              <a:t> CNN </a:t>
            </a:r>
            <a:r>
              <a:rPr lang="nl-NL" dirty="0" err="1"/>
              <a:t>to</a:t>
            </a:r>
            <a:r>
              <a:rPr lang="nl-NL" dirty="0"/>
              <a:t> </a:t>
            </a:r>
            <a:r>
              <a:rPr lang="nl-NL" dirty="0" err="1"/>
              <a:t>optimize</a:t>
            </a:r>
            <a:r>
              <a:rPr lang="nl-NL" dirty="0"/>
              <a:t> </a:t>
            </a:r>
            <a:r>
              <a:rPr lang="nl-NL" dirty="0" err="1"/>
              <a:t>to</a:t>
            </a:r>
            <a:r>
              <a:rPr lang="nl-NL" dirty="0"/>
              <a:t> a </a:t>
            </a:r>
            <a:r>
              <a:rPr lang="nl-NL" dirty="0" err="1"/>
              <a:t>blurring</a:t>
            </a:r>
            <a:r>
              <a:rPr lang="nl-NL" dirty="0"/>
              <a:t> filter.</a:t>
            </a:r>
            <a:endParaRPr lang="en-NL" dirty="0"/>
          </a:p>
          <a:p>
            <a:endParaRPr lang="nl-NL" dirty="0"/>
          </a:p>
        </p:txBody>
      </p:sp>
      <p:sp>
        <p:nvSpPr>
          <p:cNvPr id="4" name="Slide Number Placeholder 3"/>
          <p:cNvSpPr>
            <a:spLocks noGrp="1"/>
          </p:cNvSpPr>
          <p:nvPr>
            <p:ph type="sldNum" sz="quarter" idx="5"/>
          </p:nvPr>
        </p:nvSpPr>
        <p:spPr/>
        <p:txBody>
          <a:bodyPr/>
          <a:lstStyle/>
          <a:p>
            <a:fld id="{5B1D68AB-D793-0E46-8D9C-25C9B188176D}" type="slidenum">
              <a:rPr lang="en-NL" smtClean="0"/>
              <a:t>54</a:t>
            </a:fld>
            <a:endParaRPr lang="en-NL"/>
          </a:p>
        </p:txBody>
      </p:sp>
    </p:spTree>
    <p:extLst>
      <p:ext uri="{BB962C8B-B14F-4D97-AF65-F5344CB8AC3E}">
        <p14:creationId xmlns:p14="http://schemas.microsoft.com/office/powerpoint/2010/main" val="23756489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We </a:t>
            </a:r>
            <a:r>
              <a:rPr lang="nl-NL" dirty="0" err="1"/>
              <a:t>can</a:t>
            </a:r>
            <a:r>
              <a:rPr lang="nl-NL" dirty="0"/>
              <a:t> train </a:t>
            </a:r>
            <a:r>
              <a:rPr lang="nl-NL" dirty="0" err="1"/>
              <a:t>the</a:t>
            </a:r>
            <a:r>
              <a:rPr lang="nl-NL" dirty="0"/>
              <a:t> </a:t>
            </a:r>
            <a:r>
              <a:rPr lang="nl-NL" dirty="0" err="1"/>
              <a:t>same</a:t>
            </a:r>
            <a:r>
              <a:rPr lang="nl-NL" dirty="0"/>
              <a:t> </a:t>
            </a:r>
            <a:r>
              <a:rPr lang="nl-NL" dirty="0" err="1"/>
              <a:t>network</a:t>
            </a:r>
            <a:r>
              <a:rPr lang="nl-NL" dirty="0"/>
              <a:t> on targets </a:t>
            </a:r>
            <a:r>
              <a:rPr lang="nl-NL" dirty="0" err="1"/>
              <a:t>with</a:t>
            </a:r>
            <a:r>
              <a:rPr lang="nl-NL" dirty="0"/>
              <a:t> different </a:t>
            </a:r>
            <a:r>
              <a:rPr lang="nl-NL" dirty="0" err="1"/>
              <a:t>diffusion</a:t>
            </a:r>
            <a:r>
              <a:rPr lang="nl-NL" dirty="0"/>
              <a:t> </a:t>
            </a:r>
            <a:r>
              <a:rPr lang="nl-NL" dirty="0" err="1"/>
              <a:t>times</a:t>
            </a:r>
            <a:r>
              <a:rPr lang="nl-NL" dirty="0"/>
              <a:t> </a:t>
            </a:r>
            <a:r>
              <a:rPr lang="nl-NL" dirty="0" err="1"/>
              <a:t>and</a:t>
            </a:r>
            <a:r>
              <a:rPr lang="nl-NL" dirty="0"/>
              <a:t> </a:t>
            </a:r>
            <a:r>
              <a:rPr lang="nl-NL" dirty="0" err="1"/>
              <a:t>the</a:t>
            </a:r>
            <a:r>
              <a:rPr lang="nl-NL" dirty="0"/>
              <a:t> </a:t>
            </a:r>
            <a:r>
              <a:rPr lang="nl-NL" dirty="0" err="1"/>
              <a:t>network</a:t>
            </a:r>
            <a:r>
              <a:rPr lang="nl-NL" dirty="0"/>
              <a:t> </a:t>
            </a:r>
            <a:r>
              <a:rPr lang="nl-NL" dirty="0" err="1"/>
              <a:t>with</a:t>
            </a:r>
            <a:r>
              <a:rPr lang="nl-NL" dirty="0"/>
              <a:t> </a:t>
            </a:r>
            <a:r>
              <a:rPr lang="nl-NL" dirty="0" err="1"/>
              <a:t>DeltaConv</a:t>
            </a:r>
            <a:r>
              <a:rPr lang="nl-NL" dirty="0"/>
              <a:t> </a:t>
            </a:r>
            <a:r>
              <a:rPr lang="nl-NL" dirty="0" err="1"/>
              <a:t>can</a:t>
            </a:r>
            <a:r>
              <a:rPr lang="nl-NL" dirty="0"/>
              <a:t> get </a:t>
            </a:r>
            <a:r>
              <a:rPr lang="nl-NL" dirty="0" err="1"/>
              <a:t>good</a:t>
            </a:r>
            <a:r>
              <a:rPr lang="nl-NL" dirty="0"/>
              <a:t> </a:t>
            </a:r>
            <a:r>
              <a:rPr lang="nl-NL" dirty="0" err="1"/>
              <a:t>approximations</a:t>
            </a:r>
            <a:r>
              <a:rPr lang="nl-NL" dirty="0"/>
              <a:t> </a:t>
            </a:r>
            <a:r>
              <a:rPr lang="nl-NL" dirty="0" err="1"/>
              <a:t>for</a:t>
            </a:r>
            <a:r>
              <a:rPr lang="nl-NL" dirty="0"/>
              <a:t> </a:t>
            </a:r>
            <a:r>
              <a:rPr lang="nl-NL" dirty="0" err="1"/>
              <a:t>each</a:t>
            </a:r>
            <a:r>
              <a:rPr lang="nl-NL" dirty="0"/>
              <a:t> timestep, </a:t>
            </a:r>
            <a:r>
              <a:rPr lang="nl-NL" dirty="0" err="1"/>
              <a:t>showing</a:t>
            </a:r>
            <a:r>
              <a:rPr lang="nl-NL" dirty="0"/>
              <a:t> </a:t>
            </a:r>
            <a:r>
              <a:rPr lang="nl-NL" dirty="0" err="1"/>
              <a:t>that</a:t>
            </a:r>
            <a:r>
              <a:rPr lang="nl-NL" dirty="0"/>
              <a:t> </a:t>
            </a:r>
            <a:r>
              <a:rPr lang="nl-NL" dirty="0" err="1"/>
              <a:t>it</a:t>
            </a:r>
            <a:r>
              <a:rPr lang="nl-NL" dirty="0"/>
              <a:t> </a:t>
            </a:r>
            <a:r>
              <a:rPr lang="nl-NL" dirty="0" err="1"/>
              <a:t>could</a:t>
            </a:r>
            <a:r>
              <a:rPr lang="nl-NL" dirty="0"/>
              <a:t> </a:t>
            </a:r>
            <a:r>
              <a:rPr lang="nl-NL" dirty="0" err="1"/>
              <a:t>learn</a:t>
            </a:r>
            <a:r>
              <a:rPr lang="nl-NL" dirty="0"/>
              <a:t> </a:t>
            </a:r>
            <a:r>
              <a:rPr lang="nl-NL" dirty="0" err="1"/>
              <a:t>to</a:t>
            </a:r>
            <a:r>
              <a:rPr lang="nl-NL" dirty="0"/>
              <a:t> control </a:t>
            </a:r>
            <a:r>
              <a:rPr lang="nl-NL" dirty="0" err="1"/>
              <a:t>diffusion</a:t>
            </a:r>
            <a:r>
              <a:rPr lang="nl-NL" dirty="0"/>
              <a:t> </a:t>
            </a:r>
            <a:r>
              <a:rPr lang="nl-NL" dirty="0" err="1"/>
              <a:t>times</a:t>
            </a:r>
            <a:r>
              <a:rPr lang="nl-NL" dirty="0"/>
              <a:t>.</a:t>
            </a:r>
          </a:p>
          <a:p>
            <a:endParaRPr lang="nl-NL" dirty="0"/>
          </a:p>
          <a:p>
            <a:r>
              <a:rPr lang="en-GB" dirty="0"/>
              <a:t>Finally, a part that I’m very excited about. </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55</a:t>
            </a:fld>
            <a:endParaRPr lang="en-NL"/>
          </a:p>
        </p:txBody>
      </p:sp>
    </p:spTree>
    <p:extLst>
      <p:ext uri="{BB962C8B-B14F-4D97-AF65-F5344CB8AC3E}">
        <p14:creationId xmlns:p14="http://schemas.microsoft.com/office/powerpoint/2010/main" val="27407408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DeltaConv</a:t>
            </a:r>
            <a:r>
              <a:rPr lang="en-GB" dirty="0"/>
              <a:t> builds on foundations of differential geometry. Therefore it inherits a lot of nice properties for curved surfaces.</a:t>
            </a:r>
          </a:p>
          <a:p>
            <a:endParaRPr lang="en-GB" dirty="0"/>
          </a:p>
          <a:p>
            <a:r>
              <a:rPr lang="en-GB" dirty="0"/>
              <a:t>All operators are intrinsic.</a:t>
            </a:r>
          </a:p>
          <a:p>
            <a:r>
              <a:rPr lang="en-GB" dirty="0"/>
              <a:t>All the operators are coordinate-independent.</a:t>
            </a:r>
          </a:p>
          <a:p>
            <a:r>
              <a:rPr lang="en-GB" dirty="0"/>
              <a:t>All operators are generalizable to other manifolds, such as hyperbolic spaces and higher dimension</a:t>
            </a:r>
          </a:p>
          <a:p>
            <a:r>
              <a:rPr lang="en-GB" dirty="0"/>
              <a:t>And we already have nice </a:t>
            </a:r>
            <a:r>
              <a:rPr lang="en-GB" dirty="0" err="1"/>
              <a:t>discretizations</a:t>
            </a:r>
            <a:r>
              <a:rPr lang="en-GB" dirty="0"/>
              <a:t>. In this paper, we show that </a:t>
            </a:r>
            <a:r>
              <a:rPr lang="en-GB" dirty="0" err="1"/>
              <a:t>DeltaConv</a:t>
            </a:r>
            <a:r>
              <a:rPr lang="en-GB" dirty="0"/>
              <a:t> works effectively on images and point clouds.</a:t>
            </a:r>
          </a:p>
          <a:p>
            <a:endParaRPr lang="en-GB" dirty="0"/>
          </a:p>
          <a:p>
            <a:r>
              <a:rPr lang="en-GB" dirty="0"/>
              <a:t>Again, this is because we build on prior knowledge about how to analyse functions on curved surfaces.</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56</a:t>
            </a:fld>
            <a:endParaRPr lang="en-NL"/>
          </a:p>
        </p:txBody>
      </p:sp>
    </p:spTree>
    <p:extLst>
      <p:ext uri="{BB962C8B-B14F-4D97-AF65-F5344CB8AC3E}">
        <p14:creationId xmlns:p14="http://schemas.microsoft.com/office/powerpoint/2010/main" val="16491894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take </a:t>
            </a:r>
            <a:r>
              <a:rPr lang="en-GB" dirty="0" err="1"/>
              <a:t>DeltaConv</a:t>
            </a:r>
            <a:r>
              <a:rPr lang="en-GB" dirty="0"/>
              <a:t> for a spin.</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57</a:t>
            </a:fld>
            <a:endParaRPr lang="en-NL"/>
          </a:p>
        </p:txBody>
      </p:sp>
    </p:spTree>
    <p:extLst>
      <p:ext uri="{BB962C8B-B14F-4D97-AF65-F5344CB8AC3E}">
        <p14:creationId xmlns:p14="http://schemas.microsoft.com/office/powerpoint/2010/main" val="195613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start with the architecture proposed in DGCNN, the network around </a:t>
            </a:r>
            <a:r>
              <a:rPr lang="en-GB" dirty="0" err="1"/>
              <a:t>EdgeConv</a:t>
            </a:r>
            <a:r>
              <a:rPr lang="en-GB" dirty="0"/>
              <a:t>.</a:t>
            </a:r>
          </a:p>
          <a:p>
            <a:r>
              <a:rPr lang="en-GB" dirty="0"/>
              <a:t>Each convolution is replaced with the operations in </a:t>
            </a:r>
            <a:r>
              <a:rPr lang="en-GB" dirty="0" err="1"/>
              <a:t>DeltaConv</a:t>
            </a:r>
            <a:r>
              <a:rPr lang="en-GB" dirty="0"/>
              <a:t>. The result is a very simple architecture with three to four convolution layers in a single scale.</a:t>
            </a:r>
          </a:p>
          <a:p>
            <a:endParaRPr lang="en-GB" dirty="0"/>
          </a:p>
          <a:p>
            <a:r>
              <a:rPr lang="en-GB" dirty="0"/>
              <a:t>You might notice that we use 3D coordinates as input to the network. We used such extrinsic features as input to compare with other works that use 3D positions. It would be possible to use intrinsic features as input, which would make the entire pipeline fully intrinsic and rotation invariant.</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58</a:t>
            </a:fld>
            <a:endParaRPr lang="en-NL"/>
          </a:p>
        </p:txBody>
      </p:sp>
    </p:spTree>
    <p:extLst>
      <p:ext uri="{BB962C8B-B14F-4D97-AF65-F5344CB8AC3E}">
        <p14:creationId xmlns:p14="http://schemas.microsoft.com/office/powerpoint/2010/main" val="13894591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our implementation we use moving least squares to compute gradient and divergence on a point cloud. We fit a quadratic polynomial to a small patch points.</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59</a:t>
            </a:fld>
            <a:endParaRPr lang="en-NL"/>
          </a:p>
        </p:txBody>
      </p:sp>
    </p:spTree>
    <p:extLst>
      <p:ext uri="{BB962C8B-B14F-4D97-AF65-F5344CB8AC3E}">
        <p14:creationId xmlns:p14="http://schemas.microsoft.com/office/powerpoint/2010/main" val="1784085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localized features on a surface, such as ridges, </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6</a:t>
            </a:fld>
            <a:endParaRPr lang="en-NL"/>
          </a:p>
        </p:txBody>
      </p:sp>
    </p:spTree>
    <p:extLst>
      <p:ext uri="{BB962C8B-B14F-4D97-AF65-F5344CB8AC3E}">
        <p14:creationId xmlns:p14="http://schemas.microsoft.com/office/powerpoint/2010/main" val="16569028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NL" dirty="0"/>
              <a:t>nd then take its derivative. The operators are regularized and normalized to be robust to noise and sparse regions. The operators are easy to use: we can reuse gradient and divergence for co-gradient and curl and the operators are applied through efficient sparse matrix multiplication. You can find our code on github.</a:t>
            </a:r>
          </a:p>
        </p:txBody>
      </p:sp>
      <p:sp>
        <p:nvSpPr>
          <p:cNvPr id="4" name="Slide Number Placeholder 3"/>
          <p:cNvSpPr>
            <a:spLocks noGrp="1"/>
          </p:cNvSpPr>
          <p:nvPr>
            <p:ph type="sldNum" sz="quarter" idx="5"/>
          </p:nvPr>
        </p:nvSpPr>
        <p:spPr/>
        <p:txBody>
          <a:bodyPr/>
          <a:lstStyle/>
          <a:p>
            <a:fld id="{5B1D68AB-D793-0E46-8D9C-25C9B188176D}" type="slidenum">
              <a:rPr lang="en-NL" smtClean="0"/>
              <a:t>60</a:t>
            </a:fld>
            <a:endParaRPr lang="en-NL"/>
          </a:p>
        </p:txBody>
      </p:sp>
    </p:spTree>
    <p:extLst>
      <p:ext uri="{BB962C8B-B14F-4D97-AF65-F5344CB8AC3E}">
        <p14:creationId xmlns:p14="http://schemas.microsoft.com/office/powerpoint/2010/main" val="38790598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Of course, we were curious how DeltaConv compared to recent state of the art approaches on classification with ModelNet40 and Segmentation on ShapeNet. Often, these networks use more complex network architectures and recent advancements such as self-attention. Even then, DeltaConv is on par or better than the state-of-the-art, showing that it pays off to be aware of geometric constraints.</a:t>
            </a:r>
          </a:p>
          <a:p>
            <a:endParaRPr lang="en-NL" dirty="0"/>
          </a:p>
          <a:p>
            <a:r>
              <a:rPr lang="en-NL" dirty="0"/>
              <a:t>We also tested on more challenging data.</a:t>
            </a:r>
          </a:p>
        </p:txBody>
      </p:sp>
      <p:sp>
        <p:nvSpPr>
          <p:cNvPr id="4" name="Slide Number Placeholder 3"/>
          <p:cNvSpPr>
            <a:spLocks noGrp="1"/>
          </p:cNvSpPr>
          <p:nvPr>
            <p:ph type="sldNum" sz="quarter" idx="5"/>
          </p:nvPr>
        </p:nvSpPr>
        <p:spPr/>
        <p:txBody>
          <a:bodyPr/>
          <a:lstStyle/>
          <a:p>
            <a:fld id="{5B1D68AB-D793-0E46-8D9C-25C9B188176D}" type="slidenum">
              <a:rPr lang="en-NL" smtClean="0"/>
              <a:t>61</a:t>
            </a:fld>
            <a:endParaRPr lang="en-NL"/>
          </a:p>
        </p:txBody>
      </p:sp>
    </p:spTree>
    <p:extLst>
      <p:ext uri="{BB962C8B-B14F-4D97-AF65-F5344CB8AC3E}">
        <p14:creationId xmlns:p14="http://schemas.microsoft.com/office/powerpoint/2010/main" val="42355563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ScanObjectNN is a classification task with objects from multiple scanned-room datasets. It includes noise and background points and there are variants of the data with translated and rotated bounding boxes. Even on the most difficult variant, we see a large improvement over previous work.</a:t>
            </a:r>
          </a:p>
          <a:p>
            <a:endParaRPr lang="en-NL" dirty="0"/>
          </a:p>
          <a:p>
            <a:r>
              <a:rPr lang="en-GB" dirty="0"/>
              <a:t>Next, we investigated how much we actually benefit from anisotropic information. </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62</a:t>
            </a:fld>
            <a:endParaRPr lang="en-NL"/>
          </a:p>
        </p:txBody>
      </p:sp>
    </p:spTree>
    <p:extLst>
      <p:ext uri="{BB962C8B-B14F-4D97-AF65-F5344CB8AC3E}">
        <p14:creationId xmlns:p14="http://schemas.microsoft.com/office/powerpoint/2010/main" val="35491977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first tested three networks that don’t use directional information in their convolutions: the Laplace-</a:t>
            </a:r>
            <a:r>
              <a:rPr lang="en-GB" dirty="0" err="1"/>
              <a:t>Beltrami</a:t>
            </a:r>
            <a:r>
              <a:rPr lang="en-GB" dirty="0"/>
              <a:t> operator, GCN, and a network with maximum aggregation.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Then we test two variants: one where we just increase the number of parameters and one where we add the vector stream, which results in the same number of parameters.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On both tasks and for every network, the vector stream increases the accuracy.</a:t>
            </a:r>
          </a:p>
          <a:p>
            <a:endParaRPr lang="en-NL" dirty="0"/>
          </a:p>
          <a:p>
            <a:r>
              <a:rPr lang="en-NL" dirty="0"/>
              <a:t>Finally, we evaluated the runtime of DeltaConv, compared to a very similar, seemingly simpler operation: EdgeConv.</a:t>
            </a:r>
          </a:p>
        </p:txBody>
      </p:sp>
      <p:sp>
        <p:nvSpPr>
          <p:cNvPr id="4" name="Slide Number Placeholder 3"/>
          <p:cNvSpPr>
            <a:spLocks noGrp="1"/>
          </p:cNvSpPr>
          <p:nvPr>
            <p:ph type="sldNum" sz="quarter" idx="5"/>
          </p:nvPr>
        </p:nvSpPr>
        <p:spPr/>
        <p:txBody>
          <a:bodyPr/>
          <a:lstStyle/>
          <a:p>
            <a:fld id="{5B1D68AB-D793-0E46-8D9C-25C9B188176D}" type="slidenum">
              <a:rPr lang="en-NL" smtClean="0"/>
              <a:t>63</a:t>
            </a:fld>
            <a:endParaRPr lang="en-NL"/>
          </a:p>
        </p:txBody>
      </p:sp>
    </p:spTree>
    <p:extLst>
      <p:ext uri="{BB962C8B-B14F-4D97-AF65-F5344CB8AC3E}">
        <p14:creationId xmlns:p14="http://schemas.microsoft.com/office/powerpoint/2010/main" val="33398941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To our surprise, DeltaConv was actually much faster than EdgeConv. Look, for example, at the comparison of the backward pass: a 30 times improvement.</a:t>
            </a:r>
          </a:p>
          <a:p>
            <a:endParaRPr lang="en-NL" dirty="0"/>
          </a:p>
          <a:p>
            <a:r>
              <a:rPr lang="en-NL" dirty="0"/>
              <a:t>The reason for this is simple: DeltaConv computes directional features at each point instead of each edge. If you have 20 edges per point, EdgeConv apples the multi-layer perceptron 20 times for each point. This is hard to scale up to larger point clouds with more points per neighborhood.</a:t>
            </a:r>
            <a:endParaRPr lang="nl-NL" dirty="0"/>
          </a:p>
        </p:txBody>
      </p:sp>
      <p:sp>
        <p:nvSpPr>
          <p:cNvPr id="4" name="Slide Number Placeholder 3"/>
          <p:cNvSpPr>
            <a:spLocks noGrp="1"/>
          </p:cNvSpPr>
          <p:nvPr>
            <p:ph type="sldNum" sz="quarter" idx="5"/>
          </p:nvPr>
        </p:nvSpPr>
        <p:spPr/>
        <p:txBody>
          <a:bodyPr/>
          <a:lstStyle/>
          <a:p>
            <a:fld id="{5B1D68AB-D793-0E46-8D9C-25C9B188176D}" type="slidenum">
              <a:rPr lang="en-NL" smtClean="0"/>
              <a:t>64</a:t>
            </a:fld>
            <a:endParaRPr lang="en-NL"/>
          </a:p>
        </p:txBody>
      </p:sp>
    </p:spTree>
    <p:extLst>
      <p:ext uri="{BB962C8B-B14F-4D97-AF65-F5344CB8AC3E}">
        <p14:creationId xmlns:p14="http://schemas.microsoft.com/office/powerpoint/2010/main" val="21817260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Concluding</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65</a:t>
            </a:fld>
            <a:endParaRPr lang="en-NL"/>
          </a:p>
        </p:txBody>
      </p:sp>
    </p:spTree>
    <p:extLst>
      <p:ext uri="{BB962C8B-B14F-4D97-AF65-F5344CB8AC3E}">
        <p14:creationId xmlns:p14="http://schemas.microsoft.com/office/powerpoint/2010/main" val="4447338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saw that it’s difficult to design convolutions that are both intrinsic and anisotropic.</a:t>
            </a:r>
          </a:p>
          <a:p>
            <a:r>
              <a:rPr lang="en-GB" dirty="0" err="1"/>
              <a:t>DeltaConv</a:t>
            </a:r>
            <a:r>
              <a:rPr lang="en-GB" dirty="0"/>
              <a:t> combines and composes geometric operators, resulting in a convolution that is intrinsic and anisotropic, which gives us improved performance.</a:t>
            </a:r>
          </a:p>
          <a:p>
            <a:r>
              <a:rPr lang="en-GB" dirty="0" err="1"/>
              <a:t>DeltaConv</a:t>
            </a:r>
            <a:r>
              <a:rPr lang="en-GB" dirty="0"/>
              <a:t> is easy to use and efficient and builds on foundational properties and knowledge from analysis and geometry. We hope that it inspires more work that connects these fields.</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66</a:t>
            </a:fld>
            <a:endParaRPr lang="en-NL"/>
          </a:p>
        </p:txBody>
      </p:sp>
    </p:spTree>
    <p:extLst>
      <p:ext uri="{BB962C8B-B14F-4D97-AF65-F5344CB8AC3E}">
        <p14:creationId xmlns:p14="http://schemas.microsoft.com/office/powerpoint/2010/main" val="4015005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You can try DeltaConv for yourself by downloading the source code on github or installing the package using pip. I’m excited to see what you’ll do with it. Thank you for your attention.</a:t>
            </a:r>
          </a:p>
        </p:txBody>
      </p:sp>
      <p:sp>
        <p:nvSpPr>
          <p:cNvPr id="4" name="Slide Number Placeholder 3"/>
          <p:cNvSpPr>
            <a:spLocks noGrp="1"/>
          </p:cNvSpPr>
          <p:nvPr>
            <p:ph type="sldNum" sz="quarter" idx="5"/>
          </p:nvPr>
        </p:nvSpPr>
        <p:spPr/>
        <p:txBody>
          <a:bodyPr/>
          <a:lstStyle/>
          <a:p>
            <a:fld id="{5B1D68AB-D793-0E46-8D9C-25C9B188176D}" type="slidenum">
              <a:rPr lang="en-NL" smtClean="0"/>
              <a:t>67</a:t>
            </a:fld>
            <a:endParaRPr lang="en-NL"/>
          </a:p>
        </p:txBody>
      </p:sp>
    </p:spTree>
    <p:extLst>
      <p:ext uri="{BB962C8B-B14F-4D97-AF65-F5344CB8AC3E}">
        <p14:creationId xmlns:p14="http://schemas.microsoft.com/office/powerpoint/2010/main" val="1174298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short detour: How does one compute these operators. In our paper we use moving least squares. The short version is that we fit a 2</a:t>
            </a:r>
            <a:r>
              <a:rPr lang="en-GB" baseline="30000" dirty="0"/>
              <a:t>nd</a:t>
            </a:r>
            <a:r>
              <a:rPr lang="en-GB" dirty="0"/>
              <a:t> order polynomial to a small patch of surface</a:t>
            </a:r>
          </a:p>
        </p:txBody>
      </p:sp>
      <p:sp>
        <p:nvSpPr>
          <p:cNvPr id="4" name="Slide Number Placeholder 3"/>
          <p:cNvSpPr>
            <a:spLocks noGrp="1"/>
          </p:cNvSpPr>
          <p:nvPr>
            <p:ph type="sldNum" sz="quarter" idx="5"/>
          </p:nvPr>
        </p:nvSpPr>
        <p:spPr/>
        <p:txBody>
          <a:bodyPr/>
          <a:lstStyle/>
          <a:p>
            <a:fld id="{5B1D68AB-D793-0E46-8D9C-25C9B188176D}" type="slidenum">
              <a:rPr lang="en-NL" smtClean="0"/>
              <a:t>68</a:t>
            </a:fld>
            <a:endParaRPr lang="en-NL"/>
          </a:p>
        </p:txBody>
      </p:sp>
    </p:spTree>
    <p:extLst>
      <p:ext uri="{BB962C8B-B14F-4D97-AF65-F5344CB8AC3E}">
        <p14:creationId xmlns:p14="http://schemas.microsoft.com/office/powerpoint/2010/main" val="31740661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then take it’s derivative</a:t>
            </a:r>
          </a:p>
        </p:txBody>
      </p:sp>
      <p:sp>
        <p:nvSpPr>
          <p:cNvPr id="4" name="Slide Number Placeholder 3"/>
          <p:cNvSpPr>
            <a:spLocks noGrp="1"/>
          </p:cNvSpPr>
          <p:nvPr>
            <p:ph type="sldNum" sz="quarter" idx="5"/>
          </p:nvPr>
        </p:nvSpPr>
        <p:spPr/>
        <p:txBody>
          <a:bodyPr/>
          <a:lstStyle/>
          <a:p>
            <a:fld id="{5B1D68AB-D793-0E46-8D9C-25C9B188176D}" type="slidenum">
              <a:rPr lang="en-NL" smtClean="0"/>
              <a:t>69</a:t>
            </a:fld>
            <a:endParaRPr lang="en-NL"/>
          </a:p>
        </p:txBody>
      </p:sp>
    </p:spTree>
    <p:extLst>
      <p:ext uri="{BB962C8B-B14F-4D97-AF65-F5344CB8AC3E}">
        <p14:creationId xmlns:p14="http://schemas.microsoft.com/office/powerpoint/2010/main" val="66778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 corners</a:t>
            </a:r>
          </a:p>
        </p:txBody>
      </p:sp>
      <p:sp>
        <p:nvSpPr>
          <p:cNvPr id="4" name="Slide Number Placeholder 3"/>
          <p:cNvSpPr>
            <a:spLocks noGrp="1"/>
          </p:cNvSpPr>
          <p:nvPr>
            <p:ph type="sldNum" sz="quarter" idx="5"/>
          </p:nvPr>
        </p:nvSpPr>
        <p:spPr/>
        <p:txBody>
          <a:bodyPr/>
          <a:lstStyle/>
          <a:p>
            <a:fld id="{5B1D68AB-D793-0E46-8D9C-25C9B188176D}" type="slidenum">
              <a:rPr lang="en-NL" smtClean="0"/>
              <a:t>7</a:t>
            </a:fld>
            <a:endParaRPr lang="en-NL"/>
          </a:p>
        </p:txBody>
      </p:sp>
    </p:spTree>
    <p:extLst>
      <p:ext uri="{BB962C8B-B14F-4D97-AF65-F5344CB8AC3E}">
        <p14:creationId xmlns:p14="http://schemas.microsoft.com/office/powerpoint/2010/main" val="34535859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use regularization during this step to make the operators robust to noise and sparse regions. On the left, the gradient without regularization results in exploding values, especially in sparse regions like the legs of the chair. This is corrected with the </a:t>
            </a:r>
            <a:r>
              <a:rPr lang="en-GB" dirty="0" err="1"/>
              <a:t>regularizer</a:t>
            </a:r>
            <a:r>
              <a:rPr lang="en-GB" dirty="0"/>
              <a:t>, as seen on the right.</a:t>
            </a:r>
          </a:p>
        </p:txBody>
      </p:sp>
      <p:sp>
        <p:nvSpPr>
          <p:cNvPr id="4" name="Slide Number Placeholder 3"/>
          <p:cNvSpPr>
            <a:spLocks noGrp="1"/>
          </p:cNvSpPr>
          <p:nvPr>
            <p:ph type="sldNum" sz="quarter" idx="5"/>
          </p:nvPr>
        </p:nvSpPr>
        <p:spPr/>
        <p:txBody>
          <a:bodyPr/>
          <a:lstStyle/>
          <a:p>
            <a:fld id="{5B1D68AB-D793-0E46-8D9C-25C9B188176D}" type="slidenum">
              <a:rPr lang="en-NL" smtClean="0"/>
              <a:t>70</a:t>
            </a:fld>
            <a:endParaRPr lang="en-NL"/>
          </a:p>
        </p:txBody>
      </p:sp>
    </p:spTree>
    <p:extLst>
      <p:ext uri="{BB962C8B-B14F-4D97-AF65-F5344CB8AC3E}">
        <p14:creationId xmlns:p14="http://schemas.microsoft.com/office/powerpoint/2010/main" val="13951322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also normalize the operators with the maximum norm or infinity norm, which serves as an upper bound on the scaling behaviour of the operators. We found that without this normalization, the features would diverge with each layer.</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71</a:t>
            </a:fld>
            <a:endParaRPr lang="en-NL"/>
          </a:p>
        </p:txBody>
      </p:sp>
    </p:spTree>
    <p:extLst>
      <p:ext uri="{BB962C8B-B14F-4D97-AF65-F5344CB8AC3E}">
        <p14:creationId xmlns:p14="http://schemas.microsoft.com/office/powerpoint/2010/main" val="42206974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72</a:t>
            </a:fld>
            <a:endParaRPr lang="en-NL"/>
          </a:p>
        </p:txBody>
      </p:sp>
    </p:spTree>
    <p:extLst>
      <p:ext uri="{BB962C8B-B14F-4D97-AF65-F5344CB8AC3E}">
        <p14:creationId xmlns:p14="http://schemas.microsoft.com/office/powerpoint/2010/main" val="40773082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importantly, there is theoretical shortcoming. The rotation-equivariant property holds in the tangent planes, but is not preserved by the exponential map, since it's not an isometry. The exponential map stretches and squeezes the flat tangent plane to fit onto the surface. This stretching and squeezing can be different in every direction and thus the rotation-equivariant property breaks. This is a problem for any rotation- or gauge-equivariant approach that applies kernels in flat spaces: they pretend the mapping is isometric.</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73</a:t>
            </a:fld>
            <a:endParaRPr lang="en-NL"/>
          </a:p>
        </p:txBody>
      </p:sp>
    </p:spTree>
    <p:extLst>
      <p:ext uri="{BB962C8B-B14F-4D97-AF65-F5344CB8AC3E}">
        <p14:creationId xmlns:p14="http://schemas.microsoft.com/office/powerpoint/2010/main" val="27409399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exponential map introduces an angular distortion that depends on the gaussian curvature of a shape. You can see this clearly in the example of two spheres. These are constant curvature, with a curvature of 1 over the radius. A unit circle in the tangent plane is deformed </a:t>
            </a:r>
            <a:r>
              <a:rPr lang="en-GB" dirty="0" err="1"/>
              <a:t>differenly</a:t>
            </a:r>
            <a:r>
              <a:rPr lang="en-GB" dirty="0"/>
              <a:t> between the two spheres and this stretching depends on the gaussian curvature. The exponential map sees these spheres as being the same, even though they aren't.</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74</a:t>
            </a:fld>
            <a:endParaRPr lang="en-NL"/>
          </a:p>
        </p:txBody>
      </p:sp>
    </p:spTree>
    <p:extLst>
      <p:ext uri="{BB962C8B-B14F-4D97-AF65-F5344CB8AC3E}">
        <p14:creationId xmlns:p14="http://schemas.microsoft.com/office/powerpoint/2010/main" val="6944037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spheres we have shapes with constant gaussian curvature that are seen as being the same even though aren't. This gets more complicated on other manifolds with changing curvature and non-linear stretching and squeezing, where a kernel on an exponential map could look at points with completely different curvature and think they are the same. In other words, equivariant approaches on curved manifolds </a:t>
            </a:r>
            <a:r>
              <a:rPr lang="en-GB" dirty="0" err="1"/>
              <a:t>symetrize</a:t>
            </a:r>
            <a:r>
              <a:rPr lang="en-GB" dirty="0"/>
              <a:t> spaces that are not </a:t>
            </a:r>
            <a:r>
              <a:rPr lang="en-GB" dirty="0" err="1"/>
              <a:t>symmeric</a:t>
            </a:r>
            <a:r>
              <a:rPr lang="en-GB" dirty="0"/>
              <a:t>.</a:t>
            </a:r>
          </a:p>
          <a:p>
            <a:endParaRPr lang="en-GB" dirty="0"/>
          </a:p>
          <a:p>
            <a:r>
              <a:rPr lang="en-GB" dirty="0"/>
              <a:t>What's nice about </a:t>
            </a:r>
            <a:r>
              <a:rPr lang="en-GB" dirty="0" err="1"/>
              <a:t>DeltaConv</a:t>
            </a:r>
            <a:r>
              <a:rPr lang="en-GB" dirty="0"/>
              <a:t> is that it operates directly on the surface, so we don't have this issue.</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75</a:t>
            </a:fld>
            <a:endParaRPr lang="en-NL"/>
          </a:p>
        </p:txBody>
      </p:sp>
    </p:spTree>
    <p:extLst>
      <p:ext uri="{BB962C8B-B14F-4D97-AF65-F5344CB8AC3E}">
        <p14:creationId xmlns:p14="http://schemas.microsoft.com/office/powerpoint/2010/main" val="26618012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wanted to find out if the vector stream, our main argument for anisotropy actually benefits learning on surfaces. For this experiment, we tested a couple of scalar streams with the vector stream on top. In each, we find that the vector stream helps the network reach higher accuracy. This is also the case if we increase the number of parameters in the scalar stream.</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76</a:t>
            </a:fld>
            <a:endParaRPr lang="en-NL"/>
          </a:p>
        </p:txBody>
      </p:sp>
    </p:spTree>
    <p:extLst>
      <p:ext uri="{BB962C8B-B14F-4D97-AF65-F5344CB8AC3E}">
        <p14:creationId xmlns:p14="http://schemas.microsoft.com/office/powerpoint/2010/main" val="17826307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And finally, we test our approach on deformables, </a:t>
            </a:r>
            <a:r>
              <a:rPr lang="nl-NL" dirty="0" err="1"/>
              <a:t>because</a:t>
            </a:r>
            <a:r>
              <a:rPr lang="nl-NL" dirty="0"/>
              <a:t> </a:t>
            </a:r>
            <a:r>
              <a:rPr lang="nl-NL" dirty="0" err="1"/>
              <a:t>intrinsic</a:t>
            </a:r>
            <a:r>
              <a:rPr lang="nl-NL" dirty="0"/>
              <a:t> </a:t>
            </a:r>
            <a:r>
              <a:rPr lang="nl-NL" dirty="0" err="1"/>
              <a:t>convolutions</a:t>
            </a:r>
            <a:r>
              <a:rPr lang="nl-NL" dirty="0"/>
              <a:t> are </a:t>
            </a:r>
            <a:r>
              <a:rPr lang="nl-NL" dirty="0" err="1"/>
              <a:t>especially</a:t>
            </a:r>
            <a:r>
              <a:rPr lang="nl-NL" dirty="0"/>
              <a:t> </a:t>
            </a:r>
            <a:r>
              <a:rPr lang="nl-NL" dirty="0" err="1"/>
              <a:t>suitable</a:t>
            </a:r>
            <a:r>
              <a:rPr lang="nl-NL" dirty="0"/>
              <a:t> </a:t>
            </a:r>
            <a:r>
              <a:rPr lang="nl-NL" dirty="0" err="1"/>
              <a:t>for</a:t>
            </a:r>
            <a:r>
              <a:rPr lang="nl-NL" dirty="0"/>
              <a:t> </a:t>
            </a:r>
            <a:r>
              <a:rPr lang="nl-NL" dirty="0" err="1"/>
              <a:t>deformables</a:t>
            </a:r>
            <a:r>
              <a:rPr lang="en-NL" dirty="0"/>
              <a:t>. A</a:t>
            </a:r>
            <a:r>
              <a:rPr lang="en-GB" dirty="0"/>
              <a:t>g</a:t>
            </a:r>
            <a:r>
              <a:rPr lang="en-NL" dirty="0"/>
              <a:t>ain, we see that DeltaConv is very comfortable between state-of-the-art approaches.</a:t>
            </a:r>
          </a:p>
        </p:txBody>
      </p:sp>
      <p:sp>
        <p:nvSpPr>
          <p:cNvPr id="4" name="Slide Number Placeholder 3"/>
          <p:cNvSpPr>
            <a:spLocks noGrp="1"/>
          </p:cNvSpPr>
          <p:nvPr>
            <p:ph type="sldNum" sz="quarter" idx="5"/>
          </p:nvPr>
        </p:nvSpPr>
        <p:spPr/>
        <p:txBody>
          <a:bodyPr/>
          <a:lstStyle/>
          <a:p>
            <a:fld id="{5B1D68AB-D793-0E46-8D9C-25C9B188176D}" type="slidenum">
              <a:rPr lang="en-NL" smtClean="0"/>
              <a:t>77</a:t>
            </a:fld>
            <a:endParaRPr lang="en-NL"/>
          </a:p>
        </p:txBody>
      </p:sp>
    </p:spTree>
    <p:extLst>
      <p:ext uri="{BB962C8B-B14F-4D97-AF65-F5344CB8AC3E}">
        <p14:creationId xmlns:p14="http://schemas.microsoft.com/office/powerpoint/2010/main" val="2756400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and recurring patterns</a:t>
            </a:r>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8</a:t>
            </a:fld>
            <a:endParaRPr lang="en-NL"/>
          </a:p>
        </p:txBody>
      </p:sp>
    </p:spTree>
    <p:extLst>
      <p:ext uri="{BB962C8B-B14F-4D97-AF65-F5344CB8AC3E}">
        <p14:creationId xmlns:p14="http://schemas.microsoft.com/office/powerpoint/2010/main" val="2991363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5B1D68AB-D793-0E46-8D9C-25C9B188176D}" type="slidenum">
              <a:rPr lang="en-NL" smtClean="0"/>
              <a:t>9</a:t>
            </a:fld>
            <a:endParaRPr lang="en-NL"/>
          </a:p>
        </p:txBody>
      </p:sp>
    </p:spTree>
    <p:extLst>
      <p:ext uri="{BB962C8B-B14F-4D97-AF65-F5344CB8AC3E}">
        <p14:creationId xmlns:p14="http://schemas.microsoft.com/office/powerpoint/2010/main" val="57030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8796-FDF8-8644-B5DA-D765F3881E28}"/>
              </a:ext>
            </a:extLst>
          </p:cNvPr>
          <p:cNvSpPr>
            <a:spLocks noGrp="1"/>
          </p:cNvSpPr>
          <p:nvPr>
            <p:ph type="ctrTitle"/>
          </p:nvPr>
        </p:nvSpPr>
        <p:spPr>
          <a:xfrm>
            <a:off x="838200" y="2235200"/>
            <a:ext cx="9144000" cy="2387600"/>
          </a:xfrm>
        </p:spPr>
        <p:txBody>
          <a:bodyPr anchor="t">
            <a:normAutofit/>
          </a:bodyPr>
          <a:lstStyle>
            <a:lvl1pPr algn="l">
              <a:defRPr sz="4800" b="1" i="0">
                <a:latin typeface="FreightSans Pro Bold" panose="02000606030000020004" pitchFamily="2" charset="0"/>
              </a:defRPr>
            </a:lvl1pPr>
          </a:lstStyle>
          <a:p>
            <a:r>
              <a:rPr lang="en-GB" dirty="0"/>
              <a:t>Click to edit Master title style</a:t>
            </a:r>
            <a:endParaRPr lang="en-NL" dirty="0"/>
          </a:p>
        </p:txBody>
      </p:sp>
      <p:sp>
        <p:nvSpPr>
          <p:cNvPr id="3" name="Subtitle 2">
            <a:extLst>
              <a:ext uri="{FF2B5EF4-FFF2-40B4-BE49-F238E27FC236}">
                <a16:creationId xmlns:a16="http://schemas.microsoft.com/office/drawing/2014/main" id="{B55085E6-E6DD-4C41-9546-6F9BE4069DAB}"/>
              </a:ext>
            </a:extLst>
          </p:cNvPr>
          <p:cNvSpPr>
            <a:spLocks noGrp="1"/>
          </p:cNvSpPr>
          <p:nvPr>
            <p:ph type="subTitle" idx="1"/>
          </p:nvPr>
        </p:nvSpPr>
        <p:spPr>
          <a:xfrm>
            <a:off x="838200" y="4431969"/>
            <a:ext cx="9144000" cy="1655762"/>
          </a:xfrm>
        </p:spPr>
        <p:txBody>
          <a:bodyPr/>
          <a:lstStyle>
            <a:lvl1pPr marL="0" indent="0" algn="l">
              <a:buNone/>
              <a:defRPr sz="24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NL" dirty="0"/>
          </a:p>
        </p:txBody>
      </p:sp>
      <p:sp>
        <p:nvSpPr>
          <p:cNvPr id="4" name="Date Placeholder 3">
            <a:extLst>
              <a:ext uri="{FF2B5EF4-FFF2-40B4-BE49-F238E27FC236}">
                <a16:creationId xmlns:a16="http://schemas.microsoft.com/office/drawing/2014/main" id="{820708EE-5603-EE41-B8C3-210D19BC829B}"/>
              </a:ext>
            </a:extLst>
          </p:cNvPr>
          <p:cNvSpPr>
            <a:spLocks noGrp="1"/>
          </p:cNvSpPr>
          <p:nvPr>
            <p:ph type="dt" sz="half" idx="10"/>
          </p:nvPr>
        </p:nvSpPr>
        <p:spPr/>
        <p:txBody>
          <a:bodyPr/>
          <a:lstStyle/>
          <a:p>
            <a:fld id="{87945147-A0A4-2B40-B086-1633DB9B2747}" type="datetime1">
              <a:rPr lang="en-US" smtClean="0"/>
              <a:t>6/24/22</a:t>
            </a:fld>
            <a:endParaRPr lang="en-NL"/>
          </a:p>
        </p:txBody>
      </p:sp>
      <p:sp>
        <p:nvSpPr>
          <p:cNvPr id="5" name="Footer Placeholder 4">
            <a:extLst>
              <a:ext uri="{FF2B5EF4-FFF2-40B4-BE49-F238E27FC236}">
                <a16:creationId xmlns:a16="http://schemas.microsoft.com/office/drawing/2014/main" id="{17AC9FF7-7A1C-B746-99B6-0B6E262A628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F673FB33-5DBE-084D-A1E5-3500D2761C8A}"/>
              </a:ext>
            </a:extLst>
          </p:cNvPr>
          <p:cNvSpPr>
            <a:spLocks noGrp="1"/>
          </p:cNvSpPr>
          <p:nvPr>
            <p:ph type="sldNum" sz="quarter" idx="12"/>
          </p:nvPr>
        </p:nvSpPr>
        <p:spPr/>
        <p:txBody>
          <a:bodyPr/>
          <a:lstStyle/>
          <a:p>
            <a:fld id="{F376D241-1DD8-9144-9B2C-BE0F706CAFA9}" type="slidenum">
              <a:rPr lang="en-NL" smtClean="0"/>
              <a:pPr/>
              <a:t>‹#›</a:t>
            </a:fld>
            <a:endParaRPr lang="en-NL" dirty="0"/>
          </a:p>
        </p:txBody>
      </p:sp>
    </p:spTree>
    <p:extLst>
      <p:ext uri="{BB962C8B-B14F-4D97-AF65-F5344CB8AC3E}">
        <p14:creationId xmlns:p14="http://schemas.microsoft.com/office/powerpoint/2010/main" val="3577699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14FA-A328-6743-8F59-935E110AC416}"/>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86AEB36C-CCDD-5F45-929D-0EEB2CC07A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3E4EC506-3EA4-E64D-BB0E-734838C960BD}"/>
              </a:ext>
            </a:extLst>
          </p:cNvPr>
          <p:cNvSpPr>
            <a:spLocks noGrp="1"/>
          </p:cNvSpPr>
          <p:nvPr>
            <p:ph type="dt" sz="half" idx="10"/>
          </p:nvPr>
        </p:nvSpPr>
        <p:spPr/>
        <p:txBody>
          <a:bodyPr/>
          <a:lstStyle/>
          <a:p>
            <a:fld id="{AA15E59C-DA0D-414F-BEED-695FE590242C}" type="datetime1">
              <a:rPr lang="en-US" smtClean="0"/>
              <a:t>6/24/22</a:t>
            </a:fld>
            <a:endParaRPr lang="en-NL"/>
          </a:p>
        </p:txBody>
      </p:sp>
      <p:sp>
        <p:nvSpPr>
          <p:cNvPr id="5" name="Footer Placeholder 4">
            <a:extLst>
              <a:ext uri="{FF2B5EF4-FFF2-40B4-BE49-F238E27FC236}">
                <a16:creationId xmlns:a16="http://schemas.microsoft.com/office/drawing/2014/main" id="{1C3A3595-EF64-E243-9EA6-431EC842C07F}"/>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F0B39FAD-FAC6-6047-8BAD-E56D098EBE7D}"/>
              </a:ext>
            </a:extLst>
          </p:cNvPr>
          <p:cNvSpPr>
            <a:spLocks noGrp="1"/>
          </p:cNvSpPr>
          <p:nvPr>
            <p:ph type="sldNum" sz="quarter" idx="12"/>
          </p:nvPr>
        </p:nvSpPr>
        <p:spPr/>
        <p:txBody>
          <a:bodyPr/>
          <a:lstStyle/>
          <a:p>
            <a:fld id="{F376D241-1DD8-9144-9B2C-BE0F706CAFA9}" type="slidenum">
              <a:rPr lang="en-NL" smtClean="0"/>
              <a:pPr/>
              <a:t>‹#›</a:t>
            </a:fld>
            <a:endParaRPr lang="en-NL"/>
          </a:p>
        </p:txBody>
      </p:sp>
    </p:spTree>
    <p:extLst>
      <p:ext uri="{BB962C8B-B14F-4D97-AF65-F5344CB8AC3E}">
        <p14:creationId xmlns:p14="http://schemas.microsoft.com/office/powerpoint/2010/main" val="339170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A066A8-A468-2645-865E-3DBAFE6F85D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23003110-8F66-8E49-A42D-BB1D1DDDDF6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72C3016C-EAA4-6E41-934D-C9966CBC64CA}"/>
              </a:ext>
            </a:extLst>
          </p:cNvPr>
          <p:cNvSpPr>
            <a:spLocks noGrp="1"/>
          </p:cNvSpPr>
          <p:nvPr>
            <p:ph type="dt" sz="half" idx="10"/>
          </p:nvPr>
        </p:nvSpPr>
        <p:spPr/>
        <p:txBody>
          <a:bodyPr/>
          <a:lstStyle/>
          <a:p>
            <a:fld id="{C37EC284-35A7-EB4F-A58C-177BD67DC917}" type="datetime1">
              <a:rPr lang="en-US" smtClean="0"/>
              <a:t>6/24/22</a:t>
            </a:fld>
            <a:endParaRPr lang="en-NL"/>
          </a:p>
        </p:txBody>
      </p:sp>
      <p:sp>
        <p:nvSpPr>
          <p:cNvPr id="5" name="Footer Placeholder 4">
            <a:extLst>
              <a:ext uri="{FF2B5EF4-FFF2-40B4-BE49-F238E27FC236}">
                <a16:creationId xmlns:a16="http://schemas.microsoft.com/office/drawing/2014/main" id="{D64DD10C-7B5F-E640-BB67-8F852E16638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F258AF25-BE06-CC4E-8B56-6AB6C50AD9D9}"/>
              </a:ext>
            </a:extLst>
          </p:cNvPr>
          <p:cNvSpPr>
            <a:spLocks noGrp="1"/>
          </p:cNvSpPr>
          <p:nvPr>
            <p:ph type="sldNum" sz="quarter" idx="12"/>
          </p:nvPr>
        </p:nvSpPr>
        <p:spPr/>
        <p:txBody>
          <a:bodyPr/>
          <a:lstStyle/>
          <a:p>
            <a:fld id="{F376D241-1DD8-9144-9B2C-BE0F706CAFA9}" type="slidenum">
              <a:rPr lang="en-NL" smtClean="0"/>
              <a:pPr/>
              <a:t>‹#›</a:t>
            </a:fld>
            <a:endParaRPr lang="en-NL"/>
          </a:p>
        </p:txBody>
      </p:sp>
    </p:spTree>
    <p:extLst>
      <p:ext uri="{BB962C8B-B14F-4D97-AF65-F5344CB8AC3E}">
        <p14:creationId xmlns:p14="http://schemas.microsoft.com/office/powerpoint/2010/main" val="2095748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0160305A-2D4F-3746-9280-CC45BDE71971}"/>
              </a:ext>
            </a:extLst>
          </p:cNvPr>
          <p:cNvPicPr>
            <a:picLocks noChangeAspect="1"/>
          </p:cNvPicPr>
          <p:nvPr userDrawn="1"/>
        </p:nvPicPr>
        <p:blipFill>
          <a:blip r:embed="rId2">
            <a:extLst>
              <a:ext uri="{96DAC541-7B7A-43D3-8B79-37D633B846F1}">
                <asvg:svgBlip xmlns:asvg="http://schemas.microsoft.com/office/drawing/2016/SVG/main" r:embed="rId3"/>
              </a:ext>
            </a:extLst>
          </a:blip>
          <a:srcRect t="28849"/>
          <a:stretch>
            <a:fillRect/>
          </a:stretch>
        </p:blipFill>
        <p:spPr>
          <a:xfrm>
            <a:off x="1184716" y="0"/>
            <a:ext cx="9822567" cy="6988842"/>
          </a:xfrm>
          <a:custGeom>
            <a:avLst/>
            <a:gdLst>
              <a:gd name="connsiteX0" fmla="*/ 0 w 9822567"/>
              <a:gd name="connsiteY0" fmla="*/ 0 h 6988842"/>
              <a:gd name="connsiteX1" fmla="*/ 9822567 w 9822567"/>
              <a:gd name="connsiteY1" fmla="*/ 0 h 6988842"/>
              <a:gd name="connsiteX2" fmla="*/ 9822567 w 9822567"/>
              <a:gd name="connsiteY2" fmla="*/ 6988842 h 6988842"/>
              <a:gd name="connsiteX3" fmla="*/ 0 w 9822567"/>
              <a:gd name="connsiteY3" fmla="*/ 6988842 h 6988842"/>
            </a:gdLst>
            <a:ahLst/>
            <a:cxnLst>
              <a:cxn ang="0">
                <a:pos x="connsiteX0" y="connsiteY0"/>
              </a:cxn>
              <a:cxn ang="0">
                <a:pos x="connsiteX1" y="connsiteY1"/>
              </a:cxn>
              <a:cxn ang="0">
                <a:pos x="connsiteX2" y="connsiteY2"/>
              </a:cxn>
              <a:cxn ang="0">
                <a:pos x="connsiteX3" y="connsiteY3"/>
              </a:cxn>
            </a:cxnLst>
            <a:rect l="l" t="t" r="r" b="b"/>
            <a:pathLst>
              <a:path w="9822567" h="6988842">
                <a:moveTo>
                  <a:pt x="0" y="0"/>
                </a:moveTo>
                <a:lnTo>
                  <a:pt x="9822567" y="0"/>
                </a:lnTo>
                <a:lnTo>
                  <a:pt x="9822567" y="6988842"/>
                </a:lnTo>
                <a:lnTo>
                  <a:pt x="0" y="6988842"/>
                </a:lnTo>
                <a:close/>
              </a:path>
            </a:pathLst>
          </a:custGeom>
        </p:spPr>
      </p:pic>
      <p:sp>
        <p:nvSpPr>
          <p:cNvPr id="8" name="Rectangle 7">
            <a:extLst>
              <a:ext uri="{FF2B5EF4-FFF2-40B4-BE49-F238E27FC236}">
                <a16:creationId xmlns:a16="http://schemas.microsoft.com/office/drawing/2014/main" id="{E855E266-63A7-A04D-BFC7-DCF4CF9A093D}"/>
              </a:ext>
            </a:extLst>
          </p:cNvPr>
          <p:cNvSpPr/>
          <p:nvPr userDrawn="1"/>
        </p:nvSpPr>
        <p:spPr>
          <a:xfrm>
            <a:off x="0" y="4078224"/>
            <a:ext cx="12192000" cy="277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BE46C7D-D896-E141-A3F4-FF4B15010AA3}"/>
              </a:ext>
            </a:extLst>
          </p:cNvPr>
          <p:cNvSpPr/>
          <p:nvPr userDrawn="1"/>
        </p:nvSpPr>
        <p:spPr>
          <a:xfrm>
            <a:off x="0" y="6556248"/>
            <a:ext cx="12192000" cy="301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428431" y="5380046"/>
            <a:ext cx="11344469" cy="553998"/>
          </a:xfrm>
          <a:noFill/>
        </p:spPr>
        <p:txBody>
          <a:bodyPr wrap="square" lIns="182880" tIns="0" rIns="182880" bIns="91440" anchor="t" anchorCtr="0">
            <a:noAutofit/>
          </a:bodyPr>
          <a:lstStyle>
            <a:lvl1pPr marL="0" indent="0" algn="ctr">
              <a:lnSpc>
                <a:spcPct val="100000"/>
              </a:lnSpc>
              <a:spcBef>
                <a:spcPts val="0"/>
              </a:spcBef>
              <a:spcAft>
                <a:spcPts val="0"/>
              </a:spcAft>
              <a:buNone/>
              <a:defRPr sz="3000" cap="all"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SAMPLE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hasCustomPrompt="1"/>
          </p:nvPr>
        </p:nvSpPr>
        <p:spPr>
          <a:xfrm>
            <a:off x="428430" y="4699664"/>
            <a:ext cx="11344469" cy="661720"/>
          </a:xfrm>
          <a:noFill/>
        </p:spPr>
        <p:txBody>
          <a:bodyPr wrap="square" lIns="182880" tIns="45720" rIns="182880" bIns="0" anchor="b" anchorCtr="0">
            <a:noAutofit/>
          </a:bodyPr>
          <a:lstStyle>
            <a:lvl1pPr algn="ctr">
              <a:lnSpc>
                <a:spcPct val="100000"/>
              </a:lnSpc>
              <a:defRPr sz="4000" b="1" i="0" cap="all" baseline="0">
                <a:solidFill>
                  <a:schemeClr val="accent3"/>
                </a:solidFill>
              </a:defRPr>
            </a:lvl1pPr>
          </a:lstStyle>
          <a:p>
            <a:r>
              <a:rPr lang="en-US" dirty="0"/>
              <a:t>Presentation title</a:t>
            </a:r>
          </a:p>
        </p:txBody>
      </p:sp>
      <p:sp>
        <p:nvSpPr>
          <p:cNvPr id="5" name="Footer Placeholder 4">
            <a:extLst>
              <a:ext uri="{FF2B5EF4-FFF2-40B4-BE49-F238E27FC236}">
                <a16:creationId xmlns:a16="http://schemas.microsoft.com/office/drawing/2014/main" id="{559200B6-B05E-014C-9BEF-D9BDFA2BBE14}"/>
              </a:ext>
            </a:extLst>
          </p:cNvPr>
          <p:cNvSpPr>
            <a:spLocks noGrp="1"/>
          </p:cNvSpPr>
          <p:nvPr>
            <p:ph type="ftr" sz="quarter" idx="11"/>
          </p:nvPr>
        </p:nvSpPr>
        <p:spPr>
          <a:xfrm>
            <a:off x="428431" y="6556248"/>
            <a:ext cx="2675021" cy="301752"/>
          </a:xfrm>
        </p:spPr>
        <p:txBody>
          <a:bodyPr/>
          <a:lstStyle>
            <a:lvl1pPr>
              <a:defRPr sz="700">
                <a:solidFill>
                  <a:srgbClr val="FFFFFF"/>
                </a:solidFill>
              </a:defRPr>
            </a:lvl1pPr>
          </a:lstStyle>
          <a:p>
            <a:r>
              <a:rPr lang="en-US"/>
              <a:t>© 2022 SIGGRAPH. All Rights Reserved.</a:t>
            </a:r>
            <a:endParaRPr lang="en-US" dirty="0"/>
          </a:p>
        </p:txBody>
      </p:sp>
      <p:cxnSp>
        <p:nvCxnSpPr>
          <p:cNvPr id="15" name="Straight Connector 14">
            <a:extLst>
              <a:ext uri="{FF2B5EF4-FFF2-40B4-BE49-F238E27FC236}">
                <a16:creationId xmlns:a16="http://schemas.microsoft.com/office/drawing/2014/main" id="{D29FC1B1-89F1-DE45-BE9F-B7F6CF17C071}"/>
              </a:ext>
            </a:extLst>
          </p:cNvPr>
          <p:cNvCxnSpPr>
            <a:cxnSpLocks/>
          </p:cNvCxnSpPr>
          <p:nvPr userDrawn="1"/>
        </p:nvCxnSpPr>
        <p:spPr>
          <a:xfrm>
            <a:off x="1524" y="831623"/>
            <a:ext cx="12188952" cy="0"/>
          </a:xfrm>
          <a:prstGeom prst="line">
            <a:avLst/>
          </a:prstGeom>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D059A77-E601-2645-8CD4-1869E96E276E}"/>
              </a:ext>
            </a:extLst>
          </p:cNvPr>
          <p:cNvSpPr txBox="1"/>
          <p:nvPr userDrawn="1"/>
        </p:nvSpPr>
        <p:spPr>
          <a:xfrm>
            <a:off x="8557101" y="278288"/>
            <a:ext cx="3215799" cy="338554"/>
          </a:xfrm>
          <a:prstGeom prst="rect">
            <a:avLst/>
          </a:prstGeom>
          <a:noFill/>
        </p:spPr>
        <p:txBody>
          <a:bodyPr wrap="square" rIns="0" rtlCol="0">
            <a:spAutoFit/>
          </a:bodyPr>
          <a:lstStyle/>
          <a:p>
            <a:pPr algn="r"/>
            <a:r>
              <a:rPr lang="en-US" sz="800" b="0" spc="50" baseline="0" dirty="0">
                <a:solidFill>
                  <a:srgbClr val="FFFFFF"/>
                </a:solidFill>
                <a:latin typeface="+mn-lt"/>
              </a:rPr>
              <a:t>THE PREMIER CONFERENCE &amp; EXHIBITION ON COMPUTER GRAPHICS &amp; INTERACTIVE TECHNIQUES</a:t>
            </a:r>
          </a:p>
        </p:txBody>
      </p:sp>
      <p:pic>
        <p:nvPicPr>
          <p:cNvPr id="20" name="Graphic 19">
            <a:extLst>
              <a:ext uri="{FF2B5EF4-FFF2-40B4-BE49-F238E27FC236}">
                <a16:creationId xmlns:a16="http://schemas.microsoft.com/office/drawing/2014/main" id="{999BC2BF-D87D-FE4D-83D5-233A3E626E9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28430" y="202005"/>
            <a:ext cx="1924050" cy="448551"/>
          </a:xfrm>
          <a:prstGeom prst="rect">
            <a:avLst/>
          </a:prstGeom>
        </p:spPr>
      </p:pic>
    </p:spTree>
    <p:extLst>
      <p:ext uri="{BB962C8B-B14F-4D97-AF65-F5344CB8AC3E}">
        <p14:creationId xmlns:p14="http://schemas.microsoft.com/office/powerpoint/2010/main" val="4161546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BDFA6EE-0207-5B45-A3B6-71120793128F}"/>
              </a:ext>
            </a:extLst>
          </p:cNvPr>
          <p:cNvSpPr/>
          <p:nvPr userDrawn="1"/>
        </p:nvSpPr>
        <p:spPr>
          <a:xfrm>
            <a:off x="-6350" y="830424"/>
            <a:ext cx="12198350" cy="6027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text&#10;&#10;Description automatically generated">
            <a:extLst>
              <a:ext uri="{FF2B5EF4-FFF2-40B4-BE49-F238E27FC236}">
                <a16:creationId xmlns:a16="http://schemas.microsoft.com/office/drawing/2014/main" id="{C1829661-E575-E74C-8214-FAF8FCF47CA2}"/>
              </a:ext>
            </a:extLst>
          </p:cNvPr>
          <p:cNvPicPr>
            <a:picLocks noChangeAspect="1"/>
          </p:cNvPicPr>
          <p:nvPr userDrawn="1"/>
        </p:nvPicPr>
        <p:blipFill>
          <a:blip r:embed="rId2"/>
          <a:stretch>
            <a:fillRect/>
          </a:stretch>
        </p:blipFill>
        <p:spPr>
          <a:xfrm>
            <a:off x="-7951" y="1318209"/>
            <a:ext cx="6731000" cy="5524500"/>
          </a:xfrm>
          <a:prstGeom prst="rect">
            <a:avLst/>
          </a:prstGeom>
        </p:spPr>
      </p:pic>
      <p:sp>
        <p:nvSpPr>
          <p:cNvPr id="20" name="Rectangle 19">
            <a:extLst>
              <a:ext uri="{FF2B5EF4-FFF2-40B4-BE49-F238E27FC236}">
                <a16:creationId xmlns:a16="http://schemas.microsoft.com/office/drawing/2014/main" id="{1736FD40-2027-3C40-9DA9-A83DB1769106}"/>
              </a:ext>
            </a:extLst>
          </p:cNvPr>
          <p:cNvSpPr/>
          <p:nvPr userDrawn="1"/>
        </p:nvSpPr>
        <p:spPr>
          <a:xfrm>
            <a:off x="0" y="6556248"/>
            <a:ext cx="12192000" cy="301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2" name="Title 1">
            <a:extLst>
              <a:ext uri="{FF2B5EF4-FFF2-40B4-BE49-F238E27FC236}">
                <a16:creationId xmlns:a16="http://schemas.microsoft.com/office/drawing/2014/main" id="{8C61242F-26B8-7A4A-BB2D-6F6A6572FD4D}"/>
              </a:ext>
            </a:extLst>
          </p:cNvPr>
          <p:cNvSpPr>
            <a:spLocks noGrp="1"/>
          </p:cNvSpPr>
          <p:nvPr>
            <p:ph type="title" hasCustomPrompt="1"/>
          </p:nvPr>
        </p:nvSpPr>
        <p:spPr>
          <a:xfrm>
            <a:off x="6096000" y="1866900"/>
            <a:ext cx="5374104" cy="1674638"/>
          </a:xfrm>
          <a:noFill/>
        </p:spPr>
        <p:txBody>
          <a:bodyPr wrap="square" lIns="0" rIns="182880" bIns="0" anchor="b" anchorCtr="0">
            <a:noAutofit/>
          </a:bodyPr>
          <a:lstStyle>
            <a:lvl1pPr>
              <a:lnSpc>
                <a:spcPct val="100000"/>
              </a:lnSpc>
              <a:defRPr sz="4000" b="1" cap="all" baseline="0">
                <a:solidFill>
                  <a:schemeClr val="accent3"/>
                </a:solidFill>
              </a:defRPr>
            </a:lvl1pPr>
          </a:lstStyle>
          <a:p>
            <a:r>
              <a:rPr lang="en-US" dirty="0"/>
              <a:t>Divider title</a:t>
            </a:r>
          </a:p>
        </p:txBody>
      </p:sp>
      <p:sp>
        <p:nvSpPr>
          <p:cNvPr id="3" name="Text Placeholder 2">
            <a:extLst>
              <a:ext uri="{FF2B5EF4-FFF2-40B4-BE49-F238E27FC236}">
                <a16:creationId xmlns:a16="http://schemas.microsoft.com/office/drawing/2014/main" id="{E1455046-E81D-B044-83E0-E242A2A9F559}"/>
              </a:ext>
            </a:extLst>
          </p:cNvPr>
          <p:cNvSpPr>
            <a:spLocks noGrp="1"/>
          </p:cNvSpPr>
          <p:nvPr>
            <p:ph type="body" idx="1" hasCustomPrompt="1"/>
          </p:nvPr>
        </p:nvSpPr>
        <p:spPr>
          <a:xfrm>
            <a:off x="6095999" y="3556828"/>
            <a:ext cx="5374099" cy="1021185"/>
          </a:xfrm>
          <a:noFill/>
        </p:spPr>
        <p:txBody>
          <a:bodyPr lIns="0" tIns="0" rIns="182880" bIns="91440" anchor="t">
            <a:noAutofit/>
          </a:bodyPr>
          <a:lstStyle>
            <a:lvl1pPr marL="0" indent="0">
              <a:lnSpc>
                <a:spcPct val="100000"/>
              </a:lnSpc>
              <a:spcBef>
                <a:spcPts val="0"/>
              </a:spcBef>
              <a:spcAft>
                <a:spcPts val="0"/>
              </a:spcAft>
              <a:buNone/>
              <a:defRPr sz="2800" cap="all" baseline="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SAMPLE DIVIDER SUBTITLE</a:t>
            </a:r>
          </a:p>
        </p:txBody>
      </p:sp>
      <p:sp>
        <p:nvSpPr>
          <p:cNvPr id="5" name="Footer Placeholder 4">
            <a:extLst>
              <a:ext uri="{FF2B5EF4-FFF2-40B4-BE49-F238E27FC236}">
                <a16:creationId xmlns:a16="http://schemas.microsoft.com/office/drawing/2014/main" id="{8F6FFD69-150A-0C4A-9E8D-06F879A5893A}"/>
              </a:ext>
            </a:extLst>
          </p:cNvPr>
          <p:cNvSpPr>
            <a:spLocks noGrp="1"/>
          </p:cNvSpPr>
          <p:nvPr>
            <p:ph type="ftr" sz="quarter" idx="11"/>
          </p:nvPr>
        </p:nvSpPr>
        <p:spPr/>
        <p:txBody>
          <a:bodyPr/>
          <a:lstStyle/>
          <a:p>
            <a:r>
              <a:rPr lang="en-US"/>
              <a:t>© 2022 SIGGRAPH. All Rights Reserved.</a:t>
            </a:r>
          </a:p>
        </p:txBody>
      </p:sp>
      <p:pic>
        <p:nvPicPr>
          <p:cNvPr id="9" name="Graphic 8">
            <a:extLst>
              <a:ext uri="{FF2B5EF4-FFF2-40B4-BE49-F238E27FC236}">
                <a16:creationId xmlns:a16="http://schemas.microsoft.com/office/drawing/2014/main" id="{F395FE81-21A9-884D-B93E-B52A8ABE14A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28430" y="202005"/>
            <a:ext cx="1924050" cy="448551"/>
          </a:xfrm>
          <a:prstGeom prst="rect">
            <a:avLst/>
          </a:prstGeom>
        </p:spPr>
      </p:pic>
    </p:spTree>
    <p:extLst>
      <p:ext uri="{BB962C8B-B14F-4D97-AF65-F5344CB8AC3E}">
        <p14:creationId xmlns:p14="http://schemas.microsoft.com/office/powerpoint/2010/main" val="1009759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E2E2-D167-EA48-A3B7-E8457B84FCC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45840E6-40B3-9841-A4A2-CA99B2CC3316}"/>
              </a:ext>
            </a:extLst>
          </p:cNvPr>
          <p:cNvSpPr>
            <a:spLocks noGrp="1"/>
          </p:cNvSpPr>
          <p:nvPr>
            <p:ph idx="1"/>
          </p:nvPr>
        </p:nvSpPr>
        <p:spPr>
          <a:xfrm>
            <a:off x="429208" y="1875213"/>
            <a:ext cx="11342915" cy="3897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77683DF-F95C-0A42-92AC-78C2FC322AC8}"/>
              </a:ext>
            </a:extLst>
          </p:cNvPr>
          <p:cNvSpPr>
            <a:spLocks noGrp="1"/>
          </p:cNvSpPr>
          <p:nvPr>
            <p:ph type="ftr" sz="quarter" idx="11"/>
          </p:nvPr>
        </p:nvSpPr>
        <p:spPr/>
        <p:txBody>
          <a:bodyPr/>
          <a:lstStyle/>
          <a:p>
            <a:r>
              <a:rPr lang="en-US"/>
              <a:t>© 2022 SIGGRAPH. All Rights Reserved.</a:t>
            </a:r>
          </a:p>
        </p:txBody>
      </p:sp>
      <p:sp>
        <p:nvSpPr>
          <p:cNvPr id="6" name="Slide Number Placeholder 5">
            <a:extLst>
              <a:ext uri="{FF2B5EF4-FFF2-40B4-BE49-F238E27FC236}">
                <a16:creationId xmlns:a16="http://schemas.microsoft.com/office/drawing/2014/main" id="{3A15ECD1-D3E2-7D4C-8462-4E2F57C186B7}"/>
              </a:ext>
            </a:extLst>
          </p:cNvPr>
          <p:cNvSpPr>
            <a:spLocks noGrp="1"/>
          </p:cNvSpPr>
          <p:nvPr>
            <p:ph type="sldNum" sz="quarter" idx="12"/>
          </p:nvPr>
        </p:nvSpPr>
        <p:spPr/>
        <p:txBody>
          <a:bodyPr/>
          <a:lstStyle/>
          <a:p>
            <a:fld id="{897AE9FA-3F8D-0D45-ABEA-B1C7A7244A19}" type="slidenum">
              <a:rPr lang="en-US" smtClean="0"/>
              <a:t>‹#›</a:t>
            </a:fld>
            <a:endParaRPr lang="en-US"/>
          </a:p>
        </p:txBody>
      </p:sp>
    </p:spTree>
    <p:extLst>
      <p:ext uri="{BB962C8B-B14F-4D97-AF65-F5344CB8AC3E}">
        <p14:creationId xmlns:p14="http://schemas.microsoft.com/office/powerpoint/2010/main" val="3149248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19C391D-E75D-DE45-BB38-022E867E70D3}"/>
              </a:ext>
            </a:extLst>
          </p:cNvPr>
          <p:cNvSpPr>
            <a:spLocks noGrp="1"/>
          </p:cNvSpPr>
          <p:nvPr>
            <p:ph type="body" sz="quarter" idx="3"/>
          </p:nvPr>
        </p:nvSpPr>
        <p:spPr>
          <a:xfrm>
            <a:off x="6329682" y="1875213"/>
            <a:ext cx="5440680" cy="369332"/>
          </a:xfrm>
          <a:noFill/>
        </p:spPr>
        <p:txBody>
          <a:bodyPr wrap="square" lIns="0" anchor="t" anchorCtr="0">
            <a:spAutoFit/>
          </a:bodyPr>
          <a:lstStyle>
            <a:lvl1pPr marL="0" indent="0">
              <a:lnSpc>
                <a:spcPct val="100000"/>
              </a:lnSpc>
              <a:buNone/>
              <a:defRPr sz="18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 name="Text Placeholder 2">
            <a:extLst>
              <a:ext uri="{FF2B5EF4-FFF2-40B4-BE49-F238E27FC236}">
                <a16:creationId xmlns:a16="http://schemas.microsoft.com/office/drawing/2014/main" id="{6A37EDB7-7A9A-C047-B20A-95D1C96A3FDB}"/>
              </a:ext>
            </a:extLst>
          </p:cNvPr>
          <p:cNvSpPr>
            <a:spLocks noGrp="1"/>
          </p:cNvSpPr>
          <p:nvPr>
            <p:ph type="body" idx="1"/>
          </p:nvPr>
        </p:nvSpPr>
        <p:spPr>
          <a:xfrm>
            <a:off x="429208" y="1875213"/>
            <a:ext cx="5440680" cy="369332"/>
          </a:xfrm>
          <a:noFill/>
        </p:spPr>
        <p:txBody>
          <a:bodyPr wrap="square" lIns="0" anchor="t" anchorCtr="0">
            <a:spAutoFit/>
          </a:bodyPr>
          <a:lstStyle>
            <a:lvl1pPr marL="0" indent="0" algn="l">
              <a:lnSpc>
                <a:spcPct val="100000"/>
              </a:lnSpc>
              <a:buNone/>
              <a:defRPr sz="18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CE906AF-FA12-D142-9F73-F1D171262B23}"/>
              </a:ext>
            </a:extLst>
          </p:cNvPr>
          <p:cNvSpPr>
            <a:spLocks noGrp="1"/>
          </p:cNvSpPr>
          <p:nvPr>
            <p:ph sz="half" idx="2"/>
          </p:nvPr>
        </p:nvSpPr>
        <p:spPr>
          <a:xfrm>
            <a:off x="429207" y="2381541"/>
            <a:ext cx="5443273" cy="33906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6DE9817D-092A-D44D-B961-988D454C0A86}"/>
              </a:ext>
            </a:extLst>
          </p:cNvPr>
          <p:cNvSpPr>
            <a:spLocks noGrp="1"/>
          </p:cNvSpPr>
          <p:nvPr>
            <p:ph sz="quarter" idx="4"/>
          </p:nvPr>
        </p:nvSpPr>
        <p:spPr>
          <a:xfrm>
            <a:off x="6329682" y="2381541"/>
            <a:ext cx="5440680" cy="33906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E5F762F8-B4C3-9F40-963C-5689805651DD}"/>
              </a:ext>
            </a:extLst>
          </p:cNvPr>
          <p:cNvSpPr>
            <a:spLocks noGrp="1"/>
          </p:cNvSpPr>
          <p:nvPr>
            <p:ph type="ftr" sz="quarter" idx="11"/>
          </p:nvPr>
        </p:nvSpPr>
        <p:spPr/>
        <p:txBody>
          <a:bodyPr/>
          <a:lstStyle/>
          <a:p>
            <a:r>
              <a:rPr lang="en-US"/>
              <a:t>© 2022 SIGGRAPH. All Rights Reserved.</a:t>
            </a:r>
          </a:p>
        </p:txBody>
      </p:sp>
      <p:sp>
        <p:nvSpPr>
          <p:cNvPr id="9" name="Slide Number Placeholder 8">
            <a:extLst>
              <a:ext uri="{FF2B5EF4-FFF2-40B4-BE49-F238E27FC236}">
                <a16:creationId xmlns:a16="http://schemas.microsoft.com/office/drawing/2014/main" id="{E2482D33-F116-AB49-B2A1-E2243FD0AEB8}"/>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0" name="Title 1">
            <a:extLst>
              <a:ext uri="{FF2B5EF4-FFF2-40B4-BE49-F238E27FC236}">
                <a16:creationId xmlns:a16="http://schemas.microsoft.com/office/drawing/2014/main" id="{EECCC369-3243-1547-BA9D-C4233F6335C7}"/>
              </a:ext>
            </a:extLst>
          </p:cNvPr>
          <p:cNvSpPr>
            <a:spLocks noGrp="1"/>
          </p:cNvSpPr>
          <p:nvPr>
            <p:ph type="title"/>
          </p:nvPr>
        </p:nvSpPr>
        <p:spPr>
          <a:xfrm>
            <a:off x="429209" y="1"/>
            <a:ext cx="8595360" cy="1316736"/>
          </a:xfrm>
        </p:spPr>
        <p:txBody>
          <a:bodyPr/>
          <a:lstStyle/>
          <a:p>
            <a:r>
              <a:rPr lang="en-US" dirty="0"/>
              <a:t>Click to edit Master title style</a:t>
            </a:r>
          </a:p>
        </p:txBody>
      </p:sp>
    </p:spTree>
    <p:extLst>
      <p:ext uri="{BB962C8B-B14F-4D97-AF65-F5344CB8AC3E}">
        <p14:creationId xmlns:p14="http://schemas.microsoft.com/office/powerpoint/2010/main" val="396758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with Copy">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5F762F8-B4C3-9F40-963C-5689805651DD}"/>
              </a:ext>
            </a:extLst>
          </p:cNvPr>
          <p:cNvSpPr>
            <a:spLocks noGrp="1"/>
          </p:cNvSpPr>
          <p:nvPr>
            <p:ph type="ftr" sz="quarter" idx="11"/>
          </p:nvPr>
        </p:nvSpPr>
        <p:spPr/>
        <p:txBody>
          <a:bodyPr/>
          <a:lstStyle/>
          <a:p>
            <a:r>
              <a:rPr lang="en-US"/>
              <a:t>© 2022 SIGGRAPH. All Rights Reserved.</a:t>
            </a:r>
          </a:p>
        </p:txBody>
      </p:sp>
      <p:sp>
        <p:nvSpPr>
          <p:cNvPr id="9" name="Slide Number Placeholder 8">
            <a:extLst>
              <a:ext uri="{FF2B5EF4-FFF2-40B4-BE49-F238E27FC236}">
                <a16:creationId xmlns:a16="http://schemas.microsoft.com/office/drawing/2014/main" id="{E2482D33-F116-AB49-B2A1-E2243FD0AEB8}"/>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0" name="Picture Placeholder 9">
            <a:extLst>
              <a:ext uri="{FF2B5EF4-FFF2-40B4-BE49-F238E27FC236}">
                <a16:creationId xmlns:a16="http://schemas.microsoft.com/office/drawing/2014/main" id="{8E0F0C34-462A-4246-ACA0-C2D99E835869}"/>
              </a:ext>
            </a:extLst>
          </p:cNvPr>
          <p:cNvSpPr>
            <a:spLocks noGrp="1"/>
          </p:cNvSpPr>
          <p:nvPr>
            <p:ph type="pic" sz="quarter" idx="15"/>
          </p:nvPr>
        </p:nvSpPr>
        <p:spPr>
          <a:xfrm>
            <a:off x="429207" y="1875213"/>
            <a:ext cx="5440680" cy="3905249"/>
          </a:xfrm>
          <a:solidFill>
            <a:schemeClr val="bg1">
              <a:lumMod val="95000"/>
            </a:schemeClr>
          </a:solidFill>
        </p:spPr>
        <p:txBody>
          <a:bodyPr anchor="ctr" anchorCtr="0"/>
          <a:lstStyle>
            <a:lvl1pPr marL="0" indent="0" algn="ctr">
              <a:buNone/>
              <a:defRPr/>
            </a:lvl1pPr>
          </a:lstStyle>
          <a:p>
            <a:endParaRPr lang="en-US" dirty="0"/>
          </a:p>
        </p:txBody>
      </p:sp>
      <p:sp>
        <p:nvSpPr>
          <p:cNvPr id="11" name="Title 1">
            <a:extLst>
              <a:ext uri="{FF2B5EF4-FFF2-40B4-BE49-F238E27FC236}">
                <a16:creationId xmlns:a16="http://schemas.microsoft.com/office/drawing/2014/main" id="{476015AA-0B29-CE44-B3A1-AADA99770A5B}"/>
              </a:ext>
            </a:extLst>
          </p:cNvPr>
          <p:cNvSpPr>
            <a:spLocks noGrp="1"/>
          </p:cNvSpPr>
          <p:nvPr>
            <p:ph type="title"/>
          </p:nvPr>
        </p:nvSpPr>
        <p:spPr>
          <a:xfrm>
            <a:off x="429209" y="1"/>
            <a:ext cx="8595360" cy="1316736"/>
          </a:xfrm>
        </p:spPr>
        <p:txBody>
          <a:bodyPr/>
          <a:lstStyle/>
          <a:p>
            <a:r>
              <a:rPr lang="en-US" dirty="0"/>
              <a:t>Click to edit Master title style</a:t>
            </a:r>
          </a:p>
        </p:txBody>
      </p:sp>
      <p:sp>
        <p:nvSpPr>
          <p:cNvPr id="14" name="Text Placeholder 4">
            <a:extLst>
              <a:ext uri="{FF2B5EF4-FFF2-40B4-BE49-F238E27FC236}">
                <a16:creationId xmlns:a16="http://schemas.microsoft.com/office/drawing/2014/main" id="{D7DAE450-45DB-C040-9EDB-19F5751A4723}"/>
              </a:ext>
            </a:extLst>
          </p:cNvPr>
          <p:cNvSpPr>
            <a:spLocks noGrp="1"/>
          </p:cNvSpPr>
          <p:nvPr>
            <p:ph type="body" sz="quarter" idx="3"/>
          </p:nvPr>
        </p:nvSpPr>
        <p:spPr>
          <a:xfrm>
            <a:off x="6329682" y="1875213"/>
            <a:ext cx="5440680" cy="369332"/>
          </a:xfrm>
          <a:noFill/>
        </p:spPr>
        <p:txBody>
          <a:bodyPr wrap="square" lIns="0" anchor="t" anchorCtr="0">
            <a:spAutoFit/>
          </a:bodyPr>
          <a:lstStyle>
            <a:lvl1pPr marL="0" indent="0">
              <a:lnSpc>
                <a:spcPct val="100000"/>
              </a:lnSpc>
              <a:buNone/>
              <a:defRPr sz="18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5">
            <a:extLst>
              <a:ext uri="{FF2B5EF4-FFF2-40B4-BE49-F238E27FC236}">
                <a16:creationId xmlns:a16="http://schemas.microsoft.com/office/drawing/2014/main" id="{C2757DB2-FA19-6246-8101-7CD3EF637BC2}"/>
              </a:ext>
            </a:extLst>
          </p:cNvPr>
          <p:cNvSpPr>
            <a:spLocks noGrp="1"/>
          </p:cNvSpPr>
          <p:nvPr>
            <p:ph sz="quarter" idx="4"/>
          </p:nvPr>
        </p:nvSpPr>
        <p:spPr>
          <a:xfrm>
            <a:off x="6329682" y="2381541"/>
            <a:ext cx="5440680" cy="33906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8517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Collage with Copy">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5F762F8-B4C3-9F40-963C-5689805651DD}"/>
              </a:ext>
            </a:extLst>
          </p:cNvPr>
          <p:cNvSpPr>
            <a:spLocks noGrp="1"/>
          </p:cNvSpPr>
          <p:nvPr>
            <p:ph type="ftr" sz="quarter" idx="11"/>
          </p:nvPr>
        </p:nvSpPr>
        <p:spPr/>
        <p:txBody>
          <a:bodyPr/>
          <a:lstStyle/>
          <a:p>
            <a:r>
              <a:rPr lang="en-US"/>
              <a:t>© 2022 SIGGRAPH. All Rights Reserved.</a:t>
            </a:r>
          </a:p>
        </p:txBody>
      </p:sp>
      <p:sp>
        <p:nvSpPr>
          <p:cNvPr id="9" name="Slide Number Placeholder 8">
            <a:extLst>
              <a:ext uri="{FF2B5EF4-FFF2-40B4-BE49-F238E27FC236}">
                <a16:creationId xmlns:a16="http://schemas.microsoft.com/office/drawing/2014/main" id="{E2482D33-F116-AB49-B2A1-E2243FD0AEB8}"/>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0" name="Picture Placeholder 9">
            <a:extLst>
              <a:ext uri="{FF2B5EF4-FFF2-40B4-BE49-F238E27FC236}">
                <a16:creationId xmlns:a16="http://schemas.microsoft.com/office/drawing/2014/main" id="{8E0F0C34-462A-4246-ACA0-C2D99E835869}"/>
              </a:ext>
            </a:extLst>
          </p:cNvPr>
          <p:cNvSpPr>
            <a:spLocks noGrp="1"/>
          </p:cNvSpPr>
          <p:nvPr>
            <p:ph type="pic" sz="quarter" idx="15"/>
          </p:nvPr>
        </p:nvSpPr>
        <p:spPr>
          <a:xfrm>
            <a:off x="429207" y="1875214"/>
            <a:ext cx="3044208" cy="3905250"/>
          </a:xfrm>
          <a:solidFill>
            <a:schemeClr val="bg1">
              <a:lumMod val="95000"/>
            </a:schemeClr>
          </a:solidFill>
        </p:spPr>
        <p:txBody>
          <a:bodyPr anchor="ctr" anchorCtr="0"/>
          <a:lstStyle>
            <a:lvl1pPr marL="0" indent="0" algn="ctr">
              <a:buNone/>
              <a:defRPr/>
            </a:lvl1pPr>
          </a:lstStyle>
          <a:p>
            <a:endParaRPr lang="en-US" dirty="0"/>
          </a:p>
        </p:txBody>
      </p:sp>
      <p:sp>
        <p:nvSpPr>
          <p:cNvPr id="11" name="Picture Placeholder 9">
            <a:extLst>
              <a:ext uri="{FF2B5EF4-FFF2-40B4-BE49-F238E27FC236}">
                <a16:creationId xmlns:a16="http://schemas.microsoft.com/office/drawing/2014/main" id="{962247E0-BC89-794C-A967-5D37D571B7EE}"/>
              </a:ext>
            </a:extLst>
          </p:cNvPr>
          <p:cNvSpPr>
            <a:spLocks noGrp="1"/>
          </p:cNvSpPr>
          <p:nvPr>
            <p:ph type="pic" sz="quarter" idx="16"/>
          </p:nvPr>
        </p:nvSpPr>
        <p:spPr>
          <a:xfrm>
            <a:off x="3701731" y="1875213"/>
            <a:ext cx="2170748" cy="1850722"/>
          </a:xfrm>
          <a:solidFill>
            <a:schemeClr val="bg1">
              <a:lumMod val="95000"/>
            </a:schemeClr>
          </a:solidFill>
        </p:spPr>
        <p:txBody>
          <a:bodyPr anchor="ctr" anchorCtr="0"/>
          <a:lstStyle>
            <a:lvl1pPr marL="0" indent="0" algn="ctr">
              <a:buNone/>
              <a:defRPr/>
            </a:lvl1pPr>
          </a:lstStyle>
          <a:p>
            <a:endParaRPr lang="en-US" dirty="0"/>
          </a:p>
        </p:txBody>
      </p:sp>
      <p:sp>
        <p:nvSpPr>
          <p:cNvPr id="13" name="Picture Placeholder 9">
            <a:extLst>
              <a:ext uri="{FF2B5EF4-FFF2-40B4-BE49-F238E27FC236}">
                <a16:creationId xmlns:a16="http://schemas.microsoft.com/office/drawing/2014/main" id="{3CB143D2-2473-3E45-A248-15CE8B3C99DB}"/>
              </a:ext>
            </a:extLst>
          </p:cNvPr>
          <p:cNvSpPr>
            <a:spLocks noGrp="1"/>
          </p:cNvSpPr>
          <p:nvPr>
            <p:ph type="pic" sz="quarter" idx="17"/>
          </p:nvPr>
        </p:nvSpPr>
        <p:spPr>
          <a:xfrm>
            <a:off x="3701731" y="3949069"/>
            <a:ext cx="2170748" cy="1831394"/>
          </a:xfrm>
          <a:solidFill>
            <a:schemeClr val="bg1">
              <a:lumMod val="95000"/>
            </a:schemeClr>
          </a:solidFill>
        </p:spPr>
        <p:txBody>
          <a:bodyPr anchor="ctr" anchorCtr="0"/>
          <a:lstStyle>
            <a:lvl1pPr marL="0" indent="0" algn="ctr">
              <a:buNone/>
              <a:defRPr/>
            </a:lvl1pPr>
          </a:lstStyle>
          <a:p>
            <a:endParaRPr lang="en-US" dirty="0"/>
          </a:p>
        </p:txBody>
      </p:sp>
      <p:sp>
        <p:nvSpPr>
          <p:cNvPr id="16" name="Title 1">
            <a:extLst>
              <a:ext uri="{FF2B5EF4-FFF2-40B4-BE49-F238E27FC236}">
                <a16:creationId xmlns:a16="http://schemas.microsoft.com/office/drawing/2014/main" id="{52DB6A6C-90FF-0640-9637-B069A92F6C66}"/>
              </a:ext>
            </a:extLst>
          </p:cNvPr>
          <p:cNvSpPr>
            <a:spLocks noGrp="1"/>
          </p:cNvSpPr>
          <p:nvPr>
            <p:ph type="title"/>
          </p:nvPr>
        </p:nvSpPr>
        <p:spPr>
          <a:xfrm>
            <a:off x="429209" y="1"/>
            <a:ext cx="8595360" cy="1316736"/>
          </a:xfrm>
        </p:spPr>
        <p:txBody>
          <a:bodyPr/>
          <a:lstStyle/>
          <a:p>
            <a:r>
              <a:rPr lang="en-US" dirty="0"/>
              <a:t>Click to edit Master title style</a:t>
            </a:r>
          </a:p>
        </p:txBody>
      </p:sp>
      <p:sp>
        <p:nvSpPr>
          <p:cNvPr id="12" name="Text Placeholder 4">
            <a:extLst>
              <a:ext uri="{FF2B5EF4-FFF2-40B4-BE49-F238E27FC236}">
                <a16:creationId xmlns:a16="http://schemas.microsoft.com/office/drawing/2014/main" id="{D5895EC3-B274-E949-A866-C2D2C90FFE0D}"/>
              </a:ext>
            </a:extLst>
          </p:cNvPr>
          <p:cNvSpPr>
            <a:spLocks noGrp="1"/>
          </p:cNvSpPr>
          <p:nvPr>
            <p:ph type="body" sz="quarter" idx="3"/>
          </p:nvPr>
        </p:nvSpPr>
        <p:spPr>
          <a:xfrm>
            <a:off x="6329682" y="1875213"/>
            <a:ext cx="5440680" cy="369332"/>
          </a:xfrm>
          <a:noFill/>
        </p:spPr>
        <p:txBody>
          <a:bodyPr wrap="square" lIns="0" anchor="t" anchorCtr="0">
            <a:spAutoFit/>
          </a:bodyPr>
          <a:lstStyle>
            <a:lvl1pPr marL="0" indent="0">
              <a:lnSpc>
                <a:spcPct val="100000"/>
              </a:lnSpc>
              <a:buNone/>
              <a:defRPr sz="18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5">
            <a:extLst>
              <a:ext uri="{FF2B5EF4-FFF2-40B4-BE49-F238E27FC236}">
                <a16:creationId xmlns:a16="http://schemas.microsoft.com/office/drawing/2014/main" id="{25A4AC91-4E0A-A942-A707-B569DE658B34}"/>
              </a:ext>
            </a:extLst>
          </p:cNvPr>
          <p:cNvSpPr>
            <a:spLocks noGrp="1"/>
          </p:cNvSpPr>
          <p:nvPr>
            <p:ph sz="quarter" idx="4"/>
          </p:nvPr>
        </p:nvSpPr>
        <p:spPr>
          <a:xfrm>
            <a:off x="6329682" y="2381541"/>
            <a:ext cx="5440680" cy="33906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9700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9036C9-A26C-4C42-82A4-E1EA09B1E6B0}"/>
              </a:ext>
            </a:extLst>
          </p:cNvPr>
          <p:cNvSpPr>
            <a:spLocks noGrp="1"/>
          </p:cNvSpPr>
          <p:nvPr>
            <p:ph type="ftr" sz="quarter" idx="11"/>
          </p:nvPr>
        </p:nvSpPr>
        <p:spPr/>
        <p:txBody>
          <a:bodyPr/>
          <a:lstStyle/>
          <a:p>
            <a:r>
              <a:rPr lang="en-US"/>
              <a:t>© 2022 SIGGRAPH. All Rights Reserved.</a:t>
            </a:r>
          </a:p>
        </p:txBody>
      </p:sp>
      <p:sp>
        <p:nvSpPr>
          <p:cNvPr id="4" name="Slide Number Placeholder 3">
            <a:extLst>
              <a:ext uri="{FF2B5EF4-FFF2-40B4-BE49-F238E27FC236}">
                <a16:creationId xmlns:a16="http://schemas.microsoft.com/office/drawing/2014/main" id="{92B75410-4F1A-054F-812D-59E9A8AD0632}"/>
              </a:ext>
            </a:extLst>
          </p:cNvPr>
          <p:cNvSpPr>
            <a:spLocks noGrp="1"/>
          </p:cNvSpPr>
          <p:nvPr>
            <p:ph type="sldNum" sz="quarter" idx="12"/>
          </p:nvPr>
        </p:nvSpPr>
        <p:spPr/>
        <p:txBody>
          <a:bodyPr/>
          <a:lstStyle/>
          <a:p>
            <a:fld id="{897AE9FA-3F8D-0D45-ABEA-B1C7A7244A19}" type="slidenum">
              <a:rPr lang="en-US" smtClean="0"/>
              <a:t>‹#›</a:t>
            </a:fld>
            <a:endParaRPr lang="en-US"/>
          </a:p>
        </p:txBody>
      </p:sp>
      <p:sp>
        <p:nvSpPr>
          <p:cNvPr id="12" name="Title 1">
            <a:extLst>
              <a:ext uri="{FF2B5EF4-FFF2-40B4-BE49-F238E27FC236}">
                <a16:creationId xmlns:a16="http://schemas.microsoft.com/office/drawing/2014/main" id="{357674BA-5A16-1946-AB88-683679387940}"/>
              </a:ext>
            </a:extLst>
          </p:cNvPr>
          <p:cNvSpPr>
            <a:spLocks noGrp="1"/>
          </p:cNvSpPr>
          <p:nvPr>
            <p:ph type="title" hasCustomPrompt="1"/>
          </p:nvPr>
        </p:nvSpPr>
        <p:spPr>
          <a:xfrm>
            <a:off x="5568950" y="1871321"/>
            <a:ext cx="6203950" cy="446276"/>
          </a:xfrm>
          <a:noFill/>
        </p:spPr>
        <p:txBody>
          <a:bodyPr wrap="square" lIns="0" bIns="0" anchor="ctr" anchorCtr="0">
            <a:normAutofit/>
          </a:bodyPr>
          <a:lstStyle>
            <a:lvl1pPr>
              <a:lnSpc>
                <a:spcPct val="100000"/>
              </a:lnSpc>
              <a:defRPr>
                <a:solidFill>
                  <a:schemeClr val="accent3"/>
                </a:solidFill>
              </a:defRPr>
            </a:lvl1pPr>
          </a:lstStyle>
          <a:p>
            <a:r>
              <a:rPr lang="en-US" dirty="0"/>
              <a:t>SPEAKER NAME</a:t>
            </a:r>
          </a:p>
        </p:txBody>
      </p:sp>
      <p:sp>
        <p:nvSpPr>
          <p:cNvPr id="15" name="Text Placeholder 14">
            <a:extLst>
              <a:ext uri="{FF2B5EF4-FFF2-40B4-BE49-F238E27FC236}">
                <a16:creationId xmlns:a16="http://schemas.microsoft.com/office/drawing/2014/main" id="{BD2B3982-9BE1-6D4B-949E-D3F4C34CB5E4}"/>
              </a:ext>
            </a:extLst>
          </p:cNvPr>
          <p:cNvSpPr>
            <a:spLocks noGrp="1"/>
          </p:cNvSpPr>
          <p:nvPr>
            <p:ph type="body" sz="quarter" idx="14" hasCustomPrompt="1"/>
          </p:nvPr>
        </p:nvSpPr>
        <p:spPr>
          <a:xfrm>
            <a:off x="5568951" y="2330197"/>
            <a:ext cx="6203172" cy="292388"/>
          </a:xfrm>
          <a:noFill/>
        </p:spPr>
        <p:txBody>
          <a:bodyPr wrap="square" lIns="0" tIns="0" anchor="ctr">
            <a:normAutofit/>
          </a:bodyPr>
          <a:lstStyle>
            <a:lvl1pPr marL="0" indent="0">
              <a:lnSpc>
                <a:spcPct val="100000"/>
              </a:lnSpc>
              <a:spcBef>
                <a:spcPts val="0"/>
              </a:spcBef>
              <a:spcAft>
                <a:spcPts val="0"/>
              </a:spcAft>
              <a:buNone/>
              <a:defRPr sz="1600" b="1" cap="all" baseline="0">
                <a:solidFill>
                  <a:schemeClr val="accent3"/>
                </a:solidFill>
              </a:defRPr>
            </a:lvl1pPr>
          </a:lstStyle>
          <a:p>
            <a:pPr lvl="0"/>
            <a:r>
              <a:rPr lang="en-US" dirty="0"/>
              <a:t>Position Name</a:t>
            </a:r>
          </a:p>
        </p:txBody>
      </p:sp>
      <p:sp>
        <p:nvSpPr>
          <p:cNvPr id="24" name="Text Placeholder 23">
            <a:extLst>
              <a:ext uri="{FF2B5EF4-FFF2-40B4-BE49-F238E27FC236}">
                <a16:creationId xmlns:a16="http://schemas.microsoft.com/office/drawing/2014/main" id="{DF671FB8-128F-8946-B211-784C60E6B33A}"/>
              </a:ext>
            </a:extLst>
          </p:cNvPr>
          <p:cNvSpPr>
            <a:spLocks noGrp="1"/>
          </p:cNvSpPr>
          <p:nvPr>
            <p:ph type="body" sz="quarter" idx="18"/>
          </p:nvPr>
        </p:nvSpPr>
        <p:spPr>
          <a:xfrm>
            <a:off x="5568950" y="2864504"/>
            <a:ext cx="4672013" cy="2907646"/>
          </a:xfrm>
        </p:spPr>
        <p:txBody>
          <a:bodyPr>
            <a:norm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sp>
        <p:nvSpPr>
          <p:cNvPr id="17" name="Picture Placeholder 16">
            <a:extLst>
              <a:ext uri="{FF2B5EF4-FFF2-40B4-BE49-F238E27FC236}">
                <a16:creationId xmlns:a16="http://schemas.microsoft.com/office/drawing/2014/main" id="{144B1538-5A7F-8546-8036-708910616CE2}"/>
              </a:ext>
            </a:extLst>
          </p:cNvPr>
          <p:cNvSpPr>
            <a:spLocks noGrp="1"/>
          </p:cNvSpPr>
          <p:nvPr>
            <p:ph type="pic" sz="quarter" idx="13"/>
          </p:nvPr>
        </p:nvSpPr>
        <p:spPr>
          <a:xfrm>
            <a:off x="774440" y="1871091"/>
            <a:ext cx="3901058" cy="3901058"/>
          </a:xfrm>
          <a:custGeom>
            <a:avLst/>
            <a:gdLst>
              <a:gd name="connsiteX0" fmla="*/ 1996751 w 3993502"/>
              <a:gd name="connsiteY0" fmla="*/ 0 h 3993502"/>
              <a:gd name="connsiteX1" fmla="*/ 3993502 w 3993502"/>
              <a:gd name="connsiteY1" fmla="*/ 1996751 h 3993502"/>
              <a:gd name="connsiteX2" fmla="*/ 1996751 w 3993502"/>
              <a:gd name="connsiteY2" fmla="*/ 3993502 h 3993502"/>
              <a:gd name="connsiteX3" fmla="*/ 0 w 3993502"/>
              <a:gd name="connsiteY3" fmla="*/ 1996751 h 3993502"/>
              <a:gd name="connsiteX4" fmla="*/ 1996751 w 3993502"/>
              <a:gd name="connsiteY4" fmla="*/ 0 h 399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3502" h="3993502">
                <a:moveTo>
                  <a:pt x="1996751" y="0"/>
                </a:moveTo>
                <a:cubicBezTo>
                  <a:pt x="3099526" y="0"/>
                  <a:pt x="3993502" y="893976"/>
                  <a:pt x="3993502" y="1996751"/>
                </a:cubicBezTo>
                <a:cubicBezTo>
                  <a:pt x="3993502" y="3099526"/>
                  <a:pt x="3099526" y="3993502"/>
                  <a:pt x="1996751" y="3993502"/>
                </a:cubicBezTo>
                <a:cubicBezTo>
                  <a:pt x="893976" y="3993502"/>
                  <a:pt x="0" y="3099526"/>
                  <a:pt x="0" y="1996751"/>
                </a:cubicBezTo>
                <a:cubicBezTo>
                  <a:pt x="0" y="893976"/>
                  <a:pt x="893976" y="0"/>
                  <a:pt x="1996751" y="0"/>
                </a:cubicBezTo>
                <a:close/>
              </a:path>
            </a:pathLst>
          </a:custGeom>
          <a:solidFill>
            <a:schemeClr val="bg2">
              <a:lumMod val="95000"/>
            </a:schemeClr>
          </a:solidFill>
        </p:spPr>
        <p:txBody>
          <a:bodyPr wrap="square" tIns="0" rIns="0" bIns="0" anchor="ctr">
            <a:noAutofit/>
          </a:bodyPr>
          <a:lstStyle>
            <a:lvl1pPr marL="0" indent="0" algn="ctr">
              <a:buNone/>
              <a:defRPr/>
            </a:lvl1pPr>
          </a:lstStyle>
          <a:p>
            <a:endParaRPr lang="en-US"/>
          </a:p>
        </p:txBody>
      </p:sp>
    </p:spTree>
    <p:extLst>
      <p:ext uri="{BB962C8B-B14F-4D97-AF65-F5344CB8AC3E}">
        <p14:creationId xmlns:p14="http://schemas.microsoft.com/office/powerpoint/2010/main" val="282478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C9933-46D9-E143-BD26-AD3110247274}"/>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34C86086-884C-A64F-8DDB-1A493F90C045}"/>
              </a:ext>
            </a:extLst>
          </p:cNvPr>
          <p:cNvSpPr>
            <a:spLocks noGrp="1"/>
          </p:cNvSpPr>
          <p:nvPr>
            <p:ph type="ftr" sz="quarter" idx="11"/>
          </p:nvPr>
        </p:nvSpPr>
        <p:spPr/>
        <p:txBody>
          <a:bodyPr/>
          <a:lstStyle/>
          <a:p>
            <a:r>
              <a:rPr lang="en-US"/>
              <a:t>© 2022 SIGGRAPH. All Rights Reserved.</a:t>
            </a:r>
          </a:p>
        </p:txBody>
      </p:sp>
      <p:sp>
        <p:nvSpPr>
          <p:cNvPr id="5" name="Slide Number Placeholder 4">
            <a:extLst>
              <a:ext uri="{FF2B5EF4-FFF2-40B4-BE49-F238E27FC236}">
                <a16:creationId xmlns:a16="http://schemas.microsoft.com/office/drawing/2014/main" id="{4C356611-E258-0344-9650-18FA15857A2F}"/>
              </a:ext>
            </a:extLst>
          </p:cNvPr>
          <p:cNvSpPr>
            <a:spLocks noGrp="1"/>
          </p:cNvSpPr>
          <p:nvPr>
            <p:ph type="sldNum" sz="quarter" idx="12"/>
          </p:nvPr>
        </p:nvSpPr>
        <p:spPr/>
        <p:txBody>
          <a:bodyPr/>
          <a:lstStyle/>
          <a:p>
            <a:fld id="{897AE9FA-3F8D-0D45-ABEA-B1C7A7244A19}" type="slidenum">
              <a:rPr lang="en-US" smtClean="0"/>
              <a:t>‹#›</a:t>
            </a:fld>
            <a:endParaRPr lang="en-US"/>
          </a:p>
        </p:txBody>
      </p:sp>
    </p:spTree>
    <p:extLst>
      <p:ext uri="{BB962C8B-B14F-4D97-AF65-F5344CB8AC3E}">
        <p14:creationId xmlns:p14="http://schemas.microsoft.com/office/powerpoint/2010/main" val="4139603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23B60-973A-A043-BE27-99DE1E27B0F2}"/>
              </a:ext>
            </a:extLst>
          </p:cNvPr>
          <p:cNvSpPr>
            <a:spLocks noGrp="1"/>
          </p:cNvSpPr>
          <p:nvPr>
            <p:ph type="title"/>
          </p:nvPr>
        </p:nvSpPr>
        <p:spPr/>
        <p:txBody>
          <a:bodyPr/>
          <a:lstStyle/>
          <a:p>
            <a:r>
              <a:rPr lang="en-GB" dirty="0"/>
              <a:t>Click to edit Master title style</a:t>
            </a:r>
            <a:endParaRPr lang="en-NL" dirty="0"/>
          </a:p>
        </p:txBody>
      </p:sp>
      <p:sp>
        <p:nvSpPr>
          <p:cNvPr id="3" name="Content Placeholder 2">
            <a:extLst>
              <a:ext uri="{FF2B5EF4-FFF2-40B4-BE49-F238E27FC236}">
                <a16:creationId xmlns:a16="http://schemas.microsoft.com/office/drawing/2014/main" id="{953D0571-B5E8-2C4A-9A91-D5811C5368E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EA7A7FFE-F4B3-D947-A26D-E930AE4AF34D}"/>
              </a:ext>
            </a:extLst>
          </p:cNvPr>
          <p:cNvSpPr>
            <a:spLocks noGrp="1"/>
          </p:cNvSpPr>
          <p:nvPr>
            <p:ph type="dt" sz="half" idx="10"/>
          </p:nvPr>
        </p:nvSpPr>
        <p:spPr/>
        <p:txBody>
          <a:bodyPr/>
          <a:lstStyle/>
          <a:p>
            <a:fld id="{3817FF1B-2CB3-5143-A2B9-A5711793FE32}" type="datetime1">
              <a:rPr lang="en-US" smtClean="0"/>
              <a:t>6/24/22</a:t>
            </a:fld>
            <a:endParaRPr lang="en-NL"/>
          </a:p>
        </p:txBody>
      </p:sp>
      <p:sp>
        <p:nvSpPr>
          <p:cNvPr id="5" name="Footer Placeholder 4">
            <a:extLst>
              <a:ext uri="{FF2B5EF4-FFF2-40B4-BE49-F238E27FC236}">
                <a16:creationId xmlns:a16="http://schemas.microsoft.com/office/drawing/2014/main" id="{43C19654-2196-5E4D-B538-C6860ABE53BF}"/>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70861290-6BDF-004E-96C5-24D7410C08F3}"/>
              </a:ext>
            </a:extLst>
          </p:cNvPr>
          <p:cNvSpPr>
            <a:spLocks noGrp="1"/>
          </p:cNvSpPr>
          <p:nvPr>
            <p:ph type="sldNum" sz="quarter" idx="12"/>
          </p:nvPr>
        </p:nvSpPr>
        <p:spPr/>
        <p:txBody>
          <a:bodyPr/>
          <a:lstStyle/>
          <a:p>
            <a:fld id="{F376D241-1DD8-9144-9B2C-BE0F706CAFA9}" type="slidenum">
              <a:rPr lang="en-NL" smtClean="0"/>
              <a:t>‹#›</a:t>
            </a:fld>
            <a:endParaRPr lang="en-NL"/>
          </a:p>
        </p:txBody>
      </p:sp>
    </p:spTree>
    <p:extLst>
      <p:ext uri="{BB962C8B-B14F-4D97-AF65-F5344CB8AC3E}">
        <p14:creationId xmlns:p14="http://schemas.microsoft.com/office/powerpoint/2010/main" val="989565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877D60-4BDA-184A-AEF6-6B4FA68B869E}"/>
              </a:ext>
            </a:extLst>
          </p:cNvPr>
          <p:cNvSpPr/>
          <p:nvPr userDrawn="1"/>
        </p:nvSpPr>
        <p:spPr>
          <a:xfrm>
            <a:off x="0" y="6556248"/>
            <a:ext cx="12192000" cy="301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12" name="Rectangle 11">
            <a:extLst>
              <a:ext uri="{FF2B5EF4-FFF2-40B4-BE49-F238E27FC236}">
                <a16:creationId xmlns:a16="http://schemas.microsoft.com/office/drawing/2014/main" id="{A2E136EE-CBBA-604A-AC38-1397EB25B1D9}"/>
              </a:ext>
            </a:extLst>
          </p:cNvPr>
          <p:cNvSpPr/>
          <p:nvPr userDrawn="1"/>
        </p:nvSpPr>
        <p:spPr>
          <a:xfrm>
            <a:off x="-1" y="0"/>
            <a:ext cx="12192001" cy="1325563"/>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DC9036C9-A26C-4C42-82A4-E1EA09B1E6B0}"/>
              </a:ext>
            </a:extLst>
          </p:cNvPr>
          <p:cNvSpPr>
            <a:spLocks noGrp="1"/>
          </p:cNvSpPr>
          <p:nvPr>
            <p:ph type="ftr" sz="quarter" idx="11"/>
          </p:nvPr>
        </p:nvSpPr>
        <p:spPr/>
        <p:txBody>
          <a:bodyPr/>
          <a:lstStyle/>
          <a:p>
            <a:r>
              <a:rPr lang="en-US"/>
              <a:t>© 2022 SIGGRAPH. All Rights Reserved.</a:t>
            </a:r>
          </a:p>
        </p:txBody>
      </p:sp>
      <p:sp>
        <p:nvSpPr>
          <p:cNvPr id="4" name="Slide Number Placeholder 3">
            <a:extLst>
              <a:ext uri="{FF2B5EF4-FFF2-40B4-BE49-F238E27FC236}">
                <a16:creationId xmlns:a16="http://schemas.microsoft.com/office/drawing/2014/main" id="{92B75410-4F1A-054F-812D-59E9A8AD0632}"/>
              </a:ext>
            </a:extLst>
          </p:cNvPr>
          <p:cNvSpPr>
            <a:spLocks noGrp="1"/>
          </p:cNvSpPr>
          <p:nvPr>
            <p:ph type="sldNum" sz="quarter" idx="12"/>
          </p:nvPr>
        </p:nvSpPr>
        <p:spPr/>
        <p:txBody>
          <a:bodyPr/>
          <a:lstStyle/>
          <a:p>
            <a:fld id="{897AE9FA-3F8D-0D45-ABEA-B1C7A7244A19}" type="slidenum">
              <a:rPr lang="en-US" smtClean="0"/>
              <a:t>‹#›</a:t>
            </a:fld>
            <a:endParaRPr lang="en-US"/>
          </a:p>
        </p:txBody>
      </p:sp>
      <p:pic>
        <p:nvPicPr>
          <p:cNvPr id="13" name="Graphic 12">
            <a:extLst>
              <a:ext uri="{FF2B5EF4-FFF2-40B4-BE49-F238E27FC236}">
                <a16:creationId xmlns:a16="http://schemas.microsoft.com/office/drawing/2014/main" id="{B004C5BD-7AF2-3541-A2E6-B0FB35646E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14273" y="428651"/>
            <a:ext cx="1957849" cy="456431"/>
          </a:xfrm>
          <a:prstGeom prst="rect">
            <a:avLst/>
          </a:prstGeom>
        </p:spPr>
      </p:pic>
    </p:spTree>
    <p:extLst>
      <p:ext uri="{BB962C8B-B14F-4D97-AF65-F5344CB8AC3E}">
        <p14:creationId xmlns:p14="http://schemas.microsoft.com/office/powerpoint/2010/main" val="3855003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C921-08D8-854E-99F4-5CA00FDC07B2}"/>
              </a:ext>
            </a:extLst>
          </p:cNvPr>
          <p:cNvSpPr>
            <a:spLocks noGrp="1"/>
          </p:cNvSpPr>
          <p:nvPr>
            <p:ph type="title"/>
          </p:nvPr>
        </p:nvSpPr>
        <p:spPr>
          <a:xfrm>
            <a:off x="831850" y="1709738"/>
            <a:ext cx="10515600" cy="2852737"/>
          </a:xfrm>
        </p:spPr>
        <p:txBody>
          <a:bodyPr anchor="b"/>
          <a:lstStyle>
            <a:lvl1pPr>
              <a:defRPr sz="6000" b="1" i="0">
                <a:latin typeface="FreightSans Pro Bold" panose="02000606030000020004" pitchFamily="2" charset="0"/>
              </a:defRPr>
            </a:lvl1pPr>
          </a:lstStyle>
          <a:p>
            <a:r>
              <a:rPr lang="en-GB" dirty="0"/>
              <a:t>Click to edit Master title style</a:t>
            </a:r>
            <a:endParaRPr lang="en-NL" dirty="0"/>
          </a:p>
        </p:txBody>
      </p:sp>
      <p:sp>
        <p:nvSpPr>
          <p:cNvPr id="3" name="Text Placeholder 2">
            <a:extLst>
              <a:ext uri="{FF2B5EF4-FFF2-40B4-BE49-F238E27FC236}">
                <a16:creationId xmlns:a16="http://schemas.microsoft.com/office/drawing/2014/main" id="{4F776C59-77B6-CF49-8E5D-AAD4282123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F19AD91-9502-D54D-9E7A-7501A3D52E74}"/>
              </a:ext>
            </a:extLst>
          </p:cNvPr>
          <p:cNvSpPr>
            <a:spLocks noGrp="1"/>
          </p:cNvSpPr>
          <p:nvPr>
            <p:ph type="dt" sz="half" idx="10"/>
          </p:nvPr>
        </p:nvSpPr>
        <p:spPr/>
        <p:txBody>
          <a:bodyPr/>
          <a:lstStyle/>
          <a:p>
            <a:fld id="{99150584-58B7-B542-83A0-2C86F33B9F7A}" type="datetime1">
              <a:rPr lang="en-US" smtClean="0"/>
              <a:t>6/24/22</a:t>
            </a:fld>
            <a:endParaRPr lang="en-NL"/>
          </a:p>
        </p:txBody>
      </p:sp>
      <p:sp>
        <p:nvSpPr>
          <p:cNvPr id="5" name="Footer Placeholder 4">
            <a:extLst>
              <a:ext uri="{FF2B5EF4-FFF2-40B4-BE49-F238E27FC236}">
                <a16:creationId xmlns:a16="http://schemas.microsoft.com/office/drawing/2014/main" id="{97A7082F-FBAB-9340-BF1E-3D9725D47AA6}"/>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4C706847-E45A-2849-8409-7A40B149F870}"/>
              </a:ext>
            </a:extLst>
          </p:cNvPr>
          <p:cNvSpPr>
            <a:spLocks noGrp="1"/>
          </p:cNvSpPr>
          <p:nvPr>
            <p:ph type="sldNum" sz="quarter" idx="12"/>
          </p:nvPr>
        </p:nvSpPr>
        <p:spPr/>
        <p:txBody>
          <a:bodyPr/>
          <a:lstStyle/>
          <a:p>
            <a:fld id="{F376D241-1DD8-9144-9B2C-BE0F706CAFA9}" type="slidenum">
              <a:rPr lang="en-NL" smtClean="0"/>
              <a:pPr/>
              <a:t>‹#›</a:t>
            </a:fld>
            <a:endParaRPr lang="en-NL"/>
          </a:p>
        </p:txBody>
      </p:sp>
    </p:spTree>
    <p:extLst>
      <p:ext uri="{BB962C8B-B14F-4D97-AF65-F5344CB8AC3E}">
        <p14:creationId xmlns:p14="http://schemas.microsoft.com/office/powerpoint/2010/main" val="4208179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07178-7B50-0B44-869A-5F6390C44736}"/>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B180CB08-A168-6A4C-A4EB-3D137936069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ADF34CD2-B8EC-CF44-8105-A3468954FD7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09BD5EDF-654B-DE40-85E8-2AC6F9FB3FB8}"/>
              </a:ext>
            </a:extLst>
          </p:cNvPr>
          <p:cNvSpPr>
            <a:spLocks noGrp="1"/>
          </p:cNvSpPr>
          <p:nvPr>
            <p:ph type="dt" sz="half" idx="10"/>
          </p:nvPr>
        </p:nvSpPr>
        <p:spPr/>
        <p:txBody>
          <a:bodyPr/>
          <a:lstStyle/>
          <a:p>
            <a:fld id="{768FA4D9-AB02-964D-9F19-A85A5EE8382D}" type="datetime1">
              <a:rPr lang="en-US" smtClean="0"/>
              <a:t>6/24/22</a:t>
            </a:fld>
            <a:endParaRPr lang="en-NL"/>
          </a:p>
        </p:txBody>
      </p:sp>
      <p:sp>
        <p:nvSpPr>
          <p:cNvPr id="6" name="Footer Placeholder 5">
            <a:extLst>
              <a:ext uri="{FF2B5EF4-FFF2-40B4-BE49-F238E27FC236}">
                <a16:creationId xmlns:a16="http://schemas.microsoft.com/office/drawing/2014/main" id="{986A81DD-E10F-2D40-97E1-6F1EC65CD407}"/>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D9F8FA65-6CD6-D74B-BCF7-B0E260B6DC68}"/>
              </a:ext>
            </a:extLst>
          </p:cNvPr>
          <p:cNvSpPr>
            <a:spLocks noGrp="1"/>
          </p:cNvSpPr>
          <p:nvPr>
            <p:ph type="sldNum" sz="quarter" idx="12"/>
          </p:nvPr>
        </p:nvSpPr>
        <p:spPr/>
        <p:txBody>
          <a:bodyPr/>
          <a:lstStyle/>
          <a:p>
            <a:fld id="{F376D241-1DD8-9144-9B2C-BE0F706CAFA9}" type="slidenum">
              <a:rPr lang="en-NL" smtClean="0"/>
              <a:pPr/>
              <a:t>‹#›</a:t>
            </a:fld>
            <a:endParaRPr lang="en-NL"/>
          </a:p>
        </p:txBody>
      </p:sp>
    </p:spTree>
    <p:extLst>
      <p:ext uri="{BB962C8B-B14F-4D97-AF65-F5344CB8AC3E}">
        <p14:creationId xmlns:p14="http://schemas.microsoft.com/office/powerpoint/2010/main" val="690937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150CAB-6D63-6D45-85CA-0F2AC5980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6E92B31-E8B3-4546-9F23-542C9D738BB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717F798F-C229-DB4C-A24E-A85229D1CE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ECF8D8A-5F5B-114E-A74D-7F512094BF9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CF8B9A5B-6733-CA4C-9D7A-A28DFC78533B}"/>
              </a:ext>
            </a:extLst>
          </p:cNvPr>
          <p:cNvSpPr>
            <a:spLocks noGrp="1"/>
          </p:cNvSpPr>
          <p:nvPr>
            <p:ph type="dt" sz="half" idx="10"/>
          </p:nvPr>
        </p:nvSpPr>
        <p:spPr/>
        <p:txBody>
          <a:bodyPr/>
          <a:lstStyle/>
          <a:p>
            <a:fld id="{8F2EB850-182B-5442-BB3D-BD1910638556}" type="datetime1">
              <a:rPr lang="en-US" smtClean="0"/>
              <a:t>6/24/22</a:t>
            </a:fld>
            <a:endParaRPr lang="en-NL"/>
          </a:p>
        </p:txBody>
      </p:sp>
      <p:sp>
        <p:nvSpPr>
          <p:cNvPr id="8" name="Footer Placeholder 7">
            <a:extLst>
              <a:ext uri="{FF2B5EF4-FFF2-40B4-BE49-F238E27FC236}">
                <a16:creationId xmlns:a16="http://schemas.microsoft.com/office/drawing/2014/main" id="{A55A099C-F306-9245-B58E-A45CB2055897}"/>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CD591551-D937-0347-B7C9-E7E8A90C0583}"/>
              </a:ext>
            </a:extLst>
          </p:cNvPr>
          <p:cNvSpPr>
            <a:spLocks noGrp="1"/>
          </p:cNvSpPr>
          <p:nvPr>
            <p:ph type="sldNum" sz="quarter" idx="12"/>
          </p:nvPr>
        </p:nvSpPr>
        <p:spPr/>
        <p:txBody>
          <a:bodyPr/>
          <a:lstStyle/>
          <a:p>
            <a:fld id="{F376D241-1DD8-9144-9B2C-BE0F706CAFA9}" type="slidenum">
              <a:rPr lang="en-NL" smtClean="0"/>
              <a:pPr/>
              <a:t>‹#›</a:t>
            </a:fld>
            <a:endParaRPr lang="en-NL"/>
          </a:p>
        </p:txBody>
      </p:sp>
      <p:sp>
        <p:nvSpPr>
          <p:cNvPr id="10" name="Title 1">
            <a:extLst>
              <a:ext uri="{FF2B5EF4-FFF2-40B4-BE49-F238E27FC236}">
                <a16:creationId xmlns:a16="http://schemas.microsoft.com/office/drawing/2014/main" id="{461E260B-DCFD-B4DF-EA23-4B0055A80E0B}"/>
              </a:ext>
            </a:extLst>
          </p:cNvPr>
          <p:cNvSpPr>
            <a:spLocks noGrp="1"/>
          </p:cNvSpPr>
          <p:nvPr>
            <p:ph type="title"/>
          </p:nvPr>
        </p:nvSpPr>
        <p:spPr>
          <a:xfrm>
            <a:off x="838200" y="46238"/>
            <a:ext cx="10515600" cy="1154601"/>
          </a:xfrm>
        </p:spPr>
        <p:txBody>
          <a:bodyPr/>
          <a:lstStyle/>
          <a:p>
            <a:r>
              <a:rPr lang="en-GB"/>
              <a:t>Click to edit Master title style</a:t>
            </a:r>
            <a:endParaRPr lang="en-NL"/>
          </a:p>
        </p:txBody>
      </p:sp>
    </p:spTree>
    <p:extLst>
      <p:ext uri="{BB962C8B-B14F-4D97-AF65-F5344CB8AC3E}">
        <p14:creationId xmlns:p14="http://schemas.microsoft.com/office/powerpoint/2010/main" val="784612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079B6-4CED-5746-B66F-1BCB5C2D26E2}"/>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E9EB72FF-713F-514D-B689-37E1DC70EDAB}"/>
              </a:ext>
            </a:extLst>
          </p:cNvPr>
          <p:cNvSpPr>
            <a:spLocks noGrp="1"/>
          </p:cNvSpPr>
          <p:nvPr>
            <p:ph type="dt" sz="half" idx="10"/>
          </p:nvPr>
        </p:nvSpPr>
        <p:spPr/>
        <p:txBody>
          <a:bodyPr/>
          <a:lstStyle/>
          <a:p>
            <a:fld id="{E8D30D92-8540-714E-B37A-3D57C2DDB92A}" type="datetime1">
              <a:rPr lang="en-US" smtClean="0"/>
              <a:t>6/24/22</a:t>
            </a:fld>
            <a:endParaRPr lang="en-NL"/>
          </a:p>
        </p:txBody>
      </p:sp>
      <p:sp>
        <p:nvSpPr>
          <p:cNvPr id="4" name="Footer Placeholder 3">
            <a:extLst>
              <a:ext uri="{FF2B5EF4-FFF2-40B4-BE49-F238E27FC236}">
                <a16:creationId xmlns:a16="http://schemas.microsoft.com/office/drawing/2014/main" id="{785CBA2E-5944-8B4D-86E9-2945197399DF}"/>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388C601E-4211-FC4B-91BE-71FE211393BB}"/>
              </a:ext>
            </a:extLst>
          </p:cNvPr>
          <p:cNvSpPr>
            <a:spLocks noGrp="1"/>
          </p:cNvSpPr>
          <p:nvPr>
            <p:ph type="sldNum" sz="quarter" idx="12"/>
          </p:nvPr>
        </p:nvSpPr>
        <p:spPr/>
        <p:txBody>
          <a:bodyPr/>
          <a:lstStyle/>
          <a:p>
            <a:fld id="{F376D241-1DD8-9144-9B2C-BE0F706CAFA9}" type="slidenum">
              <a:rPr lang="en-NL" smtClean="0"/>
              <a:pPr/>
              <a:t>‹#›</a:t>
            </a:fld>
            <a:endParaRPr lang="en-NL"/>
          </a:p>
        </p:txBody>
      </p:sp>
    </p:spTree>
    <p:extLst>
      <p:ext uri="{BB962C8B-B14F-4D97-AF65-F5344CB8AC3E}">
        <p14:creationId xmlns:p14="http://schemas.microsoft.com/office/powerpoint/2010/main" val="309337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73E37-7E02-4D46-A5D7-62A89A677997}"/>
              </a:ext>
            </a:extLst>
          </p:cNvPr>
          <p:cNvSpPr>
            <a:spLocks noGrp="1"/>
          </p:cNvSpPr>
          <p:nvPr>
            <p:ph type="dt" sz="half" idx="10"/>
          </p:nvPr>
        </p:nvSpPr>
        <p:spPr/>
        <p:txBody>
          <a:bodyPr/>
          <a:lstStyle/>
          <a:p>
            <a:fld id="{8D96F443-A726-F445-A007-92CF39B4167F}" type="datetime1">
              <a:rPr lang="en-US" smtClean="0"/>
              <a:t>6/24/22</a:t>
            </a:fld>
            <a:endParaRPr lang="en-NL"/>
          </a:p>
        </p:txBody>
      </p:sp>
      <p:sp>
        <p:nvSpPr>
          <p:cNvPr id="3" name="Footer Placeholder 2">
            <a:extLst>
              <a:ext uri="{FF2B5EF4-FFF2-40B4-BE49-F238E27FC236}">
                <a16:creationId xmlns:a16="http://schemas.microsoft.com/office/drawing/2014/main" id="{4F6152F2-8846-CD45-9995-A9980E611A2D}"/>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FB18A2AA-3CD7-6D42-9F20-7114967B2FAB}"/>
              </a:ext>
            </a:extLst>
          </p:cNvPr>
          <p:cNvSpPr>
            <a:spLocks noGrp="1"/>
          </p:cNvSpPr>
          <p:nvPr>
            <p:ph type="sldNum" sz="quarter" idx="12"/>
          </p:nvPr>
        </p:nvSpPr>
        <p:spPr/>
        <p:txBody>
          <a:bodyPr/>
          <a:lstStyle/>
          <a:p>
            <a:fld id="{F376D241-1DD8-9144-9B2C-BE0F706CAFA9}" type="slidenum">
              <a:rPr lang="en-NL" smtClean="0"/>
              <a:t>‹#›</a:t>
            </a:fld>
            <a:endParaRPr lang="en-NL"/>
          </a:p>
        </p:txBody>
      </p:sp>
    </p:spTree>
    <p:extLst>
      <p:ext uri="{BB962C8B-B14F-4D97-AF65-F5344CB8AC3E}">
        <p14:creationId xmlns:p14="http://schemas.microsoft.com/office/powerpoint/2010/main" val="2955581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801B-4CFB-A84D-B53D-54754623D7F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0D81D2-D0D5-8249-8913-A5789349B2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12C5AA20-A970-D141-BDCD-3DFA76F7E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EF1998-1072-0C4F-87FD-BDA1B3F1815A}"/>
              </a:ext>
            </a:extLst>
          </p:cNvPr>
          <p:cNvSpPr>
            <a:spLocks noGrp="1"/>
          </p:cNvSpPr>
          <p:nvPr>
            <p:ph type="dt" sz="half" idx="10"/>
          </p:nvPr>
        </p:nvSpPr>
        <p:spPr/>
        <p:txBody>
          <a:bodyPr/>
          <a:lstStyle/>
          <a:p>
            <a:fld id="{C9E882A9-B832-654C-8255-5EB7623BD803}" type="datetime1">
              <a:rPr lang="en-US" smtClean="0"/>
              <a:t>6/24/22</a:t>
            </a:fld>
            <a:endParaRPr lang="en-NL"/>
          </a:p>
        </p:txBody>
      </p:sp>
      <p:sp>
        <p:nvSpPr>
          <p:cNvPr id="6" name="Footer Placeholder 5">
            <a:extLst>
              <a:ext uri="{FF2B5EF4-FFF2-40B4-BE49-F238E27FC236}">
                <a16:creationId xmlns:a16="http://schemas.microsoft.com/office/drawing/2014/main" id="{4F045C6C-9D60-184B-84CA-BA5D0B1D0DF5}"/>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BC6EA14-7F9B-9A45-BF09-9FAAA7E78BD8}"/>
              </a:ext>
            </a:extLst>
          </p:cNvPr>
          <p:cNvSpPr>
            <a:spLocks noGrp="1"/>
          </p:cNvSpPr>
          <p:nvPr>
            <p:ph type="sldNum" sz="quarter" idx="12"/>
          </p:nvPr>
        </p:nvSpPr>
        <p:spPr/>
        <p:txBody>
          <a:bodyPr/>
          <a:lstStyle/>
          <a:p>
            <a:fld id="{F376D241-1DD8-9144-9B2C-BE0F706CAFA9}" type="slidenum">
              <a:rPr lang="en-NL" smtClean="0"/>
              <a:pPr/>
              <a:t>‹#›</a:t>
            </a:fld>
            <a:endParaRPr lang="en-NL"/>
          </a:p>
        </p:txBody>
      </p:sp>
    </p:spTree>
    <p:extLst>
      <p:ext uri="{BB962C8B-B14F-4D97-AF65-F5344CB8AC3E}">
        <p14:creationId xmlns:p14="http://schemas.microsoft.com/office/powerpoint/2010/main" val="1253248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F02E-A182-D741-9496-7D078BE142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CAE267C0-AB86-C74A-A636-734DB97137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NL"/>
          </a:p>
        </p:txBody>
      </p:sp>
      <p:sp>
        <p:nvSpPr>
          <p:cNvPr id="4" name="Text Placeholder 3">
            <a:extLst>
              <a:ext uri="{FF2B5EF4-FFF2-40B4-BE49-F238E27FC236}">
                <a16:creationId xmlns:a16="http://schemas.microsoft.com/office/drawing/2014/main" id="{DCA5F8A6-2CF9-3E44-BF77-7B15FCEE2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CC8C8D4-1568-5045-A1BB-AB28E67C6310}"/>
              </a:ext>
            </a:extLst>
          </p:cNvPr>
          <p:cNvSpPr>
            <a:spLocks noGrp="1"/>
          </p:cNvSpPr>
          <p:nvPr>
            <p:ph type="dt" sz="half" idx="10"/>
          </p:nvPr>
        </p:nvSpPr>
        <p:spPr/>
        <p:txBody>
          <a:bodyPr/>
          <a:lstStyle/>
          <a:p>
            <a:fld id="{20389F29-3537-3041-94CC-175C84966762}" type="datetime1">
              <a:rPr lang="en-US" smtClean="0"/>
              <a:t>6/24/22</a:t>
            </a:fld>
            <a:endParaRPr lang="en-NL"/>
          </a:p>
        </p:txBody>
      </p:sp>
      <p:sp>
        <p:nvSpPr>
          <p:cNvPr id="6" name="Footer Placeholder 5">
            <a:extLst>
              <a:ext uri="{FF2B5EF4-FFF2-40B4-BE49-F238E27FC236}">
                <a16:creationId xmlns:a16="http://schemas.microsoft.com/office/drawing/2014/main" id="{3BA98D66-7796-A34D-A5E2-4B03BCBA714C}"/>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677C16E-939D-C94D-89EF-CA5B693AE481}"/>
              </a:ext>
            </a:extLst>
          </p:cNvPr>
          <p:cNvSpPr>
            <a:spLocks noGrp="1"/>
          </p:cNvSpPr>
          <p:nvPr>
            <p:ph type="sldNum" sz="quarter" idx="12"/>
          </p:nvPr>
        </p:nvSpPr>
        <p:spPr/>
        <p:txBody>
          <a:bodyPr/>
          <a:lstStyle/>
          <a:p>
            <a:fld id="{F376D241-1DD8-9144-9B2C-BE0F706CAFA9}" type="slidenum">
              <a:rPr lang="en-NL" smtClean="0"/>
              <a:pPr/>
              <a:t>‹#›</a:t>
            </a:fld>
            <a:endParaRPr lang="en-NL"/>
          </a:p>
        </p:txBody>
      </p:sp>
    </p:spTree>
    <p:extLst>
      <p:ext uri="{BB962C8B-B14F-4D97-AF65-F5344CB8AC3E}">
        <p14:creationId xmlns:p14="http://schemas.microsoft.com/office/powerpoint/2010/main" val="3136830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sv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8593D9-C1F6-622A-BDD9-4F793768B04D}"/>
              </a:ext>
            </a:extLst>
          </p:cNvPr>
          <p:cNvSpPr/>
          <p:nvPr userDrawn="1"/>
        </p:nvSpPr>
        <p:spPr>
          <a:xfrm>
            <a:off x="0" y="0"/>
            <a:ext cx="12192000" cy="1200839"/>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3A72BBCE-C9D7-A538-507E-74396993B52B}"/>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9814273" y="395322"/>
            <a:ext cx="1957849" cy="456431"/>
          </a:xfrm>
          <a:prstGeom prst="rect">
            <a:avLst/>
          </a:prstGeom>
        </p:spPr>
      </p:pic>
      <p:sp>
        <p:nvSpPr>
          <p:cNvPr id="2" name="Title Placeholder 1">
            <a:extLst>
              <a:ext uri="{FF2B5EF4-FFF2-40B4-BE49-F238E27FC236}">
                <a16:creationId xmlns:a16="http://schemas.microsoft.com/office/drawing/2014/main" id="{EE36260F-6F58-D64A-B86D-CAAD527D1D7D}"/>
              </a:ext>
            </a:extLst>
          </p:cNvPr>
          <p:cNvSpPr>
            <a:spLocks noGrp="1"/>
          </p:cNvSpPr>
          <p:nvPr>
            <p:ph type="title"/>
          </p:nvPr>
        </p:nvSpPr>
        <p:spPr>
          <a:xfrm>
            <a:off x="838200" y="46238"/>
            <a:ext cx="10515600" cy="1154601"/>
          </a:xfrm>
          <a:prstGeom prst="rect">
            <a:avLst/>
          </a:prstGeom>
        </p:spPr>
        <p:txBody>
          <a:bodyPr vert="horz" lIns="91440" tIns="45720" rIns="91440" bIns="45720" rtlCol="0" anchor="ctr">
            <a:normAutofit/>
          </a:bodyPr>
          <a:lstStyle/>
          <a:p>
            <a:r>
              <a:rPr lang="en-GB" dirty="0"/>
              <a:t>Click to edit Master title style</a:t>
            </a:r>
            <a:endParaRPr lang="en-NL" dirty="0"/>
          </a:p>
        </p:txBody>
      </p:sp>
      <p:sp>
        <p:nvSpPr>
          <p:cNvPr id="3" name="Text Placeholder 2">
            <a:extLst>
              <a:ext uri="{FF2B5EF4-FFF2-40B4-BE49-F238E27FC236}">
                <a16:creationId xmlns:a16="http://schemas.microsoft.com/office/drawing/2014/main" id="{5F3BDC7F-5791-1242-AC17-0A503E434F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4" name="Date Placeholder 3">
            <a:extLst>
              <a:ext uri="{FF2B5EF4-FFF2-40B4-BE49-F238E27FC236}">
                <a16:creationId xmlns:a16="http://schemas.microsoft.com/office/drawing/2014/main" id="{7D233E1A-6111-E94D-8F45-1E15CA86B6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FreightSans Pro Light" panose="02000606030000020004" pitchFamily="2" charset="0"/>
              </a:defRPr>
            </a:lvl1pPr>
          </a:lstStyle>
          <a:p>
            <a:fld id="{91A71CD7-4122-C448-9217-FC960C7911AF}" type="datetime1">
              <a:rPr lang="en-US" smtClean="0"/>
              <a:pPr/>
              <a:t>6/24/22</a:t>
            </a:fld>
            <a:endParaRPr lang="en-NL" dirty="0"/>
          </a:p>
        </p:txBody>
      </p:sp>
      <p:sp>
        <p:nvSpPr>
          <p:cNvPr id="5" name="Footer Placeholder 4">
            <a:extLst>
              <a:ext uri="{FF2B5EF4-FFF2-40B4-BE49-F238E27FC236}">
                <a16:creationId xmlns:a16="http://schemas.microsoft.com/office/drawing/2014/main" id="{3608D774-573A-D145-AB67-A9598FECE3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FreightSans Pro Light" panose="02000606030000020004" pitchFamily="2" charset="0"/>
              </a:defRPr>
            </a:lvl1pPr>
          </a:lstStyle>
          <a:p>
            <a:endParaRPr lang="en-NL" dirty="0"/>
          </a:p>
        </p:txBody>
      </p:sp>
      <p:sp>
        <p:nvSpPr>
          <p:cNvPr id="6" name="Slide Number Placeholder 5">
            <a:extLst>
              <a:ext uri="{FF2B5EF4-FFF2-40B4-BE49-F238E27FC236}">
                <a16:creationId xmlns:a16="http://schemas.microsoft.com/office/drawing/2014/main" id="{ED5BFB46-D679-0741-A3B5-FCC39FDEA362}"/>
              </a:ext>
            </a:extLst>
          </p:cNvPr>
          <p:cNvSpPr>
            <a:spLocks noGrp="1"/>
          </p:cNvSpPr>
          <p:nvPr>
            <p:ph type="sldNum" sz="quarter" idx="4"/>
          </p:nvPr>
        </p:nvSpPr>
        <p:spPr>
          <a:xfrm>
            <a:off x="8610599" y="6356350"/>
            <a:ext cx="1662289" cy="365125"/>
          </a:xfrm>
          <a:prstGeom prst="rect">
            <a:avLst/>
          </a:prstGeom>
        </p:spPr>
        <p:txBody>
          <a:bodyPr vert="horz" lIns="91440" tIns="45720" rIns="91440" bIns="45720" rtlCol="0" anchor="ctr"/>
          <a:lstStyle>
            <a:lvl1pPr algn="r">
              <a:defRPr sz="1200" b="0" i="0">
                <a:solidFill>
                  <a:schemeClr val="tx1">
                    <a:tint val="75000"/>
                  </a:schemeClr>
                </a:solidFill>
                <a:latin typeface="FreightSans Pro Light" panose="02000606030000020004" pitchFamily="2" charset="0"/>
              </a:defRPr>
            </a:lvl1pPr>
          </a:lstStyle>
          <a:p>
            <a:fld id="{F376D241-1DD8-9144-9B2C-BE0F706CAFA9}" type="slidenum">
              <a:rPr lang="en-NL" smtClean="0"/>
              <a:pPr/>
              <a:t>‹#›</a:t>
            </a:fld>
            <a:endParaRPr lang="en-NL"/>
          </a:p>
        </p:txBody>
      </p:sp>
      <p:pic>
        <p:nvPicPr>
          <p:cNvPr id="7" name="Picture 6">
            <a:extLst>
              <a:ext uri="{FF2B5EF4-FFF2-40B4-BE49-F238E27FC236}">
                <a16:creationId xmlns:a16="http://schemas.microsoft.com/office/drawing/2014/main" id="{FD7AF596-FB44-234A-91EE-8329C02B5F9B}"/>
              </a:ext>
            </a:extLst>
          </p:cNvPr>
          <p:cNvPicPr>
            <a:picLocks noChangeAspect="1"/>
          </p:cNvPicPr>
          <p:nvPr userDrawn="1"/>
        </p:nvPicPr>
        <p:blipFill>
          <a:blip r:embed="rId15"/>
          <a:stretch>
            <a:fillRect/>
          </a:stretch>
        </p:blipFill>
        <p:spPr>
          <a:xfrm>
            <a:off x="10944874" y="6195819"/>
            <a:ext cx="1074970" cy="662181"/>
          </a:xfrm>
          <a:prstGeom prst="rect">
            <a:avLst/>
          </a:prstGeom>
        </p:spPr>
      </p:pic>
      <p:pic>
        <p:nvPicPr>
          <p:cNvPr id="16" name="Picture 15">
            <a:extLst>
              <a:ext uri="{FF2B5EF4-FFF2-40B4-BE49-F238E27FC236}">
                <a16:creationId xmlns:a16="http://schemas.microsoft.com/office/drawing/2014/main" id="{42E57FAD-0B98-42B2-E523-8EC4AC4352E2}"/>
              </a:ext>
            </a:extLst>
          </p:cNvPr>
          <p:cNvPicPr>
            <a:picLocks noChangeAspect="1"/>
          </p:cNvPicPr>
          <p:nvPr userDrawn="1"/>
        </p:nvPicPr>
        <p:blipFill>
          <a:blip r:embed="rId16"/>
          <a:stretch>
            <a:fillRect/>
          </a:stretch>
        </p:blipFill>
        <p:spPr>
          <a:xfrm>
            <a:off x="10395011" y="6344345"/>
            <a:ext cx="549863" cy="365127"/>
          </a:xfrm>
          <a:prstGeom prst="rect">
            <a:avLst/>
          </a:prstGeom>
        </p:spPr>
      </p:pic>
    </p:spTree>
    <p:extLst>
      <p:ext uri="{BB962C8B-B14F-4D97-AF65-F5344CB8AC3E}">
        <p14:creationId xmlns:p14="http://schemas.microsoft.com/office/powerpoint/2010/main" val="131592635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hf hdr="0" ftr="0" dt="0"/>
  <p:txStyles>
    <p:titleStyle>
      <a:lvl1pPr algn="l" defTabSz="914400" rtl="0" eaLnBrk="1" latinLnBrk="0" hangingPunct="1">
        <a:lnSpc>
          <a:spcPct val="90000"/>
        </a:lnSpc>
        <a:spcBef>
          <a:spcPct val="0"/>
        </a:spcBef>
        <a:buNone/>
        <a:defRPr sz="3200" b="1" i="0" kern="1200">
          <a:solidFill>
            <a:schemeClr val="tx1"/>
          </a:solidFill>
          <a:latin typeface="FreightSans Pro Semibold" panose="02000606030000020004" pitchFamily="2" charset="0"/>
          <a:ea typeface="FreightSans Pro Semibold" panose="02000606030000020004" pitchFamily="2" charset="0"/>
          <a:cs typeface="FreightSans Pro Semibold" panose="0200060603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4562899-BFA3-2B47-AAAB-ECAA859007AD}"/>
              </a:ext>
            </a:extLst>
          </p:cNvPr>
          <p:cNvSpPr/>
          <p:nvPr userDrawn="1"/>
        </p:nvSpPr>
        <p:spPr>
          <a:xfrm>
            <a:off x="0" y="6556248"/>
            <a:ext cx="12192000" cy="301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11" name="Rectangle 10">
            <a:extLst>
              <a:ext uri="{FF2B5EF4-FFF2-40B4-BE49-F238E27FC236}">
                <a16:creationId xmlns:a16="http://schemas.microsoft.com/office/drawing/2014/main" id="{C772DAEB-25A9-894E-8436-908981D9B3F5}"/>
              </a:ext>
            </a:extLst>
          </p:cNvPr>
          <p:cNvSpPr/>
          <p:nvPr userDrawn="1"/>
        </p:nvSpPr>
        <p:spPr>
          <a:xfrm>
            <a:off x="-1" y="0"/>
            <a:ext cx="12192001" cy="1325563"/>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D91EF482-C442-DA4A-B72D-FDCE0967DB4F}"/>
              </a:ext>
            </a:extLst>
          </p:cNvPr>
          <p:cNvSpPr>
            <a:spLocks noGrp="1"/>
          </p:cNvSpPr>
          <p:nvPr>
            <p:ph type="title"/>
          </p:nvPr>
        </p:nvSpPr>
        <p:spPr>
          <a:xfrm>
            <a:off x="429209" y="1"/>
            <a:ext cx="8595360" cy="1316736"/>
          </a:xfrm>
          <a:prstGeom prst="rect">
            <a:avLst/>
          </a:prstGeom>
        </p:spPr>
        <p:txBody>
          <a:bodyPr vert="horz" lIns="0" tIns="45720" rIns="91440" bIns="45720" rtlCol="0" anchor="ctr">
            <a:noAutofit/>
          </a:bodyPr>
          <a:lstStyle/>
          <a:p>
            <a:endParaRPr lang="en-US" dirty="0"/>
          </a:p>
        </p:txBody>
      </p:sp>
      <p:sp>
        <p:nvSpPr>
          <p:cNvPr id="3" name="Text Placeholder 2">
            <a:extLst>
              <a:ext uri="{FF2B5EF4-FFF2-40B4-BE49-F238E27FC236}">
                <a16:creationId xmlns:a16="http://schemas.microsoft.com/office/drawing/2014/main" id="{625238F4-37D4-7E45-A5F1-BF2062B0532C}"/>
              </a:ext>
            </a:extLst>
          </p:cNvPr>
          <p:cNvSpPr>
            <a:spLocks noGrp="1"/>
          </p:cNvSpPr>
          <p:nvPr>
            <p:ph type="body" idx="1"/>
          </p:nvPr>
        </p:nvSpPr>
        <p:spPr>
          <a:xfrm>
            <a:off x="429208" y="1866900"/>
            <a:ext cx="11342915" cy="3897179"/>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F234B7BE-6495-CB45-A968-7D9F6E5E8DE3}"/>
              </a:ext>
            </a:extLst>
          </p:cNvPr>
          <p:cNvSpPr>
            <a:spLocks noGrp="1"/>
          </p:cNvSpPr>
          <p:nvPr>
            <p:ph type="ftr" sz="quarter" idx="3"/>
          </p:nvPr>
        </p:nvSpPr>
        <p:spPr>
          <a:xfrm>
            <a:off x="429208" y="6556248"/>
            <a:ext cx="2675021" cy="301752"/>
          </a:xfrm>
          <a:prstGeom prst="rect">
            <a:avLst/>
          </a:prstGeom>
        </p:spPr>
        <p:txBody>
          <a:bodyPr vert="horz" lIns="0" tIns="45720" rIns="91440" bIns="45720" rtlCol="0" anchor="ctr"/>
          <a:lstStyle>
            <a:lvl1pPr algn="l">
              <a:defRPr sz="700" cap="all" baseline="0">
                <a:solidFill>
                  <a:schemeClr val="bg2"/>
                </a:solidFill>
              </a:defRPr>
            </a:lvl1pPr>
          </a:lstStyle>
          <a:p>
            <a:r>
              <a:rPr lang="en-US" dirty="0"/>
              <a:t>© 2022 SIGGRAPH. All Rights Reserved.</a:t>
            </a:r>
          </a:p>
        </p:txBody>
      </p:sp>
      <p:sp>
        <p:nvSpPr>
          <p:cNvPr id="6" name="Slide Number Placeholder 5">
            <a:extLst>
              <a:ext uri="{FF2B5EF4-FFF2-40B4-BE49-F238E27FC236}">
                <a16:creationId xmlns:a16="http://schemas.microsoft.com/office/drawing/2014/main" id="{2EDC962D-0F5D-F744-8FE0-60D8B5D82521}"/>
              </a:ext>
            </a:extLst>
          </p:cNvPr>
          <p:cNvSpPr>
            <a:spLocks noGrp="1"/>
          </p:cNvSpPr>
          <p:nvPr>
            <p:ph type="sldNum" sz="quarter" idx="4"/>
          </p:nvPr>
        </p:nvSpPr>
        <p:spPr>
          <a:xfrm>
            <a:off x="11098763" y="6556248"/>
            <a:ext cx="673360" cy="301752"/>
          </a:xfrm>
          <a:prstGeom prst="rect">
            <a:avLst/>
          </a:prstGeom>
        </p:spPr>
        <p:txBody>
          <a:bodyPr vert="horz" lIns="91440" tIns="45720" rIns="0" bIns="45720" rtlCol="0" anchor="ctr"/>
          <a:lstStyle>
            <a:lvl1pPr algn="r">
              <a:defRPr sz="800">
                <a:solidFill>
                  <a:schemeClr val="accent2"/>
                </a:solidFill>
              </a:defRPr>
            </a:lvl1pPr>
          </a:lstStyle>
          <a:p>
            <a:fld id="{897AE9FA-3F8D-0D45-ABEA-B1C7A7244A19}" type="slidenum">
              <a:rPr lang="en-US" smtClean="0"/>
              <a:pPr/>
              <a:t>‹#›</a:t>
            </a:fld>
            <a:endParaRPr lang="en-US" dirty="0"/>
          </a:p>
        </p:txBody>
      </p:sp>
      <p:pic>
        <p:nvPicPr>
          <p:cNvPr id="21" name="Graphic 20">
            <a:extLst>
              <a:ext uri="{FF2B5EF4-FFF2-40B4-BE49-F238E27FC236}">
                <a16:creationId xmlns:a16="http://schemas.microsoft.com/office/drawing/2014/main" id="{A8084620-70C2-464F-9892-61D39FFD2E8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814273" y="428651"/>
            <a:ext cx="1957849" cy="456431"/>
          </a:xfrm>
          <a:prstGeom prst="rect">
            <a:avLst/>
          </a:prstGeom>
        </p:spPr>
      </p:pic>
    </p:spTree>
    <p:extLst>
      <p:ext uri="{BB962C8B-B14F-4D97-AF65-F5344CB8AC3E}">
        <p14:creationId xmlns:p14="http://schemas.microsoft.com/office/powerpoint/2010/main" val="280983482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Lst>
  <p:hf hdr="0" dt="0"/>
  <p:txStyles>
    <p:titleStyle>
      <a:lvl1pPr algn="l" defTabSz="914400" rtl="0" eaLnBrk="1" latinLnBrk="0" hangingPunct="1">
        <a:lnSpc>
          <a:spcPct val="100000"/>
        </a:lnSpc>
        <a:spcBef>
          <a:spcPct val="0"/>
        </a:spcBef>
        <a:buNone/>
        <a:defRPr sz="2600" b="1" kern="1200" cap="all" baseline="0">
          <a:solidFill>
            <a:schemeClr val="accent3"/>
          </a:solidFill>
          <a:latin typeface="+mj-lt"/>
          <a:ea typeface="+mj-ea"/>
          <a:cs typeface="+mj-cs"/>
        </a:defRPr>
      </a:lvl1pPr>
    </p:titleStyle>
    <p:bodyStyle>
      <a:lvl1pPr marL="2286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30000"/>
        </a:lnSpc>
        <a:spcBef>
          <a:spcPts val="0"/>
        </a:spcBef>
        <a:spcAft>
          <a:spcPts val="600"/>
        </a:spcAft>
        <a:buClr>
          <a:schemeClr val="accent2"/>
        </a:buClr>
        <a:buFont typeface="System Font Regular"/>
        <a:buChar char="−"/>
        <a:defRPr sz="1400" kern="1200">
          <a:solidFill>
            <a:schemeClr val="tx1"/>
          </a:solidFill>
          <a:latin typeface="+mn-lt"/>
          <a:ea typeface="+mn-ea"/>
          <a:cs typeface="+mn-cs"/>
        </a:defRPr>
      </a:lvl2pPr>
      <a:lvl3pPr marL="6858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30000"/>
        </a:lnSpc>
        <a:spcBef>
          <a:spcPts val="0"/>
        </a:spcBef>
        <a:spcAft>
          <a:spcPts val="600"/>
        </a:spcAft>
        <a:buClr>
          <a:schemeClr val="accent2"/>
        </a:buClr>
        <a:buFont typeface="System Font Regular"/>
        <a:buChar char="−"/>
        <a:defRPr sz="1000" kern="1200">
          <a:solidFill>
            <a:schemeClr val="tx1"/>
          </a:solidFill>
          <a:latin typeface="+mn-lt"/>
          <a:ea typeface="+mn-ea"/>
          <a:cs typeface="+mn-cs"/>
        </a:defRPr>
      </a:lvl4pPr>
      <a:lvl5pPr marL="11430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6">
          <p15:clr>
            <a:srgbClr val="F26B43"/>
          </p15:clr>
        </p15:guide>
        <p15:guide id="2" pos="3840">
          <p15:clr>
            <a:srgbClr val="F26B43"/>
          </p15:clr>
        </p15:guide>
        <p15:guide id="3" orient="horz" pos="3636">
          <p15:clr>
            <a:srgbClr val="F26B43"/>
          </p15:clr>
        </p15:guide>
        <p15:guide id="4" pos="264">
          <p15:clr>
            <a:srgbClr val="F26B43"/>
          </p15:clr>
        </p15:guide>
        <p15:guide id="5" pos="741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microsoft.com/office/2017/06/relationships/model3d" Target="../media/model3d2.glb"/><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17/06/relationships/model3d" Target="../media/model3d3.glb"/><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17/06/relationships/model3d" Target="../media/model3d3.glb"/><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17/06/relationships/model3d" Target="../media/model3d3.glb"/><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17/06/relationships/model3d" Target="../media/model3d2.glb"/><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microsoft.com/office/2017/06/relationships/model3d" Target="../media/model3d3.glb"/><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17/06/relationships/model3d" Target="../media/model3d2.glb"/><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17/06/relationships/model3d" Target="../media/model3d3.glb"/><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2.mp4"/><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3.xml"/><Relationship Id="rId7" Type="http://schemas.microsoft.com/office/2017/06/relationships/model3d" Target="../media/model3d1.glb"/><Relationship Id="rId2" Type="http://schemas.openxmlformats.org/officeDocument/2006/relationships/slideLayout" Target="../slideLayouts/slideLayout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17/06/relationships/model3d" Target="../media/model3d2.glb"/><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71.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4.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81CE71-08D5-0E40-AD19-2124B131F8CF}"/>
              </a:ext>
            </a:extLst>
          </p:cNvPr>
          <p:cNvSpPr>
            <a:spLocks noGrp="1"/>
          </p:cNvSpPr>
          <p:nvPr>
            <p:ph type="subTitle" idx="1"/>
          </p:nvPr>
        </p:nvSpPr>
        <p:spPr>
          <a:xfrm>
            <a:off x="428431" y="5787670"/>
            <a:ext cx="11344469" cy="553998"/>
          </a:xfrm>
        </p:spPr>
        <p:txBody>
          <a:bodyPr/>
          <a:lstStyle/>
          <a:p>
            <a:r>
              <a:rPr lang="en-NL" sz="1800" dirty="0"/>
              <a:t>Ruben Wiersma, Ahmad Nasikun, Elmar Eisemann, Klaus Hildebrandt</a:t>
            </a:r>
          </a:p>
        </p:txBody>
      </p:sp>
      <p:sp>
        <p:nvSpPr>
          <p:cNvPr id="2" name="Title 1">
            <a:extLst>
              <a:ext uri="{FF2B5EF4-FFF2-40B4-BE49-F238E27FC236}">
                <a16:creationId xmlns:a16="http://schemas.microsoft.com/office/drawing/2014/main" id="{EB147DF8-909C-A540-9263-B6A406E6D880}"/>
              </a:ext>
            </a:extLst>
          </p:cNvPr>
          <p:cNvSpPr>
            <a:spLocks noGrp="1"/>
          </p:cNvSpPr>
          <p:nvPr>
            <p:ph type="ctrTitle"/>
          </p:nvPr>
        </p:nvSpPr>
        <p:spPr>
          <a:xfrm>
            <a:off x="428430" y="4897968"/>
            <a:ext cx="11344469" cy="661720"/>
          </a:xfrm>
        </p:spPr>
        <p:txBody>
          <a:bodyPr/>
          <a:lstStyle/>
          <a:p>
            <a:r>
              <a:rPr lang="en-NL" sz="3200" dirty="0"/>
              <a:t>DeltaConv: </a:t>
            </a:r>
            <a:r>
              <a:rPr lang="en-GB" sz="3200" dirty="0"/>
              <a:t>Anisotropic Operators </a:t>
            </a:r>
            <a:br>
              <a:rPr lang="en-GB" sz="3200" dirty="0"/>
            </a:br>
            <a:r>
              <a:rPr lang="en-GB" sz="3200" dirty="0"/>
              <a:t>for Geometric Deep Learning on Point Clouds</a:t>
            </a:r>
            <a:endParaRPr lang="en-NL" sz="3200" dirty="0"/>
          </a:p>
        </p:txBody>
      </p:sp>
    </p:spTree>
    <p:extLst>
      <p:ext uri="{BB962C8B-B14F-4D97-AF65-F5344CB8AC3E}">
        <p14:creationId xmlns:p14="http://schemas.microsoft.com/office/powerpoint/2010/main" val="2652662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8">
            <a:extLst>
              <a:ext uri="{FF2B5EF4-FFF2-40B4-BE49-F238E27FC236}">
                <a16:creationId xmlns:a16="http://schemas.microsoft.com/office/drawing/2014/main" id="{B2CE4398-5BA2-6623-5341-A0BE306B71A1}"/>
              </a:ext>
            </a:extLst>
          </p:cNvPr>
          <p:cNvSpPr>
            <a:spLocks noGrp="1"/>
          </p:cNvSpPr>
          <p:nvPr>
            <p:ph type="title"/>
          </p:nvPr>
        </p:nvSpPr>
        <p:spPr/>
        <p:txBody>
          <a:bodyPr/>
          <a:lstStyle/>
          <a:p>
            <a:r>
              <a:rPr lang="en-NL" dirty="0"/>
              <a:t>We want the same for surfaces</a:t>
            </a:r>
          </a:p>
        </p:txBody>
      </p:sp>
      <p:sp>
        <p:nvSpPr>
          <p:cNvPr id="4" name="Slide Number Placeholder 3">
            <a:extLst>
              <a:ext uri="{FF2B5EF4-FFF2-40B4-BE49-F238E27FC236}">
                <a16:creationId xmlns:a16="http://schemas.microsoft.com/office/drawing/2014/main" id="{912411FE-BC5C-974C-B56D-5EA75DB44FAC}"/>
              </a:ext>
            </a:extLst>
          </p:cNvPr>
          <p:cNvSpPr>
            <a:spLocks noGrp="1"/>
          </p:cNvSpPr>
          <p:nvPr>
            <p:ph type="sldNum" sz="quarter" idx="12"/>
          </p:nvPr>
        </p:nvSpPr>
        <p:spPr/>
        <p:txBody>
          <a:bodyPr/>
          <a:lstStyle/>
          <a:p>
            <a:fld id="{F376D241-1DD8-9144-9B2C-BE0F706CAFA9}" type="slidenum">
              <a:rPr lang="en-NL" smtClean="0"/>
              <a:pPr/>
              <a:t>10</a:t>
            </a:fld>
            <a:endParaRPr lang="en-NL"/>
          </a:p>
        </p:txBody>
      </p:sp>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571EC2EF-D3C0-6744-A30A-E15DC1462883}"/>
                  </a:ext>
                </a:extLst>
              </p:cNvPr>
              <p:cNvGraphicFramePr>
                <a:graphicFrameLocks noChangeAspect="1"/>
              </p:cNvGraphicFramePr>
              <p:nvPr>
                <p:extLst>
                  <p:ext uri="{D42A27DB-BD31-4B8C-83A1-F6EECF244321}">
                    <p14:modId xmlns:p14="http://schemas.microsoft.com/office/powerpoint/2010/main" val="2945010360"/>
                  </p:ext>
                </p:extLst>
              </p:nvPr>
            </p:nvGraphicFramePr>
            <p:xfrm>
              <a:off x="7357691" y="637817"/>
              <a:ext cx="3053339" cy="5570814"/>
            </p:xfrm>
            <a:graphic>
              <a:graphicData uri="http://schemas.microsoft.com/office/drawing/2017/model3d">
                <am3d:model3d r:embed="rId3">
                  <am3d:spPr>
                    <a:xfrm>
                      <a:off x="0" y="0"/>
                      <a:ext cx="3053339" cy="5570814"/>
                    </a:xfrm>
                    <a:prstGeom prst="rect">
                      <a:avLst/>
                    </a:prstGeom>
                  </am3d:spPr>
                  <am3d:camera>
                    <am3d:pos x="0" y="0" z="62292089"/>
                    <am3d:up dx="0" dy="36000000" dz="0"/>
                    <am3d:lookAt x="0" y="0" z="0"/>
                    <am3d:perspective fov="2700000"/>
                  </am3d:camera>
                  <am3d:trans>
                    <am3d:meterPerModelUnit n="2895529" d="1000000"/>
                    <am3d:preTrans dx="1653595" dy="-18000000" dz="-1825173"/>
                    <am3d:scale>
                      <am3d:sx n="1000000" d="1000000"/>
                      <am3d:sy n="1000000" d="1000000"/>
                      <am3d:sz n="1000000" d="1000000"/>
                    </am3d:scale>
                    <am3d:rot ax="-509062" ay="642905" az="-95314"/>
                    <am3d:postTrans dx="0" dy="0" dz="0"/>
                  </am3d:trans>
                  <am3d:raster rName="Office3DRenderer" rVer="16.0.8326">
                    <am3d:blip r:embed="rId4"/>
                  </am3d:raster>
                  <am3d:objViewport viewportSz="67840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571EC2EF-D3C0-6744-A30A-E15DC1462883}"/>
                  </a:ext>
                </a:extLst>
              </p:cNvPr>
              <p:cNvPicPr>
                <a:picLocks noGrp="1" noRot="1" noChangeAspect="1" noMove="1" noResize="1" noEditPoints="1" noAdjustHandles="1" noChangeArrowheads="1" noChangeShapeType="1" noCrop="1"/>
              </p:cNvPicPr>
              <p:nvPr/>
            </p:nvPicPr>
            <p:blipFill>
              <a:blip r:embed="rId4"/>
              <a:stretch>
                <a:fillRect/>
              </a:stretch>
            </p:blipFill>
            <p:spPr>
              <a:xfrm>
                <a:off x="7357691" y="637817"/>
                <a:ext cx="3053339" cy="5570814"/>
              </a:xfrm>
              <a:prstGeom prst="rect">
                <a:avLst/>
              </a:prstGeom>
            </p:spPr>
          </p:pic>
        </mc:Fallback>
      </mc:AlternateContent>
      <p:sp>
        <p:nvSpPr>
          <p:cNvPr id="14" name="TextBox 13">
            <a:extLst>
              <a:ext uri="{FF2B5EF4-FFF2-40B4-BE49-F238E27FC236}">
                <a16:creationId xmlns:a16="http://schemas.microsoft.com/office/drawing/2014/main" id="{D0CAC336-4A1C-EB4F-82A2-9E91793B016D}"/>
              </a:ext>
            </a:extLst>
          </p:cNvPr>
          <p:cNvSpPr txBox="1"/>
          <p:nvPr/>
        </p:nvSpPr>
        <p:spPr>
          <a:xfrm>
            <a:off x="6542712" y="1946050"/>
            <a:ext cx="3592945" cy="769441"/>
          </a:xfrm>
          <a:prstGeom prst="rect">
            <a:avLst/>
          </a:prstGeom>
          <a:noFill/>
        </p:spPr>
        <p:txBody>
          <a:bodyPr wrap="square" rtlCol="0">
            <a:spAutoFit/>
          </a:bodyPr>
          <a:lstStyle/>
          <a:p>
            <a:r>
              <a:rPr lang="en-NL" sz="4400" dirty="0">
                <a:latin typeface="FreightSans Pro Light" panose="02000606030000020004" pitchFamily="2" charset="0"/>
              </a:rPr>
              <a:t>Color</a:t>
            </a:r>
          </a:p>
        </p:txBody>
      </p:sp>
      <p:sp>
        <p:nvSpPr>
          <p:cNvPr id="15" name="Oval 14">
            <a:extLst>
              <a:ext uri="{FF2B5EF4-FFF2-40B4-BE49-F238E27FC236}">
                <a16:creationId xmlns:a16="http://schemas.microsoft.com/office/drawing/2014/main" id="{79A323FD-72CF-B440-90ED-DFB54D2AF752}"/>
              </a:ext>
            </a:extLst>
          </p:cNvPr>
          <p:cNvSpPr/>
          <p:nvPr/>
        </p:nvSpPr>
        <p:spPr>
          <a:xfrm>
            <a:off x="7531156" y="4443465"/>
            <a:ext cx="905164" cy="905164"/>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mc:AlternateContent xmlns:mc="http://schemas.openxmlformats.org/markup-compatibility/2006">
        <mc:Choice xmlns:am3d="http://schemas.microsoft.com/office/drawing/2017/model3d" Requires="am3d">
          <p:graphicFrame>
            <p:nvGraphicFramePr>
              <p:cNvPr id="19" name="3D Model 18">
                <a:extLst>
                  <a:ext uri="{FF2B5EF4-FFF2-40B4-BE49-F238E27FC236}">
                    <a16:creationId xmlns:a16="http://schemas.microsoft.com/office/drawing/2014/main" id="{6B7F8E30-9164-F008-E566-3CFAE1D5A33F}"/>
                  </a:ext>
                </a:extLst>
              </p:cNvPr>
              <p:cNvGraphicFramePr>
                <a:graphicFrameLocks noChangeAspect="1"/>
              </p:cNvGraphicFramePr>
              <p:nvPr>
                <p:extLst>
                  <p:ext uri="{D42A27DB-BD31-4B8C-83A1-F6EECF244321}">
                    <p14:modId xmlns:p14="http://schemas.microsoft.com/office/powerpoint/2010/main" val="3998407178"/>
                  </p:ext>
                </p:extLst>
              </p:nvPr>
            </p:nvGraphicFramePr>
            <p:xfrm>
              <a:off x="12636990" y="622706"/>
              <a:ext cx="3375653" cy="5980841"/>
            </p:xfrm>
            <a:graphic>
              <a:graphicData uri="http://schemas.microsoft.com/office/drawing/2017/model3d">
                <am3d:model3d r:embed="rId5">
                  <am3d:spPr>
                    <a:xfrm>
                      <a:off x="0" y="0"/>
                      <a:ext cx="3375653" cy="5980841"/>
                    </a:xfrm>
                    <a:prstGeom prst="rect">
                      <a:avLst/>
                    </a:prstGeom>
                  </am3d:spPr>
                  <am3d:camera>
                    <am3d:pos x="0" y="0" z="58185155"/>
                    <am3d:up dx="0" dy="36000000" dz="0"/>
                    <am3d:lookAt x="0" y="0" z="0"/>
                    <am3d:perspective fov="2700000"/>
                  </am3d:camera>
                  <am3d:trans>
                    <am3d:meterPerModelUnit n="5364" d="1000000"/>
                    <am3d:preTrans dx="57511" dy="-17995095" dz="-999072"/>
                    <am3d:scale>
                      <am3d:sx n="1000000" d="1000000"/>
                      <am3d:sy n="1000000" d="1000000"/>
                      <am3d:sz n="1000000" d="1000000"/>
                    </am3d:scale>
                    <am3d:rot ax="1243257" ay="-891456" az="-332420"/>
                    <am3d:postTrans dx="0" dy="0" dz="0"/>
                  </am3d:trans>
                  <am3d:raster rName="Office3DRenderer" rVer="16.0.8326">
                    <am3d:blip r:embed="rId6"/>
                  </am3d:raster>
                  <am3d:objViewport viewportSz="74873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18">
                <a:extLst>
                  <a:ext uri="{FF2B5EF4-FFF2-40B4-BE49-F238E27FC236}">
                    <a16:creationId xmlns:a16="http://schemas.microsoft.com/office/drawing/2014/main" id="{6B7F8E30-9164-F008-E566-3CFAE1D5A33F}"/>
                  </a:ext>
                </a:extLst>
              </p:cNvPr>
              <p:cNvPicPr>
                <a:picLocks noGrp="1" noRot="1" noChangeAspect="1" noMove="1" noResize="1" noEditPoints="1" noAdjustHandles="1" noChangeArrowheads="1" noChangeShapeType="1" noCrop="1"/>
              </p:cNvPicPr>
              <p:nvPr/>
            </p:nvPicPr>
            <p:blipFill>
              <a:blip r:embed="rId6"/>
              <a:stretch>
                <a:fillRect/>
              </a:stretch>
            </p:blipFill>
            <p:spPr>
              <a:xfrm>
                <a:off x="12636990" y="622706"/>
                <a:ext cx="3375653" cy="5980841"/>
              </a:xfrm>
              <a:prstGeom prst="rect">
                <a:avLst/>
              </a:prstGeom>
            </p:spPr>
          </p:pic>
        </mc:Fallback>
      </mc:AlternateContent>
      <p:pic>
        <p:nvPicPr>
          <p:cNvPr id="8" name="Picture 2" descr="Climate Reanalyzer">
            <a:extLst>
              <a:ext uri="{FF2B5EF4-FFF2-40B4-BE49-F238E27FC236}">
                <a16:creationId xmlns:a16="http://schemas.microsoft.com/office/drawing/2014/main" id="{F2F7094C-2921-FE1F-1B4A-C6E85258CAF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497" b="96949" l="1375" r="90000">
                        <a14:foregroundMark x1="8375" y1="57836" x2="7250" y2="45770"/>
                        <a14:foregroundMark x1="7250" y1="45770" x2="12875" y2="25381"/>
                        <a14:foregroundMark x1="12875" y1="25381" x2="23875" y2="9709"/>
                        <a14:foregroundMark x1="23875" y1="9709" x2="32250" y2="6935"/>
                        <a14:foregroundMark x1="32250" y1="6935" x2="56250" y2="9431"/>
                        <a14:foregroundMark x1="56250" y1="9431" x2="70750" y2="21775"/>
                        <a14:foregroundMark x1="70750" y1="21775" x2="80750" y2="43135"/>
                        <a14:foregroundMark x1="80750" y1="43135" x2="78250" y2="53814"/>
                        <a14:foregroundMark x1="78250" y1="53814" x2="58375" y2="90014"/>
                        <a14:foregroundMark x1="58375" y1="90014" x2="27500" y2="82802"/>
                        <a14:foregroundMark x1="27500" y1="82802" x2="16375" y2="72399"/>
                        <a14:foregroundMark x1="16375" y1="72399" x2="13125" y2="64910"/>
                        <a14:foregroundMark x1="13125" y1="64910" x2="13250" y2="59917"/>
                        <a14:foregroundMark x1="4875" y1="42857" x2="66250" y2="19140"/>
                        <a14:foregroundMark x1="66250" y1="19140" x2="25875" y2="37032"/>
                        <a14:foregroundMark x1="25875" y1="37032" x2="58000" y2="40083"/>
                        <a14:foregroundMark x1="58000" y1="40083" x2="22125" y2="58669"/>
                        <a14:foregroundMark x1="22125" y1="58669" x2="53000" y2="71567"/>
                        <a14:foregroundMark x1="53000" y1="71567" x2="46375" y2="78363"/>
                        <a14:foregroundMark x1="46375" y1="78363" x2="45750" y2="87101"/>
                        <a14:foregroundMark x1="45750" y1="87101" x2="51875" y2="92372"/>
                        <a14:foregroundMark x1="51875" y1="92372" x2="56250" y2="92649"/>
                        <a14:foregroundMark x1="53875" y1="95700" x2="45625" y2="97642"/>
                        <a14:foregroundMark x1="45625" y1="97642" x2="37625" y2="97087"/>
                        <a14:foregroundMark x1="37625" y1="97087" x2="36625" y2="96394"/>
                        <a14:foregroundMark x1="7000" y1="72122" x2="3875" y2="47712"/>
                        <a14:foregroundMark x1="3875" y1="47712" x2="5375" y2="39528"/>
                        <a14:foregroundMark x1="5375" y1="39528" x2="9000" y2="32871"/>
                        <a14:foregroundMark x1="9000" y1="32871" x2="9000" y2="32871"/>
                        <a14:foregroundMark x1="4000" y1="61720" x2="625" y2="54369"/>
                        <a14:foregroundMark x1="625" y1="54369" x2="1375" y2="45492"/>
                        <a14:foregroundMark x1="1375" y1="45492" x2="5625" y2="37864"/>
                        <a14:foregroundMark x1="28875" y1="7074" x2="43875" y2="2497"/>
                        <a14:foregroundMark x1="43875" y1="2497" x2="58500" y2="3606"/>
                        <a14:backgroundMark x1="5375" y1="15950" x2="17250" y2="4577"/>
                        <a14:backgroundMark x1="17250" y1="4577" x2="20375" y2="3467"/>
                        <a14:backgroundMark x1="70250" y1="3606" x2="94000" y2="24549"/>
                        <a14:backgroundMark x1="90500" y1="77809" x2="81125" y2="92649"/>
                        <a14:backgroundMark x1="81125" y1="92649" x2="78000" y2="95146"/>
                        <a14:backgroundMark x1="125" y1="85437" x2="7750" y2="94036"/>
                        <a14:backgroundMark x1="7750" y1="94036" x2="17250" y2="98613"/>
                      </a14:backgroundRemoval>
                    </a14:imgEffect>
                  </a14:imgLayer>
                </a14:imgProps>
              </a:ext>
              <a:ext uri="{28A0092B-C50C-407E-A947-70E740481C1C}">
                <a14:useLocalDpi xmlns:a14="http://schemas.microsoft.com/office/drawing/2010/main" val="0"/>
              </a:ext>
            </a:extLst>
          </a:blip>
          <a:srcRect/>
          <a:stretch>
            <a:fillRect/>
          </a:stretch>
        </p:blipFill>
        <p:spPr bwMode="auto">
          <a:xfrm>
            <a:off x="1924145" y="1780014"/>
            <a:ext cx="2955074" cy="26634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9F39239-0F59-3F12-62AC-DCD8CCA8C86D}"/>
              </a:ext>
            </a:extLst>
          </p:cNvPr>
          <p:cNvSpPr txBox="1"/>
          <p:nvPr/>
        </p:nvSpPr>
        <p:spPr>
          <a:xfrm>
            <a:off x="1732234" y="4709992"/>
            <a:ext cx="3077914" cy="1277273"/>
          </a:xfrm>
          <a:prstGeom prst="rect">
            <a:avLst/>
          </a:prstGeom>
          <a:noFill/>
        </p:spPr>
        <p:txBody>
          <a:bodyPr wrap="square" rtlCol="0">
            <a:spAutoFit/>
          </a:bodyPr>
          <a:lstStyle/>
          <a:p>
            <a:pPr algn="ctr"/>
            <a:r>
              <a:rPr lang="en-NL" sz="4400" dirty="0">
                <a:latin typeface="FreightSans Pro Light" panose="02000606030000020004" pitchFamily="2" charset="0"/>
              </a:rPr>
              <a:t>Temperature</a:t>
            </a:r>
          </a:p>
          <a:p>
            <a:pPr algn="ctr"/>
            <a:r>
              <a:rPr lang="en-GB" sz="1100" dirty="0">
                <a:latin typeface="FreightSans Pro Light" panose="02000606030000020004" pitchFamily="2" charset="0"/>
              </a:rPr>
              <a:t>from Climate </a:t>
            </a:r>
            <a:r>
              <a:rPr lang="en-GB" sz="1100" dirty="0" err="1">
                <a:latin typeface="FreightSans Pro Light" panose="02000606030000020004" pitchFamily="2" charset="0"/>
              </a:rPr>
              <a:t>Reanalyzer</a:t>
            </a:r>
            <a:r>
              <a:rPr lang="en-GB" sz="1100" dirty="0">
                <a:latin typeface="FreightSans Pro Light" panose="02000606030000020004" pitchFamily="2" charset="0"/>
              </a:rPr>
              <a:t> (https://ClimateReanalyzer.org),</a:t>
            </a:r>
          </a:p>
          <a:p>
            <a:pPr algn="ctr"/>
            <a:r>
              <a:rPr lang="en-GB" sz="1100" dirty="0">
                <a:latin typeface="FreightSans Pro Light" panose="02000606030000020004" pitchFamily="2" charset="0"/>
              </a:rPr>
              <a:t>Climate Change Institute, University of Maine, USA</a:t>
            </a:r>
            <a:endParaRPr lang="en-NL" sz="1100" dirty="0">
              <a:latin typeface="FreightSans Pro Light" panose="02000606030000020004" pitchFamily="2" charset="0"/>
            </a:endParaRPr>
          </a:p>
        </p:txBody>
      </p:sp>
    </p:spTree>
    <p:extLst>
      <p:ext uri="{BB962C8B-B14F-4D97-AF65-F5344CB8AC3E}">
        <p14:creationId xmlns:p14="http://schemas.microsoft.com/office/powerpoint/2010/main" val="11255265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8">
            <a:extLst>
              <a:ext uri="{FF2B5EF4-FFF2-40B4-BE49-F238E27FC236}">
                <a16:creationId xmlns:a16="http://schemas.microsoft.com/office/drawing/2014/main" id="{E2B64207-A373-6D9B-ED10-E90BC9C9BC02}"/>
              </a:ext>
            </a:extLst>
          </p:cNvPr>
          <p:cNvSpPr>
            <a:spLocks noGrp="1"/>
          </p:cNvSpPr>
          <p:nvPr>
            <p:ph type="title"/>
          </p:nvPr>
        </p:nvSpPr>
        <p:spPr/>
        <p:txBody>
          <a:bodyPr/>
          <a:lstStyle/>
          <a:p>
            <a:r>
              <a:rPr lang="en-NL" dirty="0"/>
              <a:t>We want the same for surfaces</a:t>
            </a:r>
          </a:p>
        </p:txBody>
      </p:sp>
      <p:sp>
        <p:nvSpPr>
          <p:cNvPr id="4" name="Slide Number Placeholder 3">
            <a:extLst>
              <a:ext uri="{FF2B5EF4-FFF2-40B4-BE49-F238E27FC236}">
                <a16:creationId xmlns:a16="http://schemas.microsoft.com/office/drawing/2014/main" id="{912411FE-BC5C-974C-B56D-5EA75DB44FAC}"/>
              </a:ext>
            </a:extLst>
          </p:cNvPr>
          <p:cNvSpPr>
            <a:spLocks noGrp="1"/>
          </p:cNvSpPr>
          <p:nvPr>
            <p:ph type="sldNum" sz="quarter" idx="12"/>
          </p:nvPr>
        </p:nvSpPr>
        <p:spPr/>
        <p:txBody>
          <a:bodyPr/>
          <a:lstStyle/>
          <a:p>
            <a:fld id="{F376D241-1DD8-9144-9B2C-BE0F706CAFA9}" type="slidenum">
              <a:rPr lang="en-NL" smtClean="0"/>
              <a:pPr/>
              <a:t>11</a:t>
            </a:fld>
            <a:endParaRPr lang="en-NL"/>
          </a:p>
        </p:txBody>
      </p:sp>
      <p:sp>
        <p:nvSpPr>
          <p:cNvPr id="7" name="Title 1">
            <a:extLst>
              <a:ext uri="{FF2B5EF4-FFF2-40B4-BE49-F238E27FC236}">
                <a16:creationId xmlns:a16="http://schemas.microsoft.com/office/drawing/2014/main" id="{0C1FC01A-1460-ED41-B6E9-77F45E4FF303}"/>
              </a:ext>
            </a:extLst>
          </p:cNvPr>
          <p:cNvSpPr txBox="1">
            <a:spLocks/>
          </p:cNvSpPr>
          <p:nvPr/>
        </p:nvSpPr>
        <p:spPr>
          <a:xfrm>
            <a:off x="838200" y="2002009"/>
            <a:ext cx="4685145" cy="40455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chemeClr val="tx1"/>
                </a:solidFill>
                <a:latin typeface="FreightText Pro Black" panose="02000603060000020004" pitchFamily="2" charset="0"/>
                <a:ea typeface="Source Sans Pro" panose="020B0503030403020204" pitchFamily="34" charset="0"/>
                <a:cs typeface="FreightText Pro Black" panose="02000603060000020004" pitchFamily="2" charset="0"/>
              </a:defRPr>
            </a:lvl1pPr>
          </a:lstStyle>
          <a:p>
            <a:r>
              <a:rPr lang="en-GB" sz="5400" b="0" dirty="0">
                <a:latin typeface="FreightSans Pro Light" panose="02000606030000020004" pitchFamily="2" charset="0"/>
              </a:rPr>
              <a:t>C</a:t>
            </a:r>
            <a:r>
              <a:rPr lang="en-NL" sz="5400" b="0" dirty="0">
                <a:latin typeface="FreightSans Pro Light" panose="02000606030000020004" pitchFamily="2" charset="0"/>
              </a:rPr>
              <a:t>onvolutions</a:t>
            </a:r>
          </a:p>
          <a:p>
            <a:r>
              <a:rPr lang="en-NL" sz="5400" b="0" dirty="0">
                <a:latin typeface="FreightSans Pro Light" panose="02000606030000020004" pitchFamily="2" charset="0"/>
              </a:rPr>
              <a:t>on surfaces</a:t>
            </a: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61646F64-8519-2549-A475-120F48D922D4}"/>
                  </a:ext>
                </a:extLst>
              </p:cNvPr>
              <p:cNvGraphicFramePr>
                <a:graphicFrameLocks noChangeAspect="1"/>
              </p:cNvGraphicFramePr>
              <p:nvPr>
                <p:extLst>
                  <p:ext uri="{D42A27DB-BD31-4B8C-83A1-F6EECF244321}">
                    <p14:modId xmlns:p14="http://schemas.microsoft.com/office/powerpoint/2010/main" val="2944762840"/>
                  </p:ext>
                </p:extLst>
              </p:nvPr>
            </p:nvGraphicFramePr>
            <p:xfrm>
              <a:off x="12670595" y="645616"/>
              <a:ext cx="2777042" cy="5566767"/>
            </p:xfrm>
            <a:graphic>
              <a:graphicData uri="http://schemas.microsoft.com/office/drawing/2017/model3d">
                <am3d:model3d r:embed="rId3">
                  <am3d:spPr>
                    <a:xfrm>
                      <a:off x="0" y="0"/>
                      <a:ext cx="2777042" cy="5566767"/>
                    </a:xfrm>
                    <a:prstGeom prst="rect">
                      <a:avLst/>
                    </a:prstGeom>
                  </am3d:spPr>
                  <am3d:camera>
                    <am3d:pos x="0" y="0" z="62292089"/>
                    <am3d:up dx="0" dy="36000000" dz="0"/>
                    <am3d:lookAt x="0" y="0" z="0"/>
                    <am3d:perspective fov="2700000"/>
                  </am3d:camera>
                  <am3d:trans>
                    <am3d:meterPerModelUnit n="2895529" d="1000000"/>
                    <am3d:preTrans dx="1653595" dy="-18000000" dz="-1825173"/>
                    <am3d:scale>
                      <am3d:sx n="1000000" d="1000000"/>
                      <am3d:sy n="1000000" d="1000000"/>
                      <am3d:sz n="1000000" d="1000000"/>
                    </am3d:scale>
                    <am3d:rot ax="10287804" ay="-3031088" az="-10403477"/>
                    <am3d:postTrans dx="0" dy="0" dz="0"/>
                  </am3d:trans>
                  <am3d:raster rName="Office3DRenderer" rVer="16.0.8326">
                    <am3d:blip r:embed="rId4"/>
                  </am3d:raster>
                  <am3d:objViewport viewportSz="67840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61646F64-8519-2549-A475-120F48D922D4}"/>
                  </a:ext>
                </a:extLst>
              </p:cNvPr>
              <p:cNvPicPr>
                <a:picLocks noGrp="1" noRot="1" noChangeAspect="1" noMove="1" noResize="1" noEditPoints="1" noAdjustHandles="1" noChangeArrowheads="1" noChangeShapeType="1" noCrop="1"/>
              </p:cNvPicPr>
              <p:nvPr/>
            </p:nvPicPr>
            <p:blipFill>
              <a:blip r:embed="rId4"/>
              <a:stretch>
                <a:fillRect/>
              </a:stretch>
            </p:blipFill>
            <p:spPr>
              <a:xfrm>
                <a:off x="12670595" y="645616"/>
                <a:ext cx="2777042" cy="556676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6" name="3D Model 15">
                <a:extLst>
                  <a:ext uri="{FF2B5EF4-FFF2-40B4-BE49-F238E27FC236}">
                    <a16:creationId xmlns:a16="http://schemas.microsoft.com/office/drawing/2014/main" id="{6AC0A256-F7AE-1B6F-78CB-B043595715F5}"/>
                  </a:ext>
                </a:extLst>
              </p:cNvPr>
              <p:cNvGraphicFramePr>
                <a:graphicFrameLocks noChangeAspect="1"/>
              </p:cNvGraphicFramePr>
              <p:nvPr>
                <p:extLst>
                  <p:ext uri="{D42A27DB-BD31-4B8C-83A1-F6EECF244321}">
                    <p14:modId xmlns:p14="http://schemas.microsoft.com/office/powerpoint/2010/main" val="2878720474"/>
                  </p:ext>
                </p:extLst>
              </p:nvPr>
            </p:nvGraphicFramePr>
            <p:xfrm>
              <a:off x="6360076" y="559734"/>
              <a:ext cx="3524490" cy="5979178"/>
            </p:xfrm>
            <a:graphic>
              <a:graphicData uri="http://schemas.microsoft.com/office/drawing/2017/model3d">
                <am3d:model3d r:embed="rId5">
                  <am3d:spPr>
                    <a:xfrm>
                      <a:off x="0" y="0"/>
                      <a:ext cx="3524490" cy="5979178"/>
                    </a:xfrm>
                    <a:prstGeom prst="rect">
                      <a:avLst/>
                    </a:prstGeom>
                  </am3d:spPr>
                  <am3d:camera>
                    <am3d:pos x="0" y="0" z="58185155"/>
                    <am3d:up dx="0" dy="36000000" dz="0"/>
                    <am3d:lookAt x="0" y="0" z="0"/>
                    <am3d:perspective fov="2700000"/>
                  </am3d:camera>
                  <am3d:trans>
                    <am3d:meterPerModelUnit n="5364" d="1000000"/>
                    <am3d:preTrans dx="57511" dy="-17995095" dz="-999072"/>
                    <am3d:scale>
                      <am3d:sx n="1000000" d="1000000"/>
                      <am3d:sy n="1000000" d="1000000"/>
                      <am3d:sz n="1000000" d="1000000"/>
                    </am3d:scale>
                    <am3d:rot ax="7962507" ay="-3771867" az="-8162786"/>
                    <am3d:postTrans dx="0" dy="0" dz="0"/>
                  </am3d:trans>
                  <am3d:raster rName="Office3DRenderer" rVer="16.0.8326">
                    <am3d:blip r:embed="rId6"/>
                  </am3d:raster>
                  <am3d:objViewport viewportSz="74873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a:extLst>
                  <a:ext uri="{FF2B5EF4-FFF2-40B4-BE49-F238E27FC236}">
                    <a16:creationId xmlns:a16="http://schemas.microsoft.com/office/drawing/2014/main" id="{6AC0A256-F7AE-1B6F-78CB-B043595715F5}"/>
                  </a:ext>
                </a:extLst>
              </p:cNvPr>
              <p:cNvPicPr>
                <a:picLocks noGrp="1" noRot="1" noChangeAspect="1" noMove="1" noResize="1" noEditPoints="1" noAdjustHandles="1" noChangeArrowheads="1" noChangeShapeType="1" noCrop="1"/>
              </p:cNvPicPr>
              <p:nvPr/>
            </p:nvPicPr>
            <p:blipFill>
              <a:blip r:embed="rId6"/>
              <a:stretch>
                <a:fillRect/>
              </a:stretch>
            </p:blipFill>
            <p:spPr>
              <a:xfrm>
                <a:off x="6360076" y="559734"/>
                <a:ext cx="3524490" cy="5979178"/>
              </a:xfrm>
              <a:prstGeom prst="rect">
                <a:avLst/>
              </a:prstGeom>
            </p:spPr>
          </p:pic>
        </mc:Fallback>
      </mc:AlternateContent>
    </p:spTree>
    <p:extLst>
      <p:ext uri="{BB962C8B-B14F-4D97-AF65-F5344CB8AC3E}">
        <p14:creationId xmlns:p14="http://schemas.microsoft.com/office/powerpoint/2010/main" val="26073462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8">
            <a:extLst>
              <a:ext uri="{FF2B5EF4-FFF2-40B4-BE49-F238E27FC236}">
                <a16:creationId xmlns:a16="http://schemas.microsoft.com/office/drawing/2014/main" id="{E2B64207-A373-6D9B-ED10-E90BC9C9BC02}"/>
              </a:ext>
            </a:extLst>
          </p:cNvPr>
          <p:cNvSpPr>
            <a:spLocks noGrp="1"/>
          </p:cNvSpPr>
          <p:nvPr>
            <p:ph type="title"/>
          </p:nvPr>
        </p:nvSpPr>
        <p:spPr/>
        <p:txBody>
          <a:bodyPr/>
          <a:lstStyle/>
          <a:p>
            <a:r>
              <a:rPr lang="en-NL" dirty="0"/>
              <a:t>We want the same for surfaces</a:t>
            </a:r>
          </a:p>
        </p:txBody>
      </p:sp>
      <p:sp>
        <p:nvSpPr>
          <p:cNvPr id="4" name="Slide Number Placeholder 3">
            <a:extLst>
              <a:ext uri="{FF2B5EF4-FFF2-40B4-BE49-F238E27FC236}">
                <a16:creationId xmlns:a16="http://schemas.microsoft.com/office/drawing/2014/main" id="{912411FE-BC5C-974C-B56D-5EA75DB44FAC}"/>
              </a:ext>
            </a:extLst>
          </p:cNvPr>
          <p:cNvSpPr>
            <a:spLocks noGrp="1"/>
          </p:cNvSpPr>
          <p:nvPr>
            <p:ph type="sldNum" sz="quarter" idx="12"/>
          </p:nvPr>
        </p:nvSpPr>
        <p:spPr/>
        <p:txBody>
          <a:bodyPr/>
          <a:lstStyle/>
          <a:p>
            <a:fld id="{F376D241-1DD8-9144-9B2C-BE0F706CAFA9}" type="slidenum">
              <a:rPr lang="en-NL" smtClean="0"/>
              <a:pPr/>
              <a:t>12</a:t>
            </a:fld>
            <a:endParaRPr lang="en-NL"/>
          </a:p>
        </p:txBody>
      </p:sp>
      <p:sp>
        <p:nvSpPr>
          <p:cNvPr id="7" name="Title 1">
            <a:extLst>
              <a:ext uri="{FF2B5EF4-FFF2-40B4-BE49-F238E27FC236}">
                <a16:creationId xmlns:a16="http://schemas.microsoft.com/office/drawing/2014/main" id="{0C1FC01A-1460-ED41-B6E9-77F45E4FF303}"/>
              </a:ext>
            </a:extLst>
          </p:cNvPr>
          <p:cNvSpPr txBox="1">
            <a:spLocks/>
          </p:cNvSpPr>
          <p:nvPr/>
        </p:nvSpPr>
        <p:spPr>
          <a:xfrm>
            <a:off x="838200" y="1987376"/>
            <a:ext cx="4685145" cy="40455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chemeClr val="tx1"/>
                </a:solidFill>
                <a:latin typeface="FreightText Pro Black" panose="02000603060000020004" pitchFamily="2" charset="0"/>
                <a:ea typeface="Source Sans Pro" panose="020B0503030403020204" pitchFamily="34" charset="0"/>
                <a:cs typeface="FreightText Pro Black" panose="02000603060000020004" pitchFamily="2" charset="0"/>
              </a:defRPr>
            </a:lvl1pPr>
          </a:lstStyle>
          <a:p>
            <a:r>
              <a:rPr lang="en-GB" sz="5400" b="0" dirty="0">
                <a:latin typeface="FreightSans Pro Light" panose="02000606030000020004" pitchFamily="2" charset="0"/>
              </a:rPr>
              <a:t>C</a:t>
            </a:r>
            <a:r>
              <a:rPr lang="en-NL" sz="5400" b="0" dirty="0">
                <a:latin typeface="FreightSans Pro Light" panose="02000606030000020004" pitchFamily="2" charset="0"/>
              </a:rPr>
              <a:t>onvolutions</a:t>
            </a:r>
          </a:p>
          <a:p>
            <a:r>
              <a:rPr lang="en-NL" sz="5400" dirty="0">
                <a:solidFill>
                  <a:schemeClr val="accent6"/>
                </a:solidFill>
                <a:latin typeface="FreightSans Pro Bold" panose="02000606030000020004" pitchFamily="2" charset="0"/>
              </a:rPr>
              <a:t>on</a:t>
            </a:r>
            <a:r>
              <a:rPr lang="en-NL" sz="5400" b="0" dirty="0">
                <a:latin typeface="FreightSans Pro Light" panose="02000606030000020004" pitchFamily="2" charset="0"/>
              </a:rPr>
              <a:t> surfaces</a:t>
            </a:r>
          </a:p>
        </p:txBody>
      </p:sp>
      <mc:AlternateContent xmlns:mc="http://schemas.openxmlformats.org/markup-compatibility/2006">
        <mc:Choice xmlns:am3d="http://schemas.microsoft.com/office/drawing/2017/model3d" Requires="am3d">
          <p:graphicFrame>
            <p:nvGraphicFramePr>
              <p:cNvPr id="9" name="3D Model 8">
                <a:extLst>
                  <a:ext uri="{FF2B5EF4-FFF2-40B4-BE49-F238E27FC236}">
                    <a16:creationId xmlns:a16="http://schemas.microsoft.com/office/drawing/2014/main" id="{95349079-91C2-79FE-D6BD-7B4F423074C6}"/>
                  </a:ext>
                </a:extLst>
              </p:cNvPr>
              <p:cNvGraphicFramePr>
                <a:graphicFrameLocks noChangeAspect="1"/>
              </p:cNvGraphicFramePr>
              <p:nvPr>
                <p:extLst>
                  <p:ext uri="{D42A27DB-BD31-4B8C-83A1-F6EECF244321}">
                    <p14:modId xmlns:p14="http://schemas.microsoft.com/office/powerpoint/2010/main" val="2720925829"/>
                  </p:ext>
                </p:extLst>
              </p:nvPr>
            </p:nvGraphicFramePr>
            <p:xfrm>
              <a:off x="6360076" y="559734"/>
              <a:ext cx="3524490" cy="5979178"/>
            </p:xfrm>
            <a:graphic>
              <a:graphicData uri="http://schemas.microsoft.com/office/drawing/2017/model3d">
                <am3d:model3d r:embed="rId3">
                  <am3d:spPr>
                    <a:xfrm>
                      <a:off x="0" y="0"/>
                      <a:ext cx="3524490" cy="5979178"/>
                    </a:xfrm>
                    <a:prstGeom prst="rect">
                      <a:avLst/>
                    </a:prstGeom>
                  </am3d:spPr>
                  <am3d:camera>
                    <am3d:pos x="0" y="0" z="58185155"/>
                    <am3d:up dx="0" dy="36000000" dz="0"/>
                    <am3d:lookAt x="0" y="0" z="0"/>
                    <am3d:perspective fov="2700000"/>
                  </am3d:camera>
                  <am3d:trans>
                    <am3d:meterPerModelUnit n="5364" d="1000000"/>
                    <am3d:preTrans dx="57511" dy="-17995095" dz="-999072"/>
                    <am3d:scale>
                      <am3d:sx n="1000000" d="1000000"/>
                      <am3d:sy n="1000000" d="1000000"/>
                      <am3d:sz n="1000000" d="1000000"/>
                    </am3d:scale>
                    <am3d:rot ax="7962507" ay="-3771867" az="-8162786"/>
                    <am3d:postTrans dx="0" dy="0" dz="0"/>
                  </am3d:trans>
                  <am3d:raster rName="Office3DRenderer" rVer="16.0.8326">
                    <am3d:blip r:embed="rId4"/>
                  </am3d:raster>
                  <am3d:objViewport viewportSz="74873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a:extLst>
                  <a:ext uri="{FF2B5EF4-FFF2-40B4-BE49-F238E27FC236}">
                    <a16:creationId xmlns:a16="http://schemas.microsoft.com/office/drawing/2014/main" id="{95349079-91C2-79FE-D6BD-7B4F423074C6}"/>
                  </a:ext>
                </a:extLst>
              </p:cNvPr>
              <p:cNvPicPr>
                <a:picLocks noGrp="1" noRot="1" noChangeAspect="1" noMove="1" noResize="1" noEditPoints="1" noAdjustHandles="1" noChangeArrowheads="1" noChangeShapeType="1" noCrop="1"/>
              </p:cNvPicPr>
              <p:nvPr/>
            </p:nvPicPr>
            <p:blipFill>
              <a:blip r:embed="rId4"/>
              <a:stretch>
                <a:fillRect/>
              </a:stretch>
            </p:blipFill>
            <p:spPr>
              <a:xfrm>
                <a:off x="6360076" y="559734"/>
                <a:ext cx="3524490" cy="597917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0B2B2135-0B42-8C2A-3322-A655613E9E51}"/>
                  </a:ext>
                </a:extLst>
              </p:cNvPr>
              <p:cNvGraphicFramePr>
                <a:graphicFrameLocks noChangeAspect="1"/>
              </p:cNvGraphicFramePr>
              <p:nvPr>
                <p:extLst>
                  <p:ext uri="{D42A27DB-BD31-4B8C-83A1-F6EECF244321}">
                    <p14:modId xmlns:p14="http://schemas.microsoft.com/office/powerpoint/2010/main" val="746400337"/>
                  </p:ext>
                </p:extLst>
              </p:nvPr>
            </p:nvGraphicFramePr>
            <p:xfrm>
              <a:off x="12670595" y="645616"/>
              <a:ext cx="2777042" cy="5566767"/>
            </p:xfrm>
            <a:graphic>
              <a:graphicData uri="http://schemas.microsoft.com/office/drawing/2017/model3d">
                <am3d:model3d r:embed="rId5">
                  <am3d:spPr>
                    <a:xfrm>
                      <a:off x="0" y="0"/>
                      <a:ext cx="2777042" cy="5566767"/>
                    </a:xfrm>
                    <a:prstGeom prst="rect">
                      <a:avLst/>
                    </a:prstGeom>
                  </am3d:spPr>
                  <am3d:camera>
                    <am3d:pos x="0" y="0" z="62292089"/>
                    <am3d:up dx="0" dy="36000000" dz="0"/>
                    <am3d:lookAt x="0" y="0" z="0"/>
                    <am3d:perspective fov="2700000"/>
                  </am3d:camera>
                  <am3d:trans>
                    <am3d:meterPerModelUnit n="2895529" d="1000000"/>
                    <am3d:preTrans dx="1653595" dy="-18000000" dz="-1825173"/>
                    <am3d:scale>
                      <am3d:sx n="1000000" d="1000000"/>
                      <am3d:sy n="1000000" d="1000000"/>
                      <am3d:sz n="1000000" d="1000000"/>
                    </am3d:scale>
                    <am3d:rot ax="10287804" ay="-3031088" az="-10403477"/>
                    <am3d:postTrans dx="0" dy="0" dz="0"/>
                  </am3d:trans>
                  <am3d:raster rName="Office3DRenderer" rVer="16.0.8326">
                    <am3d:blip r:embed="rId6"/>
                  </am3d:raster>
                  <am3d:objViewport viewportSz="67840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0B2B2135-0B42-8C2A-3322-A655613E9E51}"/>
                  </a:ext>
                </a:extLst>
              </p:cNvPr>
              <p:cNvPicPr>
                <a:picLocks noGrp="1" noRot="1" noChangeAspect="1" noMove="1" noResize="1" noEditPoints="1" noAdjustHandles="1" noChangeArrowheads="1" noChangeShapeType="1" noCrop="1"/>
              </p:cNvPicPr>
              <p:nvPr/>
            </p:nvPicPr>
            <p:blipFill>
              <a:blip r:embed="rId6"/>
              <a:stretch>
                <a:fillRect/>
              </a:stretch>
            </p:blipFill>
            <p:spPr>
              <a:xfrm>
                <a:off x="12670595" y="645616"/>
                <a:ext cx="2777042" cy="5566767"/>
              </a:xfrm>
              <a:prstGeom prst="rect">
                <a:avLst/>
              </a:prstGeom>
            </p:spPr>
          </p:pic>
        </mc:Fallback>
      </mc:AlternateContent>
      <p:sp>
        <p:nvSpPr>
          <p:cNvPr id="8" name="TextBox 7">
            <a:extLst>
              <a:ext uri="{FF2B5EF4-FFF2-40B4-BE49-F238E27FC236}">
                <a16:creationId xmlns:a16="http://schemas.microsoft.com/office/drawing/2014/main" id="{1473E1A9-99CF-2EF8-2028-2D22AEDBFA58}"/>
              </a:ext>
            </a:extLst>
          </p:cNvPr>
          <p:cNvSpPr txBox="1"/>
          <p:nvPr/>
        </p:nvSpPr>
        <p:spPr>
          <a:xfrm>
            <a:off x="838200" y="3877937"/>
            <a:ext cx="4980709" cy="2382704"/>
          </a:xfrm>
          <a:prstGeom prst="rect">
            <a:avLst/>
          </a:prstGeom>
          <a:noFill/>
        </p:spPr>
        <p:txBody>
          <a:bodyPr wrap="square" rtlCol="0">
            <a:spAutoFit/>
          </a:bodyPr>
          <a:lstStyle/>
          <a:p>
            <a:pPr>
              <a:spcAft>
                <a:spcPts val="500"/>
              </a:spcAft>
            </a:pPr>
            <a:r>
              <a:rPr lang="en-NL" sz="2800" b="1" dirty="0">
                <a:solidFill>
                  <a:schemeClr val="accent6"/>
                </a:solidFill>
                <a:latin typeface="FreightSans Pro Bold" panose="02000606030000020004" pitchFamily="2" charset="0"/>
              </a:rPr>
              <a:t>Intrinsic</a:t>
            </a:r>
            <a:endParaRPr lang="en-NL" sz="2000" b="1" dirty="0">
              <a:solidFill>
                <a:schemeClr val="accent6"/>
              </a:solidFill>
              <a:latin typeface="FreightSans Pro Bold" panose="02000606030000020004" pitchFamily="2" charset="0"/>
            </a:endParaRPr>
          </a:p>
          <a:p>
            <a:pPr>
              <a:spcAft>
                <a:spcPts val="500"/>
              </a:spcAft>
            </a:pPr>
            <a:r>
              <a:rPr lang="en-NL" sz="2000" dirty="0">
                <a:latin typeface="FreightSans Pro Light" panose="02000606030000020004" pitchFamily="2" charset="0"/>
              </a:rPr>
              <a:t>+ Robust to isometric deformations</a:t>
            </a:r>
          </a:p>
          <a:p>
            <a:pPr>
              <a:spcAft>
                <a:spcPts val="500"/>
              </a:spcAft>
            </a:pPr>
            <a:r>
              <a:rPr lang="en-NL" sz="2000" dirty="0">
                <a:latin typeface="FreightSans Pro Light" panose="02000606030000020004" pitchFamily="2" charset="0"/>
              </a:rPr>
              <a:t>+ 2D instead of 3D</a:t>
            </a:r>
          </a:p>
          <a:p>
            <a:pPr>
              <a:spcAft>
                <a:spcPts val="500"/>
              </a:spcAft>
            </a:pPr>
            <a:r>
              <a:rPr lang="en-NL" sz="2000" dirty="0">
                <a:latin typeface="FreightSans Pro Light" panose="02000606030000020004" pitchFamily="2" charset="0"/>
              </a:rPr>
              <a:t>+ Skips empty space</a:t>
            </a:r>
          </a:p>
          <a:p>
            <a:pPr>
              <a:spcAft>
                <a:spcPts val="500"/>
              </a:spcAft>
            </a:pPr>
            <a:endParaRPr lang="en-NL" sz="2000" dirty="0">
              <a:latin typeface="FreightSans Pro Light" panose="02000606030000020004" pitchFamily="2" charset="0"/>
            </a:endParaRPr>
          </a:p>
          <a:p>
            <a:pPr>
              <a:spcAft>
                <a:spcPts val="500"/>
              </a:spcAft>
            </a:pPr>
            <a:r>
              <a:rPr lang="en-NL" sz="2000" b="1" dirty="0">
                <a:solidFill>
                  <a:schemeClr val="accent6"/>
                </a:solidFill>
                <a:latin typeface="FreightSans Pro Bold" panose="02000606030000020004" pitchFamily="2" charset="0"/>
              </a:rPr>
              <a:t>Intrinsic convolutions </a:t>
            </a:r>
            <a:r>
              <a:rPr lang="en-NL" sz="2000" dirty="0">
                <a:latin typeface="FreightSans Pro Light" panose="02000606030000020004" pitchFamily="2" charset="0"/>
              </a:rPr>
              <a:t>fit curved surfaces</a:t>
            </a:r>
          </a:p>
        </p:txBody>
      </p:sp>
      <p:sp>
        <p:nvSpPr>
          <p:cNvPr id="11" name="Rectangle 10">
            <a:extLst>
              <a:ext uri="{FF2B5EF4-FFF2-40B4-BE49-F238E27FC236}">
                <a16:creationId xmlns:a16="http://schemas.microsoft.com/office/drawing/2014/main" id="{72E4BFE0-7512-A401-4BEF-CD6351E8C22B}"/>
              </a:ext>
            </a:extLst>
          </p:cNvPr>
          <p:cNvSpPr/>
          <p:nvPr/>
        </p:nvSpPr>
        <p:spPr>
          <a:xfrm>
            <a:off x="838200" y="4384713"/>
            <a:ext cx="4685145" cy="350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Rectangle 12">
            <a:extLst>
              <a:ext uri="{FF2B5EF4-FFF2-40B4-BE49-F238E27FC236}">
                <a16:creationId xmlns:a16="http://schemas.microsoft.com/office/drawing/2014/main" id="{1F50D16F-94BC-8F2F-E324-375BFABAAA63}"/>
              </a:ext>
            </a:extLst>
          </p:cNvPr>
          <p:cNvSpPr/>
          <p:nvPr/>
        </p:nvSpPr>
        <p:spPr>
          <a:xfrm>
            <a:off x="838200" y="4792927"/>
            <a:ext cx="4685145" cy="350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19DE694E-EF23-40D6-155E-57CFE6C32A5A}"/>
              </a:ext>
            </a:extLst>
          </p:cNvPr>
          <p:cNvSpPr/>
          <p:nvPr/>
        </p:nvSpPr>
        <p:spPr>
          <a:xfrm>
            <a:off x="838200" y="5152155"/>
            <a:ext cx="4685145" cy="350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Rectangle 14">
            <a:extLst>
              <a:ext uri="{FF2B5EF4-FFF2-40B4-BE49-F238E27FC236}">
                <a16:creationId xmlns:a16="http://schemas.microsoft.com/office/drawing/2014/main" id="{BAC15731-7452-B1B4-6FCA-610C56D7CF30}"/>
              </a:ext>
            </a:extLst>
          </p:cNvPr>
          <p:cNvSpPr/>
          <p:nvPr/>
        </p:nvSpPr>
        <p:spPr>
          <a:xfrm>
            <a:off x="838200" y="5854284"/>
            <a:ext cx="4685145" cy="350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79358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9E0CA78-3065-3E78-81E7-726A4F79EA8F}"/>
              </a:ext>
            </a:extLst>
          </p:cNvPr>
          <p:cNvSpPr txBox="1"/>
          <p:nvPr/>
        </p:nvSpPr>
        <p:spPr>
          <a:xfrm>
            <a:off x="838200" y="3877937"/>
            <a:ext cx="4980709" cy="2382704"/>
          </a:xfrm>
          <a:prstGeom prst="rect">
            <a:avLst/>
          </a:prstGeom>
          <a:noFill/>
        </p:spPr>
        <p:txBody>
          <a:bodyPr wrap="square" rtlCol="0">
            <a:spAutoFit/>
          </a:bodyPr>
          <a:lstStyle/>
          <a:p>
            <a:pPr>
              <a:spcAft>
                <a:spcPts val="500"/>
              </a:spcAft>
            </a:pPr>
            <a:r>
              <a:rPr lang="en-NL" sz="2800" b="1" dirty="0">
                <a:solidFill>
                  <a:schemeClr val="accent6"/>
                </a:solidFill>
                <a:latin typeface="FreightSans Pro Bold" panose="02000606030000020004" pitchFamily="2" charset="0"/>
              </a:rPr>
              <a:t>Intrinsic</a:t>
            </a:r>
            <a:endParaRPr lang="en-NL" sz="2000" b="1" dirty="0">
              <a:solidFill>
                <a:schemeClr val="accent6"/>
              </a:solidFill>
              <a:latin typeface="FreightSans Pro Bold" panose="02000606030000020004" pitchFamily="2" charset="0"/>
            </a:endParaRPr>
          </a:p>
          <a:p>
            <a:pPr>
              <a:spcAft>
                <a:spcPts val="500"/>
              </a:spcAft>
            </a:pPr>
            <a:r>
              <a:rPr lang="en-NL" sz="2000" dirty="0">
                <a:latin typeface="FreightSans Pro Light" panose="02000606030000020004" pitchFamily="2" charset="0"/>
              </a:rPr>
              <a:t>+ Robust to isometric deformations</a:t>
            </a:r>
          </a:p>
          <a:p>
            <a:pPr>
              <a:spcAft>
                <a:spcPts val="500"/>
              </a:spcAft>
            </a:pPr>
            <a:r>
              <a:rPr lang="en-NL" sz="2000" dirty="0">
                <a:latin typeface="FreightSans Pro Light" panose="02000606030000020004" pitchFamily="2" charset="0"/>
              </a:rPr>
              <a:t>+ 2D instead of 3D</a:t>
            </a:r>
          </a:p>
          <a:p>
            <a:pPr>
              <a:spcAft>
                <a:spcPts val="500"/>
              </a:spcAft>
            </a:pPr>
            <a:r>
              <a:rPr lang="en-NL" sz="2000" dirty="0">
                <a:latin typeface="FreightSans Pro Light" panose="02000606030000020004" pitchFamily="2" charset="0"/>
              </a:rPr>
              <a:t>+ Skips empty space</a:t>
            </a:r>
          </a:p>
          <a:p>
            <a:pPr>
              <a:spcAft>
                <a:spcPts val="500"/>
              </a:spcAft>
            </a:pPr>
            <a:endParaRPr lang="en-NL" sz="2000" dirty="0">
              <a:latin typeface="FreightSans Pro Light" panose="02000606030000020004" pitchFamily="2" charset="0"/>
            </a:endParaRPr>
          </a:p>
          <a:p>
            <a:pPr>
              <a:spcAft>
                <a:spcPts val="500"/>
              </a:spcAft>
            </a:pPr>
            <a:r>
              <a:rPr lang="en-NL" sz="2000" b="1" dirty="0">
                <a:solidFill>
                  <a:schemeClr val="accent6"/>
                </a:solidFill>
                <a:latin typeface="FreightSans Pro Bold" panose="02000606030000020004" pitchFamily="2" charset="0"/>
              </a:rPr>
              <a:t>Intrinsic convolutions </a:t>
            </a:r>
            <a:r>
              <a:rPr lang="en-NL" sz="2000" dirty="0">
                <a:latin typeface="FreightSans Pro Light" panose="02000606030000020004" pitchFamily="2" charset="0"/>
              </a:rPr>
              <a:t>fit curved surfaces</a:t>
            </a:r>
          </a:p>
        </p:txBody>
      </p:sp>
      <p:sp>
        <p:nvSpPr>
          <p:cNvPr id="4" name="Slide Number Placeholder 3">
            <a:extLst>
              <a:ext uri="{FF2B5EF4-FFF2-40B4-BE49-F238E27FC236}">
                <a16:creationId xmlns:a16="http://schemas.microsoft.com/office/drawing/2014/main" id="{2C04AECC-38C7-7741-926F-01B896D900E7}"/>
              </a:ext>
            </a:extLst>
          </p:cNvPr>
          <p:cNvSpPr>
            <a:spLocks noGrp="1"/>
          </p:cNvSpPr>
          <p:nvPr>
            <p:ph type="sldNum" sz="quarter" idx="12"/>
          </p:nvPr>
        </p:nvSpPr>
        <p:spPr/>
        <p:txBody>
          <a:bodyPr/>
          <a:lstStyle/>
          <a:p>
            <a:fld id="{F376D241-1DD8-9144-9B2C-BE0F706CAFA9}" type="slidenum">
              <a:rPr lang="en-NL" smtClean="0"/>
              <a:pPr/>
              <a:t>13</a:t>
            </a:fld>
            <a:endParaRPr lang="en-NL"/>
          </a:p>
        </p:txBody>
      </p:sp>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6828DAEF-77FC-8944-B75B-DDD28C53D59B}"/>
                  </a:ext>
                </a:extLst>
              </p:cNvPr>
              <p:cNvGraphicFramePr>
                <a:graphicFrameLocks noChangeAspect="1"/>
              </p:cNvGraphicFramePr>
              <p:nvPr/>
            </p:nvGraphicFramePr>
            <p:xfrm>
              <a:off x="6274046" y="-2071322"/>
              <a:ext cx="5169809" cy="11745002"/>
            </p:xfrm>
            <a:graphic>
              <a:graphicData uri="http://schemas.microsoft.com/office/drawing/2017/model3d">
                <am3d:model3d r:embed="rId3">
                  <am3d:spPr>
                    <a:xfrm>
                      <a:off x="0" y="0"/>
                      <a:ext cx="5169809" cy="11745002"/>
                    </a:xfrm>
                    <a:prstGeom prst="rect">
                      <a:avLst/>
                    </a:prstGeom>
                  </am3d:spPr>
                  <am3d:camera>
                    <am3d:pos x="0" y="0" z="58185155"/>
                    <am3d:up dx="0" dy="36000000" dz="0"/>
                    <am3d:lookAt x="0" y="0" z="0"/>
                    <am3d:perspective fov="2700000"/>
                  </am3d:camera>
                  <am3d:trans>
                    <am3d:meterPerModelUnit n="5364" d="1000000"/>
                    <am3d:preTrans dx="57511" dy="-17995095" dz="-999072"/>
                    <am3d:scale>
                      <am3d:sx n="1000000" d="1000000"/>
                      <am3d:sy n="1000000" d="1000000"/>
                      <am3d:sz n="1000000" d="1000000"/>
                    </am3d:scale>
                    <am3d:rot ax="5251021" ay="-3798543" az="-5233274"/>
                    <am3d:postTrans dx="0" dy="0" dz="0"/>
                  </am3d:trans>
                  <am3d:raster rName="Office3DRenderer" rVer="16.0.8326">
                    <am3d:blip r:embed="rId4"/>
                  </am3d:raster>
                  <am3d:objViewport viewportSz="148067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6828DAEF-77FC-8944-B75B-DDD28C53D59B}"/>
                  </a:ext>
                </a:extLst>
              </p:cNvPr>
              <p:cNvPicPr>
                <a:picLocks noGrp="1" noRot="1" noChangeAspect="1" noMove="1" noResize="1" noEditPoints="1" noAdjustHandles="1" noChangeArrowheads="1" noChangeShapeType="1" noCrop="1"/>
              </p:cNvPicPr>
              <p:nvPr/>
            </p:nvPicPr>
            <p:blipFill>
              <a:blip r:embed="rId4"/>
              <a:stretch>
                <a:fillRect/>
              </a:stretch>
            </p:blipFill>
            <p:spPr>
              <a:xfrm>
                <a:off x="6274046" y="-2071322"/>
                <a:ext cx="5169809" cy="11745002"/>
              </a:xfrm>
              <a:prstGeom prst="rect">
                <a:avLst/>
              </a:prstGeom>
            </p:spPr>
          </p:pic>
        </mc:Fallback>
      </mc:AlternateContent>
      <p:sp>
        <p:nvSpPr>
          <p:cNvPr id="7" name="Oval 6">
            <a:extLst>
              <a:ext uri="{FF2B5EF4-FFF2-40B4-BE49-F238E27FC236}">
                <a16:creationId xmlns:a16="http://schemas.microsoft.com/office/drawing/2014/main" id="{DCEA1290-9B04-5B42-A06C-82C7706DFA4B}"/>
              </a:ext>
            </a:extLst>
          </p:cNvPr>
          <p:cNvSpPr/>
          <p:nvPr/>
        </p:nvSpPr>
        <p:spPr>
          <a:xfrm>
            <a:off x="6640946" y="2721553"/>
            <a:ext cx="258617" cy="258617"/>
          </a:xfrm>
          <a:prstGeom prst="ellipse">
            <a:avLst/>
          </a:prstGeom>
          <a:gradFill flip="none" rotWithShape="1">
            <a:gsLst>
              <a:gs pos="0">
                <a:schemeClr val="accent2">
                  <a:lumMod val="40000"/>
                  <a:lumOff val="60000"/>
                </a:schemeClr>
              </a:gs>
              <a:gs pos="46000">
                <a:schemeClr val="accent2">
                  <a:lumMod val="75000"/>
                </a:schemeClr>
              </a:gs>
              <a:gs pos="100000">
                <a:schemeClr val="accent2">
                  <a:lumMod val="5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Oval 7">
            <a:extLst>
              <a:ext uri="{FF2B5EF4-FFF2-40B4-BE49-F238E27FC236}">
                <a16:creationId xmlns:a16="http://schemas.microsoft.com/office/drawing/2014/main" id="{33A470A5-26D2-9D4D-AD3D-937685947513}"/>
              </a:ext>
            </a:extLst>
          </p:cNvPr>
          <p:cNvSpPr/>
          <p:nvPr/>
        </p:nvSpPr>
        <p:spPr>
          <a:xfrm>
            <a:off x="6446982" y="3035590"/>
            <a:ext cx="258617" cy="258617"/>
          </a:xfrm>
          <a:prstGeom prst="ellipse">
            <a:avLst/>
          </a:prstGeom>
          <a:gradFill flip="none" rotWithShape="1">
            <a:gsLst>
              <a:gs pos="0">
                <a:schemeClr val="accent2">
                  <a:lumMod val="40000"/>
                  <a:lumOff val="60000"/>
                </a:schemeClr>
              </a:gs>
              <a:gs pos="46000">
                <a:schemeClr val="accent2">
                  <a:lumMod val="75000"/>
                </a:schemeClr>
              </a:gs>
              <a:gs pos="100000">
                <a:schemeClr val="accent2">
                  <a:lumMod val="5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3" name="Straight Connector 2">
            <a:extLst>
              <a:ext uri="{FF2B5EF4-FFF2-40B4-BE49-F238E27FC236}">
                <a16:creationId xmlns:a16="http://schemas.microsoft.com/office/drawing/2014/main" id="{AFF79A0E-FBF5-7841-A9C9-65C496DAF81E}"/>
              </a:ext>
            </a:extLst>
          </p:cNvPr>
          <p:cNvCxnSpPr>
            <a:cxnSpLocks/>
          </p:cNvCxnSpPr>
          <p:nvPr/>
        </p:nvCxnSpPr>
        <p:spPr>
          <a:xfrm flipH="1">
            <a:off x="6576290" y="2850861"/>
            <a:ext cx="193964" cy="341747"/>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81EB4B1-26A6-FE4E-968E-872A05CDA928}"/>
              </a:ext>
            </a:extLst>
          </p:cNvPr>
          <p:cNvSpPr txBox="1"/>
          <p:nvPr/>
        </p:nvSpPr>
        <p:spPr>
          <a:xfrm>
            <a:off x="5103090" y="2459943"/>
            <a:ext cx="3592945" cy="523220"/>
          </a:xfrm>
          <a:prstGeom prst="rect">
            <a:avLst/>
          </a:prstGeom>
          <a:noFill/>
        </p:spPr>
        <p:txBody>
          <a:bodyPr wrap="square" rtlCol="0">
            <a:spAutoFit/>
          </a:bodyPr>
          <a:lstStyle/>
          <a:p>
            <a:r>
              <a:rPr lang="en-NL" sz="2800" dirty="0">
                <a:latin typeface="FreightSans Pro Light" panose="02000606030000020004" pitchFamily="2" charset="0"/>
              </a:rPr>
              <a:t>Extrinsic</a:t>
            </a:r>
          </a:p>
        </p:txBody>
      </p:sp>
      <p:sp>
        <p:nvSpPr>
          <p:cNvPr id="16" name="Freeform 15">
            <a:extLst>
              <a:ext uri="{FF2B5EF4-FFF2-40B4-BE49-F238E27FC236}">
                <a16:creationId xmlns:a16="http://schemas.microsoft.com/office/drawing/2014/main" id="{BF2F2AA1-9B1E-B042-BC97-233C4DCEDAC9}"/>
              </a:ext>
            </a:extLst>
          </p:cNvPr>
          <p:cNvSpPr/>
          <p:nvPr/>
        </p:nvSpPr>
        <p:spPr>
          <a:xfrm>
            <a:off x="6604000" y="2400427"/>
            <a:ext cx="3552830" cy="4313392"/>
          </a:xfrm>
          <a:custGeom>
            <a:avLst/>
            <a:gdLst>
              <a:gd name="connsiteX0" fmla="*/ 230909 w 3552830"/>
              <a:gd name="connsiteY0" fmla="*/ 379718 h 4313392"/>
              <a:gd name="connsiteX1" fmla="*/ 2733964 w 3552830"/>
              <a:gd name="connsiteY1" fmla="*/ 222700 h 4313392"/>
              <a:gd name="connsiteX2" fmla="*/ 3500582 w 3552830"/>
              <a:gd name="connsiteY2" fmla="*/ 3021318 h 4313392"/>
              <a:gd name="connsiteX3" fmla="*/ 1505527 w 3552830"/>
              <a:gd name="connsiteY3" fmla="*/ 4231282 h 4313392"/>
              <a:gd name="connsiteX4" fmla="*/ 0 w 3552830"/>
              <a:gd name="connsiteY4" fmla="*/ 860009 h 431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830" h="4313392">
                <a:moveTo>
                  <a:pt x="230909" y="379718"/>
                </a:moveTo>
                <a:cubicBezTo>
                  <a:pt x="1209964" y="81075"/>
                  <a:pt x="2189019" y="-217567"/>
                  <a:pt x="2733964" y="222700"/>
                </a:cubicBezTo>
                <a:cubicBezTo>
                  <a:pt x="3278909" y="662967"/>
                  <a:pt x="3705322" y="2353221"/>
                  <a:pt x="3500582" y="3021318"/>
                </a:cubicBezTo>
                <a:cubicBezTo>
                  <a:pt x="3295843" y="3689415"/>
                  <a:pt x="2088957" y="4591500"/>
                  <a:pt x="1505527" y="4231282"/>
                </a:cubicBezTo>
                <a:cubicBezTo>
                  <a:pt x="922097" y="3871064"/>
                  <a:pt x="181648" y="1560433"/>
                  <a:pt x="0" y="860009"/>
                </a:cubicBezTo>
              </a:path>
            </a:pathLst>
          </a:custGeom>
          <a:noFill/>
          <a:ln w="76200">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 name="TextBox 16">
            <a:extLst>
              <a:ext uri="{FF2B5EF4-FFF2-40B4-BE49-F238E27FC236}">
                <a16:creationId xmlns:a16="http://schemas.microsoft.com/office/drawing/2014/main" id="{CE9C36BE-7E4B-9542-8471-4A2630A769EB}"/>
              </a:ext>
            </a:extLst>
          </p:cNvPr>
          <p:cNvSpPr txBox="1"/>
          <p:nvPr/>
        </p:nvSpPr>
        <p:spPr>
          <a:xfrm>
            <a:off x="9977336" y="2980170"/>
            <a:ext cx="3592945" cy="523220"/>
          </a:xfrm>
          <a:prstGeom prst="rect">
            <a:avLst/>
          </a:prstGeom>
          <a:noFill/>
        </p:spPr>
        <p:txBody>
          <a:bodyPr wrap="square" rtlCol="0">
            <a:spAutoFit/>
          </a:bodyPr>
          <a:lstStyle/>
          <a:p>
            <a:r>
              <a:rPr lang="en-NL" sz="2800" dirty="0">
                <a:latin typeface="FreightSans Pro Light" panose="02000606030000020004" pitchFamily="2" charset="0"/>
              </a:rPr>
              <a:t>Intrinsic</a:t>
            </a:r>
          </a:p>
        </p:txBody>
      </p:sp>
      <p:sp>
        <p:nvSpPr>
          <p:cNvPr id="18" name="TextBox 17">
            <a:extLst>
              <a:ext uri="{FF2B5EF4-FFF2-40B4-BE49-F238E27FC236}">
                <a16:creationId xmlns:a16="http://schemas.microsoft.com/office/drawing/2014/main" id="{77145533-4492-034B-B3F9-DE90DDFD720E}"/>
              </a:ext>
            </a:extLst>
          </p:cNvPr>
          <p:cNvSpPr txBox="1"/>
          <p:nvPr/>
        </p:nvSpPr>
        <p:spPr>
          <a:xfrm>
            <a:off x="6009040" y="3021734"/>
            <a:ext cx="3592945" cy="523220"/>
          </a:xfrm>
          <a:prstGeom prst="rect">
            <a:avLst/>
          </a:prstGeom>
          <a:noFill/>
        </p:spPr>
        <p:txBody>
          <a:bodyPr wrap="square" rtlCol="0">
            <a:spAutoFit/>
          </a:bodyPr>
          <a:lstStyle/>
          <a:p>
            <a:r>
              <a:rPr lang="en-NL" sz="2800" dirty="0">
                <a:latin typeface="FreightSans Pro Light" panose="02000606030000020004" pitchFamily="2" charset="0"/>
              </a:rPr>
              <a:t>A</a:t>
            </a:r>
          </a:p>
        </p:txBody>
      </p:sp>
      <p:sp>
        <p:nvSpPr>
          <p:cNvPr id="19" name="TextBox 18">
            <a:extLst>
              <a:ext uri="{FF2B5EF4-FFF2-40B4-BE49-F238E27FC236}">
                <a16:creationId xmlns:a16="http://schemas.microsoft.com/office/drawing/2014/main" id="{BBEA81E2-1E9E-6343-869D-F1687FF7F1D1}"/>
              </a:ext>
            </a:extLst>
          </p:cNvPr>
          <p:cNvSpPr txBox="1"/>
          <p:nvPr/>
        </p:nvSpPr>
        <p:spPr>
          <a:xfrm>
            <a:off x="6443149" y="2227407"/>
            <a:ext cx="3592945" cy="523220"/>
          </a:xfrm>
          <a:prstGeom prst="rect">
            <a:avLst/>
          </a:prstGeom>
          <a:noFill/>
        </p:spPr>
        <p:txBody>
          <a:bodyPr wrap="square" rtlCol="0">
            <a:spAutoFit/>
          </a:bodyPr>
          <a:lstStyle/>
          <a:p>
            <a:r>
              <a:rPr lang="en-NL" sz="2800" dirty="0">
                <a:latin typeface="FreightSans Pro Light" panose="02000606030000020004" pitchFamily="2" charset="0"/>
              </a:rPr>
              <a:t>B</a:t>
            </a:r>
          </a:p>
        </p:txBody>
      </p:sp>
      <p:sp>
        <p:nvSpPr>
          <p:cNvPr id="14" name="Title 1">
            <a:extLst>
              <a:ext uri="{FF2B5EF4-FFF2-40B4-BE49-F238E27FC236}">
                <a16:creationId xmlns:a16="http://schemas.microsoft.com/office/drawing/2014/main" id="{560681EF-5512-4025-C484-928FBE074538}"/>
              </a:ext>
            </a:extLst>
          </p:cNvPr>
          <p:cNvSpPr txBox="1">
            <a:spLocks/>
          </p:cNvSpPr>
          <p:nvPr/>
        </p:nvSpPr>
        <p:spPr>
          <a:xfrm>
            <a:off x="838200" y="1987376"/>
            <a:ext cx="4685145" cy="40455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chemeClr val="tx1"/>
                </a:solidFill>
                <a:latin typeface="FreightText Pro Black" panose="02000603060000020004" pitchFamily="2" charset="0"/>
                <a:ea typeface="Source Sans Pro" panose="020B0503030403020204" pitchFamily="34" charset="0"/>
                <a:cs typeface="FreightText Pro Black" panose="02000603060000020004" pitchFamily="2" charset="0"/>
              </a:defRPr>
            </a:lvl1pPr>
          </a:lstStyle>
          <a:p>
            <a:r>
              <a:rPr lang="en-GB" sz="5400" b="0" dirty="0">
                <a:latin typeface="FreightSans Pro Light" panose="02000606030000020004" pitchFamily="2" charset="0"/>
              </a:rPr>
              <a:t>C</a:t>
            </a:r>
            <a:r>
              <a:rPr lang="en-NL" sz="5400" b="0" dirty="0">
                <a:latin typeface="FreightSans Pro Light" panose="02000606030000020004" pitchFamily="2" charset="0"/>
              </a:rPr>
              <a:t>onvolutions</a:t>
            </a:r>
          </a:p>
          <a:p>
            <a:r>
              <a:rPr lang="en-NL" sz="5400" dirty="0">
                <a:solidFill>
                  <a:schemeClr val="accent6"/>
                </a:solidFill>
                <a:latin typeface="FreightSans Pro Bold" panose="02000606030000020004" pitchFamily="2" charset="0"/>
              </a:rPr>
              <a:t>on</a:t>
            </a:r>
            <a:r>
              <a:rPr lang="en-NL" sz="5400" b="0" dirty="0">
                <a:latin typeface="FreightSans Pro Light" panose="02000606030000020004" pitchFamily="2" charset="0"/>
              </a:rPr>
              <a:t> surfaces</a:t>
            </a:r>
          </a:p>
        </p:txBody>
      </p:sp>
      <p:sp>
        <p:nvSpPr>
          <p:cNvPr id="20" name="Title 8">
            <a:extLst>
              <a:ext uri="{FF2B5EF4-FFF2-40B4-BE49-F238E27FC236}">
                <a16:creationId xmlns:a16="http://schemas.microsoft.com/office/drawing/2014/main" id="{AD503B21-2243-FC89-36A0-DE06576BD435}"/>
              </a:ext>
            </a:extLst>
          </p:cNvPr>
          <p:cNvSpPr>
            <a:spLocks noGrp="1"/>
          </p:cNvSpPr>
          <p:nvPr>
            <p:ph type="title"/>
          </p:nvPr>
        </p:nvSpPr>
        <p:spPr>
          <a:xfrm>
            <a:off x="838200" y="46238"/>
            <a:ext cx="10515600" cy="1154601"/>
          </a:xfrm>
        </p:spPr>
        <p:txBody>
          <a:bodyPr/>
          <a:lstStyle/>
          <a:p>
            <a:r>
              <a:rPr lang="en-NL" dirty="0"/>
              <a:t>We want the same for surfaces</a:t>
            </a:r>
          </a:p>
        </p:txBody>
      </p:sp>
      <p:sp>
        <p:nvSpPr>
          <p:cNvPr id="21" name="Rectangle 20">
            <a:extLst>
              <a:ext uri="{FF2B5EF4-FFF2-40B4-BE49-F238E27FC236}">
                <a16:creationId xmlns:a16="http://schemas.microsoft.com/office/drawing/2014/main" id="{D67ADFB2-4798-3C48-E854-35B642B04B16}"/>
              </a:ext>
            </a:extLst>
          </p:cNvPr>
          <p:cNvSpPr/>
          <p:nvPr/>
        </p:nvSpPr>
        <p:spPr>
          <a:xfrm>
            <a:off x="838200" y="4384713"/>
            <a:ext cx="4685145" cy="350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mc:AlternateContent xmlns:mc="http://schemas.openxmlformats.org/markup-compatibility/2006">
        <mc:Choice xmlns:am3d="http://schemas.microsoft.com/office/drawing/2017/model3d" Requires="am3d">
          <p:graphicFrame>
            <p:nvGraphicFramePr>
              <p:cNvPr id="24" name="3D Model 23">
                <a:extLst>
                  <a:ext uri="{FF2B5EF4-FFF2-40B4-BE49-F238E27FC236}">
                    <a16:creationId xmlns:a16="http://schemas.microsoft.com/office/drawing/2014/main" id="{1593D70A-BE52-F8BC-2DB7-C4C145CD3E7A}"/>
                  </a:ext>
                </a:extLst>
              </p:cNvPr>
              <p:cNvGraphicFramePr>
                <a:graphicFrameLocks noChangeAspect="1"/>
              </p:cNvGraphicFramePr>
              <p:nvPr>
                <p:extLst>
                  <p:ext uri="{D42A27DB-BD31-4B8C-83A1-F6EECF244321}">
                    <p14:modId xmlns:p14="http://schemas.microsoft.com/office/powerpoint/2010/main" val="1744104186"/>
                  </p:ext>
                </p:extLst>
              </p:nvPr>
            </p:nvGraphicFramePr>
            <p:xfrm>
              <a:off x="12204681" y="837653"/>
              <a:ext cx="3208182" cy="5414601"/>
            </p:xfrm>
            <a:graphic>
              <a:graphicData uri="http://schemas.microsoft.com/office/drawing/2017/model3d">
                <am3d:model3d r:embed="rId5">
                  <am3d:spPr>
                    <a:xfrm>
                      <a:off x="0" y="0"/>
                      <a:ext cx="3208182" cy="5414601"/>
                    </a:xfrm>
                    <a:prstGeom prst="rect">
                      <a:avLst/>
                    </a:prstGeom>
                  </am3d:spPr>
                  <am3d:camera>
                    <am3d:pos x="0" y="0" z="62292089"/>
                    <am3d:up dx="0" dy="36000000" dz="0"/>
                    <am3d:lookAt x="0" y="0" z="0"/>
                    <am3d:perspective fov="2700000"/>
                  </am3d:camera>
                  <am3d:trans>
                    <am3d:meterPerModelUnit n="2895529" d="1000000"/>
                    <am3d:preTrans dx="1653595" dy="-18000000" dz="-1825173"/>
                    <am3d:scale>
                      <am3d:sx n="1000000" d="1000000"/>
                      <am3d:sy n="1000000" d="1000000"/>
                      <am3d:sz n="1000000" d="1000000"/>
                    </am3d:scale>
                    <am3d:rot ax="7365731" ay="-4894193" az="-7382765"/>
                    <am3d:postTrans dx="0" dy="0" dz="0"/>
                  </am3d:trans>
                  <am3d:raster rName="Office3DRenderer" rVer="16.0.8326">
                    <am3d:blip r:embed="rId6"/>
                  </am3d:raster>
                  <am3d:objViewport viewportSz="67841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a:extLst>
                  <a:ext uri="{FF2B5EF4-FFF2-40B4-BE49-F238E27FC236}">
                    <a16:creationId xmlns:a16="http://schemas.microsoft.com/office/drawing/2014/main" id="{1593D70A-BE52-F8BC-2DB7-C4C145CD3E7A}"/>
                  </a:ext>
                </a:extLst>
              </p:cNvPr>
              <p:cNvPicPr>
                <a:picLocks noGrp="1" noRot="1" noChangeAspect="1" noMove="1" noResize="1" noEditPoints="1" noAdjustHandles="1" noChangeArrowheads="1" noChangeShapeType="1" noCrop="1"/>
              </p:cNvPicPr>
              <p:nvPr/>
            </p:nvPicPr>
            <p:blipFill>
              <a:blip r:embed="rId6"/>
              <a:stretch>
                <a:fillRect/>
              </a:stretch>
            </p:blipFill>
            <p:spPr>
              <a:xfrm>
                <a:off x="12204681" y="837653"/>
                <a:ext cx="3208182" cy="5414601"/>
              </a:xfrm>
              <a:prstGeom prst="rect">
                <a:avLst/>
              </a:prstGeom>
            </p:spPr>
          </p:pic>
        </mc:Fallback>
      </mc:AlternateContent>
      <p:sp>
        <p:nvSpPr>
          <p:cNvPr id="22" name="Rectangle 21">
            <a:extLst>
              <a:ext uri="{FF2B5EF4-FFF2-40B4-BE49-F238E27FC236}">
                <a16:creationId xmlns:a16="http://schemas.microsoft.com/office/drawing/2014/main" id="{656CA69B-E3A9-153D-EB66-B4A634848DF6}"/>
              </a:ext>
            </a:extLst>
          </p:cNvPr>
          <p:cNvSpPr/>
          <p:nvPr/>
        </p:nvSpPr>
        <p:spPr>
          <a:xfrm>
            <a:off x="838200" y="4792927"/>
            <a:ext cx="4685145" cy="728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6" name="Rectangle 25">
            <a:extLst>
              <a:ext uri="{FF2B5EF4-FFF2-40B4-BE49-F238E27FC236}">
                <a16:creationId xmlns:a16="http://schemas.microsoft.com/office/drawing/2014/main" id="{5ACE8E83-BD50-C037-9F3B-F640EC36F839}"/>
              </a:ext>
            </a:extLst>
          </p:cNvPr>
          <p:cNvSpPr/>
          <p:nvPr/>
        </p:nvSpPr>
        <p:spPr>
          <a:xfrm>
            <a:off x="838200" y="5854284"/>
            <a:ext cx="4685145" cy="350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925720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edge">
                                      <p:cBhvr>
                                        <p:cTn id="24" dur="20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7" grpId="0"/>
      <p:bldP spid="18" grpId="0"/>
      <p:bldP spid="19" grpId="0"/>
      <p:bldP spid="21" grpId="0" animBg="1"/>
      <p:bldP spid="22"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7F020DE-44BA-6D1A-58C2-FB088563D141}"/>
              </a:ext>
            </a:extLst>
          </p:cNvPr>
          <p:cNvSpPr>
            <a:spLocks noGrp="1"/>
          </p:cNvSpPr>
          <p:nvPr>
            <p:ph type="title"/>
          </p:nvPr>
        </p:nvSpPr>
        <p:spPr/>
        <p:txBody>
          <a:bodyPr/>
          <a:lstStyle/>
          <a:p>
            <a:r>
              <a:rPr lang="en-NL" dirty="0"/>
              <a:t>Our world is anisotropic</a:t>
            </a:r>
          </a:p>
        </p:txBody>
      </p:sp>
      <p:sp>
        <p:nvSpPr>
          <p:cNvPr id="10" name="Content Placeholder 9">
            <a:extLst>
              <a:ext uri="{FF2B5EF4-FFF2-40B4-BE49-F238E27FC236}">
                <a16:creationId xmlns:a16="http://schemas.microsoft.com/office/drawing/2014/main" id="{E642650D-2123-2800-9036-7CF5F24C0C55}"/>
              </a:ext>
            </a:extLst>
          </p:cNvPr>
          <p:cNvSpPr>
            <a:spLocks noGrp="1"/>
          </p:cNvSpPr>
          <p:nvPr>
            <p:ph idx="1"/>
          </p:nvPr>
        </p:nvSpPr>
        <p:spPr/>
        <p:txBody>
          <a:bodyPr/>
          <a:lstStyle/>
          <a:p>
            <a:pPr>
              <a:spcAft>
                <a:spcPts val="500"/>
              </a:spcAft>
            </a:pPr>
            <a:r>
              <a:rPr lang="en-NL" dirty="0"/>
              <a:t>Ridges, edges, corners</a:t>
            </a:r>
          </a:p>
          <a:p>
            <a:pPr>
              <a:spcAft>
                <a:spcPts val="500"/>
              </a:spcAft>
            </a:pPr>
            <a:r>
              <a:rPr lang="en-NL" dirty="0"/>
              <a:t>Have a direction</a:t>
            </a:r>
          </a:p>
          <a:p>
            <a:pPr lvl="1">
              <a:spcAft>
                <a:spcPts val="500"/>
              </a:spcAft>
            </a:pPr>
            <a:r>
              <a:rPr lang="en-NL" dirty="0"/>
              <a:t>a.k.a. they are anisotropic</a:t>
            </a:r>
          </a:p>
          <a:p>
            <a:pPr>
              <a:spcAft>
                <a:spcPts val="500"/>
              </a:spcAft>
            </a:pPr>
            <a:r>
              <a:rPr lang="en-NL" dirty="0"/>
              <a:t>Anisotropic convolutions</a:t>
            </a:r>
          </a:p>
        </p:txBody>
      </p:sp>
      <p:sp>
        <p:nvSpPr>
          <p:cNvPr id="4" name="Slide Number Placeholder 3">
            <a:extLst>
              <a:ext uri="{FF2B5EF4-FFF2-40B4-BE49-F238E27FC236}">
                <a16:creationId xmlns:a16="http://schemas.microsoft.com/office/drawing/2014/main" id="{A632C497-C9BA-274D-B1CE-C608885B7FD5}"/>
              </a:ext>
            </a:extLst>
          </p:cNvPr>
          <p:cNvSpPr>
            <a:spLocks noGrp="1"/>
          </p:cNvSpPr>
          <p:nvPr>
            <p:ph type="sldNum" sz="quarter" idx="12"/>
          </p:nvPr>
        </p:nvSpPr>
        <p:spPr/>
        <p:txBody>
          <a:bodyPr/>
          <a:lstStyle/>
          <a:p>
            <a:fld id="{F376D241-1DD8-9144-9B2C-BE0F706CAFA9}" type="slidenum">
              <a:rPr lang="en-NL" smtClean="0"/>
              <a:pPr/>
              <a:t>14</a:t>
            </a:fld>
            <a:endParaRPr lang="en-NL"/>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FA993D34-FD9D-1040-81C5-34A26514B9B3}"/>
                  </a:ext>
                </a:extLst>
              </p:cNvPr>
              <p:cNvGraphicFramePr>
                <a:graphicFrameLocks noChangeAspect="1"/>
              </p:cNvGraphicFramePr>
              <p:nvPr>
                <p:extLst>
                  <p:ext uri="{D42A27DB-BD31-4B8C-83A1-F6EECF244321}">
                    <p14:modId xmlns:p14="http://schemas.microsoft.com/office/powerpoint/2010/main" val="4063872621"/>
                  </p:ext>
                </p:extLst>
              </p:nvPr>
            </p:nvGraphicFramePr>
            <p:xfrm>
              <a:off x="6441186" y="498793"/>
              <a:ext cx="3233545" cy="5848866"/>
            </p:xfrm>
            <a:graphic>
              <a:graphicData uri="http://schemas.microsoft.com/office/drawing/2017/model3d">
                <am3d:model3d r:embed="rId3">
                  <am3d:spPr>
                    <a:xfrm>
                      <a:off x="0" y="0"/>
                      <a:ext cx="3233545" cy="5848866"/>
                    </a:xfrm>
                    <a:prstGeom prst="rect">
                      <a:avLst/>
                    </a:prstGeom>
                  </am3d:spPr>
                  <am3d:camera>
                    <am3d:pos x="0" y="0" z="62292089"/>
                    <am3d:up dx="0" dy="36000000" dz="0"/>
                    <am3d:lookAt x="0" y="0" z="0"/>
                    <am3d:perspective fov="2700000"/>
                  </am3d:camera>
                  <am3d:trans>
                    <am3d:meterPerModelUnit n="2895529" d="1000000"/>
                    <am3d:preTrans dx="1653595" dy="-18000000" dz="-1825173"/>
                    <am3d:scale>
                      <am3d:sx n="1000000" d="1000000"/>
                      <am3d:sy n="1000000" d="1000000"/>
                      <am3d:sz n="1000000" d="1000000"/>
                    </am3d:scale>
                    <am3d:rot ax="778865" ay="-341235" az="-78513"/>
                    <am3d:postTrans dx="0" dy="0" dz="0"/>
                  </am3d:trans>
                  <am3d:raster rName="Office3DRenderer" rVer="16.0.8326">
                    <am3d:blip r:embed="rId4"/>
                  </am3d:raster>
                  <am3d:objViewport viewportSz="67841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FA993D34-FD9D-1040-81C5-34A26514B9B3}"/>
                  </a:ext>
                </a:extLst>
              </p:cNvPr>
              <p:cNvPicPr>
                <a:picLocks noGrp="1" noRot="1" noChangeAspect="1" noMove="1" noResize="1" noEditPoints="1" noAdjustHandles="1" noChangeArrowheads="1" noChangeShapeType="1" noCrop="1"/>
              </p:cNvPicPr>
              <p:nvPr/>
            </p:nvPicPr>
            <p:blipFill>
              <a:blip r:embed="rId4"/>
              <a:stretch>
                <a:fillRect/>
              </a:stretch>
            </p:blipFill>
            <p:spPr>
              <a:xfrm>
                <a:off x="6441186" y="498793"/>
                <a:ext cx="3233545" cy="5848866"/>
              </a:xfrm>
              <a:prstGeom prst="rect">
                <a:avLst/>
              </a:prstGeom>
            </p:spPr>
          </p:pic>
        </mc:Fallback>
      </mc:AlternateContent>
      <p:sp>
        <p:nvSpPr>
          <p:cNvPr id="9" name="Oval 8">
            <a:extLst>
              <a:ext uri="{FF2B5EF4-FFF2-40B4-BE49-F238E27FC236}">
                <a16:creationId xmlns:a16="http://schemas.microsoft.com/office/drawing/2014/main" id="{B7E8A257-B15F-854C-A65E-243E3502A8D5}"/>
              </a:ext>
            </a:extLst>
          </p:cNvPr>
          <p:cNvSpPr/>
          <p:nvPr/>
        </p:nvSpPr>
        <p:spPr>
          <a:xfrm>
            <a:off x="8951343" y="3253509"/>
            <a:ext cx="905164" cy="905164"/>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Oval 12">
            <a:extLst>
              <a:ext uri="{FF2B5EF4-FFF2-40B4-BE49-F238E27FC236}">
                <a16:creationId xmlns:a16="http://schemas.microsoft.com/office/drawing/2014/main" id="{5ACA249F-B5F8-584B-8D54-3C56BECC1154}"/>
              </a:ext>
            </a:extLst>
          </p:cNvPr>
          <p:cNvSpPr/>
          <p:nvPr/>
        </p:nvSpPr>
        <p:spPr>
          <a:xfrm>
            <a:off x="6586835" y="4994259"/>
            <a:ext cx="905164" cy="905164"/>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Oval 13">
            <a:extLst>
              <a:ext uri="{FF2B5EF4-FFF2-40B4-BE49-F238E27FC236}">
                <a16:creationId xmlns:a16="http://schemas.microsoft.com/office/drawing/2014/main" id="{6A383B49-64B4-944A-8731-875AB15EA6CC}"/>
              </a:ext>
            </a:extLst>
          </p:cNvPr>
          <p:cNvSpPr/>
          <p:nvPr/>
        </p:nvSpPr>
        <p:spPr>
          <a:xfrm>
            <a:off x="8378689" y="911786"/>
            <a:ext cx="905164" cy="905164"/>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mc:AlternateContent xmlns:mc="http://schemas.openxmlformats.org/markup-compatibility/2006">
        <mc:Choice xmlns:am3d="http://schemas.microsoft.com/office/drawing/2017/model3d" Requires="am3d">
          <p:graphicFrame>
            <p:nvGraphicFramePr>
              <p:cNvPr id="12" name="3D Model 11">
                <a:extLst>
                  <a:ext uri="{FF2B5EF4-FFF2-40B4-BE49-F238E27FC236}">
                    <a16:creationId xmlns:a16="http://schemas.microsoft.com/office/drawing/2014/main" id="{233BAFA2-71B7-2763-D87E-9AEFF8D2B545}"/>
                  </a:ext>
                </a:extLst>
              </p:cNvPr>
              <p:cNvGraphicFramePr>
                <a:graphicFrameLocks noChangeAspect="1"/>
              </p:cNvGraphicFramePr>
              <p:nvPr>
                <p:extLst>
                  <p:ext uri="{D42A27DB-BD31-4B8C-83A1-F6EECF244321}">
                    <p14:modId xmlns:p14="http://schemas.microsoft.com/office/powerpoint/2010/main" val="3892344350"/>
                  </p:ext>
                </p:extLst>
              </p:nvPr>
            </p:nvGraphicFramePr>
            <p:xfrm>
              <a:off x="-7528172" y="-3032367"/>
              <a:ext cx="7111294" cy="12571752"/>
            </p:xfrm>
            <a:graphic>
              <a:graphicData uri="http://schemas.microsoft.com/office/drawing/2017/model3d">
                <am3d:model3d r:embed="rId5">
                  <am3d:spPr>
                    <a:xfrm>
                      <a:off x="0" y="0"/>
                      <a:ext cx="7111294" cy="12571752"/>
                    </a:xfrm>
                    <a:prstGeom prst="rect">
                      <a:avLst/>
                    </a:prstGeom>
                  </am3d:spPr>
                  <am3d:camera>
                    <am3d:pos x="0" y="0" z="58185155"/>
                    <am3d:up dx="0" dy="36000000" dz="0"/>
                    <am3d:lookAt x="0" y="0" z="0"/>
                    <am3d:perspective fov="2700000"/>
                  </am3d:camera>
                  <am3d:trans>
                    <am3d:meterPerModelUnit n="5364" d="1000000"/>
                    <am3d:preTrans dx="57511" dy="-17995095" dz="-999072"/>
                    <am3d:scale>
                      <am3d:sx n="1000000" d="1000000"/>
                      <am3d:sy n="1000000" d="1000000"/>
                      <am3d:sz n="1000000" d="1000000"/>
                    </am3d:scale>
                    <am3d:rot ax="-102624" ay="2574050" az="-69879"/>
                    <am3d:postTrans dx="0" dy="0" dz="0"/>
                  </am3d:trans>
                  <am3d:raster rName="Office3DRenderer" rVer="16.0.8326">
                    <am3d:blip r:embed="rId6"/>
                  </am3d:raster>
                  <am3d:objViewport viewportSz="148067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a:extLst>
                  <a:ext uri="{FF2B5EF4-FFF2-40B4-BE49-F238E27FC236}">
                    <a16:creationId xmlns:a16="http://schemas.microsoft.com/office/drawing/2014/main" id="{233BAFA2-71B7-2763-D87E-9AEFF8D2B545}"/>
                  </a:ext>
                </a:extLst>
              </p:cNvPr>
              <p:cNvPicPr>
                <a:picLocks noGrp="1" noRot="1" noChangeAspect="1" noMove="1" noResize="1" noEditPoints="1" noAdjustHandles="1" noChangeArrowheads="1" noChangeShapeType="1" noCrop="1"/>
              </p:cNvPicPr>
              <p:nvPr/>
            </p:nvPicPr>
            <p:blipFill>
              <a:blip r:embed="rId6"/>
              <a:stretch>
                <a:fillRect/>
              </a:stretch>
            </p:blipFill>
            <p:spPr>
              <a:xfrm>
                <a:off x="-7528172" y="-3032367"/>
                <a:ext cx="7111294" cy="12571752"/>
              </a:xfrm>
              <a:prstGeom prst="rect">
                <a:avLst/>
              </a:prstGeom>
            </p:spPr>
          </p:pic>
        </mc:Fallback>
      </mc:AlternateContent>
    </p:spTree>
    <p:extLst>
      <p:ext uri="{BB962C8B-B14F-4D97-AF65-F5344CB8AC3E}">
        <p14:creationId xmlns:p14="http://schemas.microsoft.com/office/powerpoint/2010/main" val="195247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500"/>
                                        <p:tgtEl>
                                          <p:spTgt spid="10">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fade">
                                      <p:cBhvr>
                                        <p:cTn id="2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9"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C80B8F-050C-088B-A001-F3FC29F787F4}"/>
              </a:ext>
            </a:extLst>
          </p:cNvPr>
          <p:cNvPicPr>
            <a:picLocks noChangeAspect="1"/>
          </p:cNvPicPr>
          <p:nvPr/>
        </p:nvPicPr>
        <p:blipFill rotWithShape="1">
          <a:blip r:embed="rId3"/>
          <a:srcRect r="63477"/>
          <a:stretch/>
        </p:blipFill>
        <p:spPr>
          <a:xfrm>
            <a:off x="1167869" y="1713919"/>
            <a:ext cx="3904366" cy="4587539"/>
          </a:xfrm>
          <a:prstGeom prst="rect">
            <a:avLst/>
          </a:prstGeom>
        </p:spPr>
      </p:pic>
      <p:sp>
        <p:nvSpPr>
          <p:cNvPr id="2" name="Title 1">
            <a:extLst>
              <a:ext uri="{FF2B5EF4-FFF2-40B4-BE49-F238E27FC236}">
                <a16:creationId xmlns:a16="http://schemas.microsoft.com/office/drawing/2014/main" id="{64DD2659-FB0F-BA42-90AD-7C74B37C0AE4}"/>
              </a:ext>
            </a:extLst>
          </p:cNvPr>
          <p:cNvSpPr>
            <a:spLocks noGrp="1"/>
          </p:cNvSpPr>
          <p:nvPr>
            <p:ph type="title"/>
          </p:nvPr>
        </p:nvSpPr>
        <p:spPr/>
        <p:txBody>
          <a:bodyPr/>
          <a:lstStyle/>
          <a:p>
            <a:r>
              <a:rPr lang="en-NL" dirty="0"/>
              <a:t>Image CNNs can use a global coordinate system</a:t>
            </a:r>
          </a:p>
        </p:txBody>
      </p:sp>
      <p:sp>
        <p:nvSpPr>
          <p:cNvPr id="4" name="Slide Number Placeholder 3">
            <a:extLst>
              <a:ext uri="{FF2B5EF4-FFF2-40B4-BE49-F238E27FC236}">
                <a16:creationId xmlns:a16="http://schemas.microsoft.com/office/drawing/2014/main" id="{173ABF64-0E43-9A47-AEA3-C12D103362E2}"/>
              </a:ext>
            </a:extLst>
          </p:cNvPr>
          <p:cNvSpPr>
            <a:spLocks noGrp="1"/>
          </p:cNvSpPr>
          <p:nvPr>
            <p:ph type="sldNum" sz="quarter" idx="12"/>
          </p:nvPr>
        </p:nvSpPr>
        <p:spPr/>
        <p:txBody>
          <a:bodyPr/>
          <a:lstStyle/>
          <a:p>
            <a:fld id="{F376D241-1DD8-9144-9B2C-BE0F706CAFA9}" type="slidenum">
              <a:rPr lang="en-NL" smtClean="0"/>
              <a:pPr/>
              <a:t>15</a:t>
            </a:fld>
            <a:endParaRPr lang="en-NL"/>
          </a:p>
        </p:txBody>
      </p:sp>
    </p:spTree>
    <p:extLst>
      <p:ext uri="{BB962C8B-B14F-4D97-AF65-F5344CB8AC3E}">
        <p14:creationId xmlns:p14="http://schemas.microsoft.com/office/powerpoint/2010/main" val="1915209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5D74D-2AE4-BA41-932D-ABAED6CF2CC9}"/>
              </a:ext>
            </a:extLst>
          </p:cNvPr>
          <p:cNvSpPr>
            <a:spLocks noGrp="1"/>
          </p:cNvSpPr>
          <p:nvPr>
            <p:ph type="title"/>
          </p:nvPr>
        </p:nvSpPr>
        <p:spPr/>
        <p:txBody>
          <a:bodyPr/>
          <a:lstStyle/>
          <a:p>
            <a:r>
              <a:rPr lang="en-NL" dirty="0"/>
              <a:t>How does an image CNN use coordinates?</a:t>
            </a:r>
          </a:p>
        </p:txBody>
      </p:sp>
      <p:sp>
        <p:nvSpPr>
          <p:cNvPr id="4" name="Slide Number Placeholder 3">
            <a:extLst>
              <a:ext uri="{FF2B5EF4-FFF2-40B4-BE49-F238E27FC236}">
                <a16:creationId xmlns:a16="http://schemas.microsoft.com/office/drawing/2014/main" id="{99A438D4-8D8C-4F4B-AB64-AFC7E76D68BA}"/>
              </a:ext>
            </a:extLst>
          </p:cNvPr>
          <p:cNvSpPr>
            <a:spLocks noGrp="1"/>
          </p:cNvSpPr>
          <p:nvPr>
            <p:ph type="sldNum" sz="quarter" idx="12"/>
          </p:nvPr>
        </p:nvSpPr>
        <p:spPr/>
        <p:txBody>
          <a:bodyPr/>
          <a:lstStyle/>
          <a:p>
            <a:fld id="{F376D241-1DD8-9144-9B2C-BE0F706CAFA9}" type="slidenum">
              <a:rPr lang="en-NL" smtClean="0"/>
              <a:pPr/>
              <a:t>16</a:t>
            </a:fld>
            <a:endParaRPr lang="en-NL"/>
          </a:p>
        </p:txBody>
      </p:sp>
      <p:pic>
        <p:nvPicPr>
          <p:cNvPr id="3" name="Picture 2">
            <a:extLst>
              <a:ext uri="{FF2B5EF4-FFF2-40B4-BE49-F238E27FC236}">
                <a16:creationId xmlns:a16="http://schemas.microsoft.com/office/drawing/2014/main" id="{B854DE82-34D6-8F48-A655-0B1D0A39AE33}"/>
              </a:ext>
            </a:extLst>
          </p:cNvPr>
          <p:cNvPicPr>
            <a:picLocks noChangeAspect="1"/>
          </p:cNvPicPr>
          <p:nvPr/>
        </p:nvPicPr>
        <p:blipFill>
          <a:blip r:embed="rId3"/>
          <a:stretch>
            <a:fillRect/>
          </a:stretch>
        </p:blipFill>
        <p:spPr>
          <a:xfrm>
            <a:off x="1196971" y="2077174"/>
            <a:ext cx="4000500" cy="3860800"/>
          </a:xfrm>
          <a:prstGeom prst="rect">
            <a:avLst/>
          </a:prstGeom>
        </p:spPr>
      </p:pic>
      <p:pic>
        <p:nvPicPr>
          <p:cNvPr id="9" name="Picture 8">
            <a:extLst>
              <a:ext uri="{FF2B5EF4-FFF2-40B4-BE49-F238E27FC236}">
                <a16:creationId xmlns:a16="http://schemas.microsoft.com/office/drawing/2014/main" id="{043809B6-8280-8E4D-8A24-CEBACDC693CF}"/>
              </a:ext>
            </a:extLst>
          </p:cNvPr>
          <p:cNvPicPr>
            <a:picLocks noChangeAspect="1"/>
          </p:cNvPicPr>
          <p:nvPr/>
        </p:nvPicPr>
        <p:blipFill>
          <a:blip r:embed="rId4"/>
          <a:stretch>
            <a:fillRect/>
          </a:stretch>
        </p:blipFill>
        <p:spPr>
          <a:xfrm>
            <a:off x="6260807" y="2077174"/>
            <a:ext cx="4000500" cy="3860800"/>
          </a:xfrm>
          <a:prstGeom prst="rect">
            <a:avLst/>
          </a:prstGeom>
        </p:spPr>
      </p:pic>
      <p:graphicFrame>
        <p:nvGraphicFramePr>
          <p:cNvPr id="8" name="Table 8">
            <a:extLst>
              <a:ext uri="{FF2B5EF4-FFF2-40B4-BE49-F238E27FC236}">
                <a16:creationId xmlns:a16="http://schemas.microsoft.com/office/drawing/2014/main" id="{7CC3EA8C-37F5-8B44-8650-A7B3E0DC4061}"/>
              </a:ext>
            </a:extLst>
          </p:cNvPr>
          <p:cNvGraphicFramePr>
            <a:graphicFrameLocks noGrp="1"/>
          </p:cNvGraphicFramePr>
          <p:nvPr>
            <p:extLst>
              <p:ext uri="{D42A27DB-BD31-4B8C-83A1-F6EECF244321}">
                <p14:modId xmlns:p14="http://schemas.microsoft.com/office/powerpoint/2010/main" val="2422079873"/>
              </p:ext>
            </p:extLst>
          </p:nvPr>
        </p:nvGraphicFramePr>
        <p:xfrm>
          <a:off x="838200" y="1690689"/>
          <a:ext cx="1196685" cy="1174173"/>
        </p:xfrm>
        <a:graphic>
          <a:graphicData uri="http://schemas.openxmlformats.org/drawingml/2006/table">
            <a:tbl>
              <a:tblPr firstRow="1" bandRow="1">
                <a:tableStyleId>{5C22544A-7EE6-4342-B048-85BDC9FD1C3A}</a:tableStyleId>
              </a:tblPr>
              <a:tblGrid>
                <a:gridCol w="398895">
                  <a:extLst>
                    <a:ext uri="{9D8B030D-6E8A-4147-A177-3AD203B41FA5}">
                      <a16:colId xmlns:a16="http://schemas.microsoft.com/office/drawing/2014/main" val="2496237563"/>
                    </a:ext>
                  </a:extLst>
                </a:gridCol>
                <a:gridCol w="398895">
                  <a:extLst>
                    <a:ext uri="{9D8B030D-6E8A-4147-A177-3AD203B41FA5}">
                      <a16:colId xmlns:a16="http://schemas.microsoft.com/office/drawing/2014/main" val="1031544928"/>
                    </a:ext>
                  </a:extLst>
                </a:gridCol>
                <a:gridCol w="398895">
                  <a:extLst>
                    <a:ext uri="{9D8B030D-6E8A-4147-A177-3AD203B41FA5}">
                      <a16:colId xmlns:a16="http://schemas.microsoft.com/office/drawing/2014/main" val="2888307231"/>
                    </a:ext>
                  </a:extLst>
                </a:gridCol>
              </a:tblGrid>
              <a:tr h="391391">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3430256"/>
                  </a:ext>
                </a:extLst>
              </a:tr>
              <a:tr h="391391">
                <a:tc>
                  <a:txBody>
                    <a:bodyPr/>
                    <a:lstStyle/>
                    <a:p>
                      <a:endParaRPr lang="en-NL"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NL"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24580766"/>
                  </a:ext>
                </a:extLst>
              </a:tr>
              <a:tr h="391391">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2848736"/>
                  </a:ext>
                </a:extLst>
              </a:tr>
            </a:tbl>
          </a:graphicData>
        </a:graphic>
      </p:graphicFrame>
      <p:graphicFrame>
        <p:nvGraphicFramePr>
          <p:cNvPr id="11" name="Table 8">
            <a:extLst>
              <a:ext uri="{FF2B5EF4-FFF2-40B4-BE49-F238E27FC236}">
                <a16:creationId xmlns:a16="http://schemas.microsoft.com/office/drawing/2014/main" id="{5A85BC4B-81C7-AE45-8C76-DE013D4C67AA}"/>
              </a:ext>
            </a:extLst>
          </p:cNvPr>
          <p:cNvGraphicFramePr>
            <a:graphicFrameLocks noGrp="1"/>
          </p:cNvGraphicFramePr>
          <p:nvPr>
            <p:extLst>
              <p:ext uri="{D42A27DB-BD31-4B8C-83A1-F6EECF244321}">
                <p14:modId xmlns:p14="http://schemas.microsoft.com/office/powerpoint/2010/main" val="291101545"/>
              </p:ext>
            </p:extLst>
          </p:nvPr>
        </p:nvGraphicFramePr>
        <p:xfrm>
          <a:off x="5874616" y="1690688"/>
          <a:ext cx="1196685" cy="1174173"/>
        </p:xfrm>
        <a:graphic>
          <a:graphicData uri="http://schemas.openxmlformats.org/drawingml/2006/table">
            <a:tbl>
              <a:tblPr firstRow="1" bandRow="1">
                <a:tableStyleId>{5C22544A-7EE6-4342-B048-85BDC9FD1C3A}</a:tableStyleId>
              </a:tblPr>
              <a:tblGrid>
                <a:gridCol w="398895">
                  <a:extLst>
                    <a:ext uri="{9D8B030D-6E8A-4147-A177-3AD203B41FA5}">
                      <a16:colId xmlns:a16="http://schemas.microsoft.com/office/drawing/2014/main" val="2496237563"/>
                    </a:ext>
                  </a:extLst>
                </a:gridCol>
                <a:gridCol w="398895">
                  <a:extLst>
                    <a:ext uri="{9D8B030D-6E8A-4147-A177-3AD203B41FA5}">
                      <a16:colId xmlns:a16="http://schemas.microsoft.com/office/drawing/2014/main" val="1031544928"/>
                    </a:ext>
                  </a:extLst>
                </a:gridCol>
                <a:gridCol w="398895">
                  <a:extLst>
                    <a:ext uri="{9D8B030D-6E8A-4147-A177-3AD203B41FA5}">
                      <a16:colId xmlns:a16="http://schemas.microsoft.com/office/drawing/2014/main" val="2888307231"/>
                    </a:ext>
                  </a:extLst>
                </a:gridCol>
              </a:tblGrid>
              <a:tr h="391391">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533430256"/>
                  </a:ext>
                </a:extLst>
              </a:tr>
              <a:tr h="391391">
                <a:tc>
                  <a:txBody>
                    <a:bodyPr/>
                    <a:lstStyle/>
                    <a:p>
                      <a:endParaRPr lang="en-NL"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24580766"/>
                  </a:ext>
                </a:extLst>
              </a:tr>
              <a:tr h="391391">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2848736"/>
                  </a:ext>
                </a:extLst>
              </a:tr>
            </a:tbl>
          </a:graphicData>
        </a:graphic>
      </p:graphicFrame>
    </p:spTree>
    <p:extLst>
      <p:ext uri="{BB962C8B-B14F-4D97-AF65-F5344CB8AC3E}">
        <p14:creationId xmlns:p14="http://schemas.microsoft.com/office/powerpoint/2010/main" val="200629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5D74D-2AE4-BA41-932D-ABAED6CF2CC9}"/>
              </a:ext>
            </a:extLst>
          </p:cNvPr>
          <p:cNvSpPr>
            <a:spLocks noGrp="1"/>
          </p:cNvSpPr>
          <p:nvPr>
            <p:ph type="title"/>
          </p:nvPr>
        </p:nvSpPr>
        <p:spPr/>
        <p:txBody>
          <a:bodyPr/>
          <a:lstStyle/>
          <a:p>
            <a:r>
              <a:rPr lang="en-NL" dirty="0"/>
              <a:t>How does an image CNN use coordinates?</a:t>
            </a:r>
          </a:p>
        </p:txBody>
      </p:sp>
      <p:sp>
        <p:nvSpPr>
          <p:cNvPr id="4" name="Slide Number Placeholder 3">
            <a:extLst>
              <a:ext uri="{FF2B5EF4-FFF2-40B4-BE49-F238E27FC236}">
                <a16:creationId xmlns:a16="http://schemas.microsoft.com/office/drawing/2014/main" id="{99A438D4-8D8C-4F4B-AB64-AFC7E76D68BA}"/>
              </a:ext>
            </a:extLst>
          </p:cNvPr>
          <p:cNvSpPr>
            <a:spLocks noGrp="1"/>
          </p:cNvSpPr>
          <p:nvPr>
            <p:ph type="sldNum" sz="quarter" idx="12"/>
          </p:nvPr>
        </p:nvSpPr>
        <p:spPr/>
        <p:txBody>
          <a:bodyPr/>
          <a:lstStyle/>
          <a:p>
            <a:fld id="{F376D241-1DD8-9144-9B2C-BE0F706CAFA9}" type="slidenum">
              <a:rPr lang="en-NL" smtClean="0"/>
              <a:pPr/>
              <a:t>17</a:t>
            </a:fld>
            <a:endParaRPr lang="en-NL"/>
          </a:p>
        </p:txBody>
      </p:sp>
      <p:pic>
        <p:nvPicPr>
          <p:cNvPr id="3" name="Picture 2">
            <a:extLst>
              <a:ext uri="{FF2B5EF4-FFF2-40B4-BE49-F238E27FC236}">
                <a16:creationId xmlns:a16="http://schemas.microsoft.com/office/drawing/2014/main" id="{B854DE82-34D6-8F48-A655-0B1D0A39AE33}"/>
              </a:ext>
            </a:extLst>
          </p:cNvPr>
          <p:cNvPicPr>
            <a:picLocks noChangeAspect="1"/>
          </p:cNvPicPr>
          <p:nvPr/>
        </p:nvPicPr>
        <p:blipFill>
          <a:blip r:embed="rId3"/>
          <a:stretch>
            <a:fillRect/>
          </a:stretch>
        </p:blipFill>
        <p:spPr>
          <a:xfrm>
            <a:off x="4095750" y="2077174"/>
            <a:ext cx="4000500" cy="3860800"/>
          </a:xfrm>
          <a:prstGeom prst="rect">
            <a:avLst/>
          </a:prstGeom>
        </p:spPr>
      </p:pic>
      <p:pic>
        <p:nvPicPr>
          <p:cNvPr id="9" name="Picture 8">
            <a:extLst>
              <a:ext uri="{FF2B5EF4-FFF2-40B4-BE49-F238E27FC236}">
                <a16:creationId xmlns:a16="http://schemas.microsoft.com/office/drawing/2014/main" id="{043809B6-8280-8E4D-8A24-CEBACDC693CF}"/>
              </a:ext>
            </a:extLst>
          </p:cNvPr>
          <p:cNvPicPr>
            <a:picLocks noChangeAspect="1"/>
          </p:cNvPicPr>
          <p:nvPr/>
        </p:nvPicPr>
        <p:blipFill>
          <a:blip r:embed="rId4"/>
          <a:stretch>
            <a:fillRect/>
          </a:stretch>
        </p:blipFill>
        <p:spPr>
          <a:xfrm>
            <a:off x="4095750" y="2077174"/>
            <a:ext cx="4000500" cy="3860800"/>
          </a:xfrm>
          <a:prstGeom prst="rect">
            <a:avLst/>
          </a:prstGeom>
        </p:spPr>
      </p:pic>
      <p:pic>
        <p:nvPicPr>
          <p:cNvPr id="10" name="Picture 9">
            <a:extLst>
              <a:ext uri="{FF2B5EF4-FFF2-40B4-BE49-F238E27FC236}">
                <a16:creationId xmlns:a16="http://schemas.microsoft.com/office/drawing/2014/main" id="{6C4621A3-8E47-8C4B-9CEA-71326D3755C0}"/>
              </a:ext>
            </a:extLst>
          </p:cNvPr>
          <p:cNvPicPr>
            <a:picLocks noChangeAspect="1"/>
          </p:cNvPicPr>
          <p:nvPr/>
        </p:nvPicPr>
        <p:blipFill>
          <a:blip r:embed="rId5"/>
          <a:stretch>
            <a:fillRect/>
          </a:stretch>
        </p:blipFill>
        <p:spPr>
          <a:xfrm>
            <a:off x="4095750" y="2077174"/>
            <a:ext cx="4000500" cy="3860800"/>
          </a:xfrm>
          <a:prstGeom prst="rect">
            <a:avLst/>
          </a:prstGeom>
        </p:spPr>
      </p:pic>
      <p:sp>
        <p:nvSpPr>
          <p:cNvPr id="12" name="Oval 11">
            <a:extLst>
              <a:ext uri="{FF2B5EF4-FFF2-40B4-BE49-F238E27FC236}">
                <a16:creationId xmlns:a16="http://schemas.microsoft.com/office/drawing/2014/main" id="{7A574886-C15A-5F4D-A8E7-8A8AAFEFC1A2}"/>
              </a:ext>
            </a:extLst>
          </p:cNvPr>
          <p:cNvSpPr/>
          <p:nvPr/>
        </p:nvSpPr>
        <p:spPr>
          <a:xfrm>
            <a:off x="3772477" y="1753901"/>
            <a:ext cx="646546" cy="64654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NL" sz="2800" dirty="0">
                <a:solidFill>
                  <a:schemeClr val="tx1"/>
                </a:solidFill>
                <a:latin typeface="FreightSans Pro Light" panose="02000606030000020004" pitchFamily="2" charset="0"/>
              </a:rPr>
              <a:t>+</a:t>
            </a:r>
          </a:p>
        </p:txBody>
      </p:sp>
    </p:spTree>
    <p:extLst>
      <p:ext uri="{BB962C8B-B14F-4D97-AF65-F5344CB8AC3E}">
        <p14:creationId xmlns:p14="http://schemas.microsoft.com/office/powerpoint/2010/main" val="1198409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D2659-FB0F-BA42-90AD-7C74B37C0AE4}"/>
              </a:ext>
            </a:extLst>
          </p:cNvPr>
          <p:cNvSpPr>
            <a:spLocks noGrp="1"/>
          </p:cNvSpPr>
          <p:nvPr>
            <p:ph type="title"/>
          </p:nvPr>
        </p:nvSpPr>
        <p:spPr/>
        <p:txBody>
          <a:bodyPr/>
          <a:lstStyle/>
          <a:p>
            <a:r>
              <a:rPr lang="en-NL" dirty="0"/>
              <a:t>Surfaces have no global coordinate system</a:t>
            </a:r>
          </a:p>
        </p:txBody>
      </p:sp>
      <p:sp>
        <p:nvSpPr>
          <p:cNvPr id="4" name="Slide Number Placeholder 3">
            <a:extLst>
              <a:ext uri="{FF2B5EF4-FFF2-40B4-BE49-F238E27FC236}">
                <a16:creationId xmlns:a16="http://schemas.microsoft.com/office/drawing/2014/main" id="{173ABF64-0E43-9A47-AEA3-C12D103362E2}"/>
              </a:ext>
            </a:extLst>
          </p:cNvPr>
          <p:cNvSpPr>
            <a:spLocks noGrp="1"/>
          </p:cNvSpPr>
          <p:nvPr>
            <p:ph type="sldNum" sz="quarter" idx="12"/>
          </p:nvPr>
        </p:nvSpPr>
        <p:spPr/>
        <p:txBody>
          <a:bodyPr/>
          <a:lstStyle/>
          <a:p>
            <a:fld id="{F376D241-1DD8-9144-9B2C-BE0F706CAFA9}" type="slidenum">
              <a:rPr lang="en-NL" smtClean="0"/>
              <a:pPr/>
              <a:t>18</a:t>
            </a:fld>
            <a:endParaRPr lang="en-NL"/>
          </a:p>
        </p:txBody>
      </p:sp>
      <p:pic>
        <p:nvPicPr>
          <p:cNvPr id="8" name="Picture 7">
            <a:extLst>
              <a:ext uri="{FF2B5EF4-FFF2-40B4-BE49-F238E27FC236}">
                <a16:creationId xmlns:a16="http://schemas.microsoft.com/office/drawing/2014/main" id="{710C6A51-FF3F-AF4D-BEFF-66E854C783F1}"/>
              </a:ext>
            </a:extLst>
          </p:cNvPr>
          <p:cNvPicPr>
            <a:picLocks noChangeAspect="1"/>
          </p:cNvPicPr>
          <p:nvPr/>
        </p:nvPicPr>
        <p:blipFill>
          <a:blip r:embed="rId3"/>
          <a:stretch>
            <a:fillRect/>
          </a:stretch>
        </p:blipFill>
        <p:spPr>
          <a:xfrm>
            <a:off x="2113831" y="1912361"/>
            <a:ext cx="8473444" cy="3636242"/>
          </a:xfrm>
          <a:prstGeom prst="rect">
            <a:avLst/>
          </a:prstGeom>
        </p:spPr>
      </p:pic>
    </p:spTree>
    <p:extLst>
      <p:ext uri="{BB962C8B-B14F-4D97-AF65-F5344CB8AC3E}">
        <p14:creationId xmlns:p14="http://schemas.microsoft.com/office/powerpoint/2010/main" val="594717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677E-2BE5-4D42-AC8B-0705CF58F354}"/>
              </a:ext>
            </a:extLst>
          </p:cNvPr>
          <p:cNvSpPr>
            <a:spLocks noGrp="1"/>
          </p:cNvSpPr>
          <p:nvPr>
            <p:ph type="title"/>
          </p:nvPr>
        </p:nvSpPr>
        <p:spPr/>
        <p:txBody>
          <a:bodyPr/>
          <a:lstStyle/>
          <a:p>
            <a:r>
              <a:rPr lang="en-NL" dirty="0"/>
              <a:t>What did others do?</a:t>
            </a:r>
          </a:p>
        </p:txBody>
      </p:sp>
      <p:sp>
        <p:nvSpPr>
          <p:cNvPr id="3" name="Content Placeholder 2">
            <a:extLst>
              <a:ext uri="{FF2B5EF4-FFF2-40B4-BE49-F238E27FC236}">
                <a16:creationId xmlns:a16="http://schemas.microsoft.com/office/drawing/2014/main" id="{BA3B20DA-FCCC-1A49-AFB5-8E88AD1EC4BB}"/>
              </a:ext>
            </a:extLst>
          </p:cNvPr>
          <p:cNvSpPr>
            <a:spLocks noGrp="1"/>
          </p:cNvSpPr>
          <p:nvPr>
            <p:ph idx="1"/>
          </p:nvPr>
        </p:nvSpPr>
        <p:spPr/>
        <p:txBody>
          <a:bodyPr/>
          <a:lstStyle/>
          <a:p>
            <a:pPr>
              <a:spcAft>
                <a:spcPts val="500"/>
              </a:spcAft>
            </a:pPr>
            <a:r>
              <a:rPr lang="en-NL" dirty="0"/>
              <a:t>Graph- and point based</a:t>
            </a:r>
          </a:p>
          <a:p>
            <a:pPr lvl="1">
              <a:spcAft>
                <a:spcPts val="500"/>
              </a:spcAft>
            </a:pPr>
            <a:r>
              <a:rPr lang="en-NL" sz="2000" dirty="0"/>
              <a:t>GCN</a:t>
            </a:r>
          </a:p>
          <a:p>
            <a:pPr>
              <a:spcAft>
                <a:spcPts val="500"/>
              </a:spcAft>
            </a:pPr>
            <a:endParaRPr lang="en-NL" dirty="0"/>
          </a:p>
        </p:txBody>
      </p:sp>
      <p:sp>
        <p:nvSpPr>
          <p:cNvPr id="4" name="Slide Number Placeholder 3">
            <a:extLst>
              <a:ext uri="{FF2B5EF4-FFF2-40B4-BE49-F238E27FC236}">
                <a16:creationId xmlns:a16="http://schemas.microsoft.com/office/drawing/2014/main" id="{09A222A1-7FBE-7F45-AB68-25A71C74D6A9}"/>
              </a:ext>
            </a:extLst>
          </p:cNvPr>
          <p:cNvSpPr>
            <a:spLocks noGrp="1"/>
          </p:cNvSpPr>
          <p:nvPr>
            <p:ph type="sldNum" sz="quarter" idx="12"/>
          </p:nvPr>
        </p:nvSpPr>
        <p:spPr/>
        <p:txBody>
          <a:bodyPr/>
          <a:lstStyle/>
          <a:p>
            <a:fld id="{F376D241-1DD8-9144-9B2C-BE0F706CAFA9}" type="slidenum">
              <a:rPr lang="en-NL" smtClean="0"/>
              <a:pPr/>
              <a:t>19</a:t>
            </a:fld>
            <a:endParaRPr lang="en-NL"/>
          </a:p>
        </p:txBody>
      </p:sp>
      <p:sp>
        <p:nvSpPr>
          <p:cNvPr id="5" name="Oval 4">
            <a:extLst>
              <a:ext uri="{FF2B5EF4-FFF2-40B4-BE49-F238E27FC236}">
                <a16:creationId xmlns:a16="http://schemas.microsoft.com/office/drawing/2014/main" id="{C4A16EE9-BF50-0745-A83F-C35B9CBBA2FD}"/>
              </a:ext>
            </a:extLst>
          </p:cNvPr>
          <p:cNvSpPr/>
          <p:nvPr/>
        </p:nvSpPr>
        <p:spPr>
          <a:xfrm>
            <a:off x="8395855" y="2957080"/>
            <a:ext cx="563418" cy="563418"/>
          </a:xfrm>
          <a:prstGeom prst="ellipse">
            <a:avLst/>
          </a:prstGeom>
          <a:gradFill flip="none" rotWithShape="1">
            <a:gsLst>
              <a:gs pos="0">
                <a:srgbClr val="92D050">
                  <a:lumMod val="0"/>
                  <a:lumOff val="100000"/>
                </a:srgbClr>
              </a:gs>
              <a:gs pos="46000">
                <a:srgbClr val="92D050">
                  <a:lumMod val="58000"/>
                  <a:lumOff val="42000"/>
                </a:srgbClr>
              </a:gs>
              <a:gs pos="100000">
                <a:srgbClr val="92D05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Oval 5">
            <a:extLst>
              <a:ext uri="{FF2B5EF4-FFF2-40B4-BE49-F238E27FC236}">
                <a16:creationId xmlns:a16="http://schemas.microsoft.com/office/drawing/2014/main" id="{D69C9BA2-8F3D-754E-AB26-03B600AF360B}"/>
              </a:ext>
            </a:extLst>
          </p:cNvPr>
          <p:cNvSpPr/>
          <p:nvPr/>
        </p:nvSpPr>
        <p:spPr>
          <a:xfrm>
            <a:off x="9463809" y="1870075"/>
            <a:ext cx="563418" cy="563418"/>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Oval 6">
            <a:extLst>
              <a:ext uri="{FF2B5EF4-FFF2-40B4-BE49-F238E27FC236}">
                <a16:creationId xmlns:a16="http://schemas.microsoft.com/office/drawing/2014/main" id="{49AE6A79-775A-3E4D-B535-8AFA03AA87F6}"/>
              </a:ext>
            </a:extLst>
          </p:cNvPr>
          <p:cNvSpPr/>
          <p:nvPr/>
        </p:nvSpPr>
        <p:spPr>
          <a:xfrm>
            <a:off x="7361383" y="1825625"/>
            <a:ext cx="563418" cy="563418"/>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Oval 7">
            <a:extLst>
              <a:ext uri="{FF2B5EF4-FFF2-40B4-BE49-F238E27FC236}">
                <a16:creationId xmlns:a16="http://schemas.microsoft.com/office/drawing/2014/main" id="{24DC2702-10EB-B64E-B5F0-2A6E59039C01}"/>
              </a:ext>
            </a:extLst>
          </p:cNvPr>
          <p:cNvSpPr/>
          <p:nvPr/>
        </p:nvSpPr>
        <p:spPr>
          <a:xfrm>
            <a:off x="7361385" y="3914992"/>
            <a:ext cx="563418" cy="563418"/>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Oval 8">
            <a:extLst>
              <a:ext uri="{FF2B5EF4-FFF2-40B4-BE49-F238E27FC236}">
                <a16:creationId xmlns:a16="http://schemas.microsoft.com/office/drawing/2014/main" id="{3F117821-DEAE-2E48-A440-A8E8D324A979}"/>
              </a:ext>
            </a:extLst>
          </p:cNvPr>
          <p:cNvSpPr/>
          <p:nvPr/>
        </p:nvSpPr>
        <p:spPr>
          <a:xfrm>
            <a:off x="9334500" y="4240934"/>
            <a:ext cx="563418" cy="563418"/>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1" name="Straight Arrow Connector 10">
            <a:extLst>
              <a:ext uri="{FF2B5EF4-FFF2-40B4-BE49-F238E27FC236}">
                <a16:creationId xmlns:a16="http://schemas.microsoft.com/office/drawing/2014/main" id="{B5D41A64-4B57-2748-98C5-DEACD47FA888}"/>
              </a:ext>
            </a:extLst>
          </p:cNvPr>
          <p:cNvCxnSpPr>
            <a:stCxn id="7" idx="5"/>
            <a:endCxn id="5" idx="1"/>
          </p:cNvCxnSpPr>
          <p:nvPr/>
        </p:nvCxnSpPr>
        <p:spPr>
          <a:xfrm>
            <a:off x="7842290" y="2306532"/>
            <a:ext cx="636076" cy="733059"/>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B9374E5-A8F5-C44C-9E3A-6CA06CA71193}"/>
              </a:ext>
            </a:extLst>
          </p:cNvPr>
          <p:cNvCxnSpPr>
            <a:cxnSpLocks/>
            <a:stCxn id="8" idx="7"/>
            <a:endCxn id="5" idx="3"/>
          </p:cNvCxnSpPr>
          <p:nvPr/>
        </p:nvCxnSpPr>
        <p:spPr>
          <a:xfrm flipV="1">
            <a:off x="7842292" y="3437987"/>
            <a:ext cx="636074" cy="559516"/>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0A53A65-E731-674E-83FC-7096B3EE35C8}"/>
              </a:ext>
            </a:extLst>
          </p:cNvPr>
          <p:cNvCxnSpPr>
            <a:stCxn id="9" idx="1"/>
            <a:endCxn id="5" idx="5"/>
          </p:cNvCxnSpPr>
          <p:nvPr/>
        </p:nvCxnSpPr>
        <p:spPr>
          <a:xfrm flipH="1" flipV="1">
            <a:off x="8876762" y="3437987"/>
            <a:ext cx="540249" cy="885458"/>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FB4BC5A-7E33-C544-9C91-731EB12A487E}"/>
              </a:ext>
            </a:extLst>
          </p:cNvPr>
          <p:cNvCxnSpPr>
            <a:stCxn id="6" idx="3"/>
            <a:endCxn id="5" idx="7"/>
          </p:cNvCxnSpPr>
          <p:nvPr/>
        </p:nvCxnSpPr>
        <p:spPr>
          <a:xfrm flipH="1">
            <a:off x="8876762" y="2350982"/>
            <a:ext cx="669558" cy="688609"/>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0F6BA50F-47F9-2743-972B-3CC22F7CEB1C}"/>
                  </a:ext>
                </a:extLst>
              </p:cNvPr>
              <p:cNvSpPr txBox="1">
                <a:spLocks/>
              </p:cNvSpPr>
              <p:nvPr/>
            </p:nvSpPr>
            <p:spPr>
              <a:xfrm>
                <a:off x="310457" y="3302288"/>
                <a:ext cx="5469858" cy="830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Sup>
                        <m:sSubSupPr>
                          <m:ctrlPr>
                            <a:rPr lang="nl-NL" b="0" i="1" smtClean="0">
                              <a:latin typeface="Cambria Math" panose="02040503050406030204" pitchFamily="18" charset="0"/>
                            </a:rPr>
                          </m:ctrlPr>
                        </m:sSubSupPr>
                        <m:e>
                          <m:r>
                            <a:rPr lang="nl-NL" b="0" i="1" smtClean="0">
                              <a:latin typeface="Cambria Math" panose="02040503050406030204" pitchFamily="18" charset="0"/>
                            </a:rPr>
                            <m:t>𝑥</m:t>
                          </m:r>
                        </m:e>
                        <m:sub>
                          <m:r>
                            <a:rPr lang="nl-NL" b="0" i="1" smtClean="0">
                              <a:latin typeface="Cambria Math" panose="02040503050406030204" pitchFamily="18" charset="0"/>
                            </a:rPr>
                            <m:t>𝑖</m:t>
                          </m:r>
                        </m:sub>
                        <m:sup>
                          <m:r>
                            <a:rPr lang="nl-NL" b="0" i="1" smtClean="0">
                              <a:latin typeface="Cambria Math" panose="02040503050406030204" pitchFamily="18" charset="0"/>
                            </a:rPr>
                            <m:t>′</m:t>
                          </m:r>
                        </m:sup>
                      </m:sSubSup>
                      <m:r>
                        <a:rPr lang="nl-NL" b="0" i="1" smtClean="0">
                          <a:latin typeface="Cambria Math" panose="02040503050406030204" pitchFamily="18" charset="0"/>
                        </a:rPr>
                        <m:t>=</m:t>
                      </m:r>
                      <m:r>
                        <a:rPr lang="nl-NL" b="0" i="1" smtClean="0">
                          <a:latin typeface="Cambria Math" panose="02040503050406030204" pitchFamily="18" charset="0"/>
                        </a:rPr>
                        <m:t>𝜎</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𝑊</m:t>
                          </m:r>
                        </m:e>
                        <m:sub>
                          <m:r>
                            <a:rPr lang="nl-NL" b="0" i="1" smtClean="0">
                              <a:latin typeface="Cambria Math" panose="02040503050406030204" pitchFamily="18" charset="0"/>
                            </a:rPr>
                            <m:t>0</m:t>
                          </m:r>
                        </m:sub>
                      </m:sSub>
                      <m:sSub>
                        <m:sSubPr>
                          <m:ctrlPr>
                            <a:rPr lang="nl-NL" b="0" i="1" smtClean="0">
                              <a:solidFill>
                                <a:srgbClr val="92D050"/>
                              </a:solidFill>
                              <a:latin typeface="Cambria Math" panose="02040503050406030204" pitchFamily="18" charset="0"/>
                            </a:rPr>
                          </m:ctrlPr>
                        </m:sSubPr>
                        <m:e>
                          <m:r>
                            <a:rPr lang="nl-NL" b="0" i="1" smtClean="0">
                              <a:solidFill>
                                <a:srgbClr val="92D050"/>
                              </a:solidFill>
                              <a:latin typeface="Cambria Math" panose="02040503050406030204" pitchFamily="18" charset="0"/>
                            </a:rPr>
                            <m:t>𝑥</m:t>
                          </m:r>
                        </m:e>
                        <m:sub>
                          <m:r>
                            <a:rPr lang="nl-NL" b="0" i="1" smtClean="0">
                              <a:solidFill>
                                <a:srgbClr val="92D050"/>
                              </a:solidFill>
                              <a:latin typeface="Cambria Math" panose="02040503050406030204" pitchFamily="18" charset="0"/>
                            </a:rPr>
                            <m:t>𝑖</m:t>
                          </m:r>
                        </m:sub>
                      </m:sSub>
                      <m:r>
                        <a:rPr lang="nl-NL" b="0" i="1" smtClean="0">
                          <a:latin typeface="Cambria Math" panose="02040503050406030204" pitchFamily="18" charset="0"/>
                        </a:rPr>
                        <m:t>+</m:t>
                      </m:r>
                      <m:nary>
                        <m:naryPr>
                          <m:chr m:val="∑"/>
                          <m:supHide m:val="on"/>
                          <m:ctrlPr>
                            <a:rPr lang="nl-NL" b="0" i="1" smtClean="0">
                              <a:latin typeface="Cambria Math" panose="02040503050406030204" pitchFamily="18" charset="0"/>
                            </a:rPr>
                          </m:ctrlPr>
                        </m:naryPr>
                        <m:sub>
                          <m:r>
                            <a:rPr lang="nl-NL" b="0" i="1" smtClean="0">
                              <a:solidFill>
                                <a:srgbClr val="00B0F0"/>
                              </a:solidFill>
                              <a:latin typeface="Cambria Math" panose="02040503050406030204" pitchFamily="18" charset="0"/>
                            </a:rPr>
                            <m:t>𝑗</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𝑁</m:t>
                              </m:r>
                            </m:e>
                            <m:sub>
                              <m:r>
                                <a:rPr lang="nl-NL" b="0" i="1" smtClean="0">
                                  <a:latin typeface="Cambria Math" panose="02040503050406030204" pitchFamily="18" charset="0"/>
                                </a:rPr>
                                <m:t>𝑖</m:t>
                              </m:r>
                            </m:sub>
                          </m:sSub>
                        </m:sub>
                        <m:sup/>
                        <m:e>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sSub>
                                <m:sSubPr>
                                  <m:ctrlPr>
                                    <a:rPr lang="nl-NL" b="0" i="1" smtClean="0">
                                      <a:latin typeface="Cambria Math" panose="02040503050406030204" pitchFamily="18" charset="0"/>
                                    </a:rPr>
                                  </m:ctrlPr>
                                </m:sSubPr>
                                <m:e>
                                  <m:r>
                                    <a:rPr lang="nl-NL" b="0" i="1" smtClean="0">
                                      <a:latin typeface="Cambria Math" panose="02040503050406030204" pitchFamily="18" charset="0"/>
                                    </a:rPr>
                                    <m:t>𝑐</m:t>
                                  </m:r>
                                </m:e>
                                <m:sub>
                                  <m:r>
                                    <a:rPr lang="nl-NL" b="0" i="1" smtClean="0">
                                      <a:latin typeface="Cambria Math" panose="02040503050406030204" pitchFamily="18" charset="0"/>
                                    </a:rPr>
                                    <m:t>𝑖𝑗</m:t>
                                  </m:r>
                                </m:sub>
                              </m:sSub>
                            </m:den>
                          </m:f>
                          <m:sSub>
                            <m:sSubPr>
                              <m:ctrlPr>
                                <a:rPr lang="nl-NL" b="0" i="1" smtClean="0">
                                  <a:latin typeface="Cambria Math" panose="02040503050406030204" pitchFamily="18" charset="0"/>
                                </a:rPr>
                              </m:ctrlPr>
                            </m:sSubPr>
                            <m:e>
                              <m:r>
                                <a:rPr lang="nl-NL" b="0" i="1" smtClean="0">
                                  <a:latin typeface="Cambria Math" panose="02040503050406030204" pitchFamily="18" charset="0"/>
                                </a:rPr>
                                <m:t>𝑊</m:t>
                              </m:r>
                            </m:e>
                            <m:sub>
                              <m:r>
                                <a:rPr lang="nl-NL" b="0" i="1" smtClean="0">
                                  <a:latin typeface="Cambria Math" panose="02040503050406030204" pitchFamily="18" charset="0"/>
                                </a:rPr>
                                <m:t>1</m:t>
                              </m:r>
                            </m:sub>
                          </m:sSub>
                          <m:sSub>
                            <m:sSubPr>
                              <m:ctrlPr>
                                <a:rPr lang="nl-NL" b="0" i="1" smtClean="0">
                                  <a:solidFill>
                                    <a:srgbClr val="00B0F0"/>
                                  </a:solidFill>
                                  <a:latin typeface="Cambria Math" panose="02040503050406030204" pitchFamily="18" charset="0"/>
                                </a:rPr>
                              </m:ctrlPr>
                            </m:sSubPr>
                            <m:e>
                              <m:r>
                                <a:rPr lang="nl-NL" b="0" i="1" smtClean="0">
                                  <a:solidFill>
                                    <a:srgbClr val="00B0F0"/>
                                  </a:solidFill>
                                  <a:latin typeface="Cambria Math" panose="02040503050406030204" pitchFamily="18" charset="0"/>
                                </a:rPr>
                                <m:t>𝑥</m:t>
                              </m:r>
                            </m:e>
                            <m:sub>
                              <m:r>
                                <a:rPr lang="nl-NL" b="0" i="1" smtClean="0">
                                  <a:solidFill>
                                    <a:srgbClr val="00B0F0"/>
                                  </a:solidFill>
                                  <a:latin typeface="Cambria Math" panose="02040503050406030204" pitchFamily="18" charset="0"/>
                                </a:rPr>
                                <m:t>𝑗</m:t>
                              </m:r>
                            </m:sub>
                          </m:sSub>
                        </m:e>
                      </m:nary>
                      <m:r>
                        <a:rPr lang="nl-NL" b="0" i="1" smtClean="0">
                          <a:latin typeface="Cambria Math" panose="02040503050406030204" pitchFamily="18" charset="0"/>
                        </a:rPr>
                        <m:t>)</m:t>
                      </m:r>
                    </m:oMath>
                  </m:oMathPara>
                </a14:m>
                <a:endParaRPr lang="en-NL" dirty="0">
                  <a:latin typeface="Linux Libertine Display O" panose="02000503000000000000" pitchFamily="2" charset="0"/>
                  <a:ea typeface="Linux Libertine Display O" panose="02000503000000000000" pitchFamily="2" charset="0"/>
                  <a:cs typeface="Linux Libertine Display O" panose="02000503000000000000" pitchFamily="2" charset="0"/>
                </a:endParaRPr>
              </a:p>
            </p:txBody>
          </p:sp>
        </mc:Choice>
        <mc:Fallback xmlns="">
          <p:sp>
            <p:nvSpPr>
              <p:cNvPr id="22" name="Content Placeholder 2">
                <a:extLst>
                  <a:ext uri="{FF2B5EF4-FFF2-40B4-BE49-F238E27FC236}">
                    <a16:creationId xmlns:a16="http://schemas.microsoft.com/office/drawing/2014/main" id="{0F6BA50F-47F9-2743-972B-3CC22F7CEB1C}"/>
                  </a:ext>
                </a:extLst>
              </p:cNvPr>
              <p:cNvSpPr txBox="1">
                <a:spLocks noRot="1" noChangeAspect="1" noMove="1" noResize="1" noEditPoints="1" noAdjustHandles="1" noChangeArrowheads="1" noChangeShapeType="1" noTextEdit="1"/>
              </p:cNvSpPr>
              <p:nvPr/>
            </p:nvSpPr>
            <p:spPr>
              <a:xfrm>
                <a:off x="310457" y="3302288"/>
                <a:ext cx="5469858" cy="830913"/>
              </a:xfrm>
              <a:prstGeom prst="rect">
                <a:avLst/>
              </a:prstGeom>
              <a:blipFill>
                <a:blip r:embed="rId3"/>
                <a:stretch>
                  <a:fillRect t="-189394" b="-274242"/>
                </a:stretch>
              </a:blipFill>
            </p:spPr>
            <p:txBody>
              <a:bodyPr/>
              <a:lstStyle/>
              <a:p>
                <a:r>
                  <a:rPr lang="en-NL">
                    <a:noFill/>
                  </a:rPr>
                  <a:t> </a:t>
                </a:r>
              </a:p>
            </p:txBody>
          </p:sp>
        </mc:Fallback>
      </mc:AlternateContent>
      <p:sp>
        <p:nvSpPr>
          <p:cNvPr id="10" name="TextBox 9">
            <a:extLst>
              <a:ext uri="{FF2B5EF4-FFF2-40B4-BE49-F238E27FC236}">
                <a16:creationId xmlns:a16="http://schemas.microsoft.com/office/drawing/2014/main" id="{2B03A2D4-BA69-DA4A-8171-A64012428AC9}"/>
              </a:ext>
            </a:extLst>
          </p:cNvPr>
          <p:cNvSpPr txBox="1"/>
          <p:nvPr/>
        </p:nvSpPr>
        <p:spPr>
          <a:xfrm>
            <a:off x="1544934" y="4681330"/>
            <a:ext cx="2858507" cy="369332"/>
          </a:xfrm>
          <a:prstGeom prst="rect">
            <a:avLst/>
          </a:prstGeom>
          <a:noFill/>
        </p:spPr>
        <p:txBody>
          <a:bodyPr wrap="square" rtlCol="0">
            <a:spAutoFit/>
          </a:bodyPr>
          <a:lstStyle/>
          <a:p>
            <a:pPr algn="ctr"/>
            <a:r>
              <a:rPr lang="en-NL" dirty="0">
                <a:latin typeface="FreightSans Pro Light" panose="02000606030000020004" pitchFamily="2" charset="0"/>
              </a:rPr>
              <a:t>[Kipf and Welling, 2016]</a:t>
            </a:r>
          </a:p>
        </p:txBody>
      </p:sp>
      <p:sp>
        <p:nvSpPr>
          <p:cNvPr id="17" name="Rectangle 16">
            <a:extLst>
              <a:ext uri="{FF2B5EF4-FFF2-40B4-BE49-F238E27FC236}">
                <a16:creationId xmlns:a16="http://schemas.microsoft.com/office/drawing/2014/main" id="{598F67E2-70C8-F43B-F425-7A4B17E8640C}"/>
              </a:ext>
            </a:extLst>
          </p:cNvPr>
          <p:cNvSpPr/>
          <p:nvPr/>
        </p:nvSpPr>
        <p:spPr>
          <a:xfrm>
            <a:off x="4251495" y="3343923"/>
            <a:ext cx="881623" cy="747641"/>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01777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heel(1)">
                                      <p:cBhvr>
                                        <p:cTn id="4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8" grpId="0" animBg="1"/>
      <p:bldP spid="9" grpId="0" animBg="1"/>
      <p:bldP spid="22" grpId="0"/>
      <p:bldP spid="10"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47DF8-909C-A540-9263-B6A406E6D880}"/>
              </a:ext>
            </a:extLst>
          </p:cNvPr>
          <p:cNvSpPr>
            <a:spLocks noGrp="1"/>
          </p:cNvSpPr>
          <p:nvPr>
            <p:ph type="ctrTitle"/>
          </p:nvPr>
        </p:nvSpPr>
        <p:spPr/>
        <p:txBody>
          <a:bodyPr>
            <a:normAutofit fontScale="90000"/>
          </a:bodyPr>
          <a:lstStyle/>
          <a:p>
            <a:r>
              <a:rPr lang="en-NL" dirty="0"/>
              <a:t>DeltaConv: </a:t>
            </a:r>
            <a:r>
              <a:rPr lang="en-GB" dirty="0"/>
              <a:t>Anisotropic Operators </a:t>
            </a:r>
            <a:br>
              <a:rPr lang="en-GB" dirty="0"/>
            </a:br>
            <a:r>
              <a:rPr lang="en-GB" dirty="0"/>
              <a:t>for Geometric Deep Learning on Point Clouds</a:t>
            </a:r>
            <a:endParaRPr lang="en-NL" dirty="0"/>
          </a:p>
        </p:txBody>
      </p:sp>
      <p:sp>
        <p:nvSpPr>
          <p:cNvPr id="3" name="Subtitle 2">
            <a:extLst>
              <a:ext uri="{FF2B5EF4-FFF2-40B4-BE49-F238E27FC236}">
                <a16:creationId xmlns:a16="http://schemas.microsoft.com/office/drawing/2014/main" id="{9581CE71-08D5-0E40-AD19-2124B131F8CF}"/>
              </a:ext>
            </a:extLst>
          </p:cNvPr>
          <p:cNvSpPr>
            <a:spLocks noGrp="1"/>
          </p:cNvSpPr>
          <p:nvPr>
            <p:ph type="subTitle" idx="1"/>
          </p:nvPr>
        </p:nvSpPr>
        <p:spPr/>
        <p:txBody>
          <a:bodyPr/>
          <a:lstStyle/>
          <a:p>
            <a:r>
              <a:rPr lang="en-NL" dirty="0"/>
              <a:t>Ruben Wiersma, Ahmad Nasikun, Elmar Eisemann, Klaus Hildebrandt</a:t>
            </a:r>
          </a:p>
        </p:txBody>
      </p:sp>
    </p:spTree>
    <p:extLst>
      <p:ext uri="{BB962C8B-B14F-4D97-AF65-F5344CB8AC3E}">
        <p14:creationId xmlns:p14="http://schemas.microsoft.com/office/powerpoint/2010/main" val="2125312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677E-2BE5-4D42-AC8B-0705CF58F354}"/>
              </a:ext>
            </a:extLst>
          </p:cNvPr>
          <p:cNvSpPr>
            <a:spLocks noGrp="1"/>
          </p:cNvSpPr>
          <p:nvPr>
            <p:ph type="title"/>
          </p:nvPr>
        </p:nvSpPr>
        <p:spPr/>
        <p:txBody>
          <a:bodyPr/>
          <a:lstStyle/>
          <a:p>
            <a:r>
              <a:rPr lang="en-NL" dirty="0"/>
              <a:t>What did others do?</a:t>
            </a:r>
          </a:p>
        </p:txBody>
      </p:sp>
      <p:sp>
        <p:nvSpPr>
          <p:cNvPr id="3" name="Content Placeholder 2">
            <a:extLst>
              <a:ext uri="{FF2B5EF4-FFF2-40B4-BE49-F238E27FC236}">
                <a16:creationId xmlns:a16="http://schemas.microsoft.com/office/drawing/2014/main" id="{BA3B20DA-FCCC-1A49-AFB5-8E88AD1EC4BB}"/>
              </a:ext>
            </a:extLst>
          </p:cNvPr>
          <p:cNvSpPr>
            <a:spLocks noGrp="1"/>
          </p:cNvSpPr>
          <p:nvPr>
            <p:ph idx="1"/>
          </p:nvPr>
        </p:nvSpPr>
        <p:spPr/>
        <p:txBody>
          <a:bodyPr/>
          <a:lstStyle/>
          <a:p>
            <a:pPr>
              <a:spcAft>
                <a:spcPts val="500"/>
              </a:spcAft>
            </a:pPr>
            <a:r>
              <a:rPr lang="en-NL" dirty="0"/>
              <a:t>Graph- and point based</a:t>
            </a:r>
          </a:p>
          <a:p>
            <a:pPr lvl="1">
              <a:spcAft>
                <a:spcPts val="500"/>
              </a:spcAft>
            </a:pPr>
            <a:r>
              <a:rPr lang="en-NL" sz="2000" dirty="0"/>
              <a:t>GCN, PointNet++</a:t>
            </a:r>
          </a:p>
          <a:p>
            <a:pPr>
              <a:spcAft>
                <a:spcPts val="500"/>
              </a:spcAft>
            </a:pPr>
            <a:endParaRPr lang="en-NL" dirty="0"/>
          </a:p>
        </p:txBody>
      </p:sp>
      <p:sp>
        <p:nvSpPr>
          <p:cNvPr id="4" name="Slide Number Placeholder 3">
            <a:extLst>
              <a:ext uri="{FF2B5EF4-FFF2-40B4-BE49-F238E27FC236}">
                <a16:creationId xmlns:a16="http://schemas.microsoft.com/office/drawing/2014/main" id="{09A222A1-7FBE-7F45-AB68-25A71C74D6A9}"/>
              </a:ext>
            </a:extLst>
          </p:cNvPr>
          <p:cNvSpPr>
            <a:spLocks noGrp="1"/>
          </p:cNvSpPr>
          <p:nvPr>
            <p:ph type="sldNum" sz="quarter" idx="12"/>
          </p:nvPr>
        </p:nvSpPr>
        <p:spPr/>
        <p:txBody>
          <a:bodyPr/>
          <a:lstStyle/>
          <a:p>
            <a:fld id="{F376D241-1DD8-9144-9B2C-BE0F706CAFA9}" type="slidenum">
              <a:rPr lang="en-NL" smtClean="0"/>
              <a:pPr/>
              <a:t>20</a:t>
            </a:fld>
            <a:endParaRPr lang="en-NL"/>
          </a:p>
        </p:txBody>
      </p:sp>
      <p:sp>
        <p:nvSpPr>
          <p:cNvPr id="5" name="Oval 4">
            <a:extLst>
              <a:ext uri="{FF2B5EF4-FFF2-40B4-BE49-F238E27FC236}">
                <a16:creationId xmlns:a16="http://schemas.microsoft.com/office/drawing/2014/main" id="{C4A16EE9-BF50-0745-A83F-C35B9CBBA2FD}"/>
              </a:ext>
            </a:extLst>
          </p:cNvPr>
          <p:cNvSpPr/>
          <p:nvPr/>
        </p:nvSpPr>
        <p:spPr>
          <a:xfrm>
            <a:off x="8395855" y="2957080"/>
            <a:ext cx="563418" cy="563418"/>
          </a:xfrm>
          <a:prstGeom prst="ellipse">
            <a:avLst/>
          </a:prstGeom>
          <a:gradFill flip="none" rotWithShape="1">
            <a:gsLst>
              <a:gs pos="0">
                <a:srgbClr val="92D050">
                  <a:lumMod val="0"/>
                  <a:lumOff val="100000"/>
                </a:srgbClr>
              </a:gs>
              <a:gs pos="46000">
                <a:srgbClr val="92D050">
                  <a:lumMod val="58000"/>
                  <a:lumOff val="42000"/>
                </a:srgbClr>
              </a:gs>
              <a:gs pos="100000">
                <a:srgbClr val="92D05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Oval 5">
            <a:extLst>
              <a:ext uri="{FF2B5EF4-FFF2-40B4-BE49-F238E27FC236}">
                <a16:creationId xmlns:a16="http://schemas.microsoft.com/office/drawing/2014/main" id="{D69C9BA2-8F3D-754E-AB26-03B600AF360B}"/>
              </a:ext>
            </a:extLst>
          </p:cNvPr>
          <p:cNvSpPr/>
          <p:nvPr/>
        </p:nvSpPr>
        <p:spPr>
          <a:xfrm>
            <a:off x="9463809" y="1870075"/>
            <a:ext cx="563418" cy="563418"/>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Oval 6">
            <a:extLst>
              <a:ext uri="{FF2B5EF4-FFF2-40B4-BE49-F238E27FC236}">
                <a16:creationId xmlns:a16="http://schemas.microsoft.com/office/drawing/2014/main" id="{49AE6A79-775A-3E4D-B535-8AFA03AA87F6}"/>
              </a:ext>
            </a:extLst>
          </p:cNvPr>
          <p:cNvSpPr/>
          <p:nvPr/>
        </p:nvSpPr>
        <p:spPr>
          <a:xfrm>
            <a:off x="7361383" y="1825625"/>
            <a:ext cx="563418" cy="563418"/>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Oval 7">
            <a:extLst>
              <a:ext uri="{FF2B5EF4-FFF2-40B4-BE49-F238E27FC236}">
                <a16:creationId xmlns:a16="http://schemas.microsoft.com/office/drawing/2014/main" id="{24DC2702-10EB-B64E-B5F0-2A6E59039C01}"/>
              </a:ext>
            </a:extLst>
          </p:cNvPr>
          <p:cNvSpPr/>
          <p:nvPr/>
        </p:nvSpPr>
        <p:spPr>
          <a:xfrm>
            <a:off x="7361385" y="3914992"/>
            <a:ext cx="563418" cy="563418"/>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Oval 8">
            <a:extLst>
              <a:ext uri="{FF2B5EF4-FFF2-40B4-BE49-F238E27FC236}">
                <a16:creationId xmlns:a16="http://schemas.microsoft.com/office/drawing/2014/main" id="{3F117821-DEAE-2E48-A440-A8E8D324A979}"/>
              </a:ext>
            </a:extLst>
          </p:cNvPr>
          <p:cNvSpPr/>
          <p:nvPr/>
        </p:nvSpPr>
        <p:spPr>
          <a:xfrm>
            <a:off x="9334500" y="4240934"/>
            <a:ext cx="563418" cy="563418"/>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1" name="Straight Arrow Connector 10">
            <a:extLst>
              <a:ext uri="{FF2B5EF4-FFF2-40B4-BE49-F238E27FC236}">
                <a16:creationId xmlns:a16="http://schemas.microsoft.com/office/drawing/2014/main" id="{B5D41A64-4B57-2748-98C5-DEACD47FA888}"/>
              </a:ext>
            </a:extLst>
          </p:cNvPr>
          <p:cNvCxnSpPr>
            <a:stCxn id="7" idx="5"/>
            <a:endCxn id="5" idx="1"/>
          </p:cNvCxnSpPr>
          <p:nvPr/>
        </p:nvCxnSpPr>
        <p:spPr>
          <a:xfrm>
            <a:off x="7842290" y="2306532"/>
            <a:ext cx="636076" cy="733059"/>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B9374E5-A8F5-C44C-9E3A-6CA06CA71193}"/>
              </a:ext>
            </a:extLst>
          </p:cNvPr>
          <p:cNvCxnSpPr>
            <a:cxnSpLocks/>
            <a:stCxn id="8" idx="7"/>
            <a:endCxn id="5" idx="3"/>
          </p:cNvCxnSpPr>
          <p:nvPr/>
        </p:nvCxnSpPr>
        <p:spPr>
          <a:xfrm flipV="1">
            <a:off x="7842292" y="3437987"/>
            <a:ext cx="636074" cy="559516"/>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0A53A65-E731-674E-83FC-7096B3EE35C8}"/>
              </a:ext>
            </a:extLst>
          </p:cNvPr>
          <p:cNvCxnSpPr>
            <a:stCxn id="9" idx="1"/>
            <a:endCxn id="5" idx="5"/>
          </p:cNvCxnSpPr>
          <p:nvPr/>
        </p:nvCxnSpPr>
        <p:spPr>
          <a:xfrm flipH="1" flipV="1">
            <a:off x="8876762" y="3437987"/>
            <a:ext cx="540249" cy="885458"/>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FB4BC5A-7E33-C544-9C91-731EB12A487E}"/>
              </a:ext>
            </a:extLst>
          </p:cNvPr>
          <p:cNvCxnSpPr>
            <a:stCxn id="6" idx="3"/>
            <a:endCxn id="5" idx="7"/>
          </p:cNvCxnSpPr>
          <p:nvPr/>
        </p:nvCxnSpPr>
        <p:spPr>
          <a:xfrm flipH="1">
            <a:off x="8876762" y="2350982"/>
            <a:ext cx="669558" cy="688609"/>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0F6BA50F-47F9-2743-972B-3CC22F7CEB1C}"/>
                  </a:ext>
                </a:extLst>
              </p:cNvPr>
              <p:cNvSpPr txBox="1">
                <a:spLocks/>
              </p:cNvSpPr>
              <p:nvPr/>
            </p:nvSpPr>
            <p:spPr>
              <a:xfrm>
                <a:off x="1025777" y="3302288"/>
                <a:ext cx="4039217" cy="830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Sup>
                        <m:sSubSupPr>
                          <m:ctrlPr>
                            <a:rPr lang="nl-NL" b="0" i="1" smtClean="0">
                              <a:latin typeface="Cambria Math" panose="02040503050406030204" pitchFamily="18" charset="0"/>
                            </a:rPr>
                          </m:ctrlPr>
                        </m:sSubSupPr>
                        <m:e>
                          <m:r>
                            <a:rPr lang="nl-NL" b="0" i="1" smtClean="0">
                              <a:latin typeface="Cambria Math" panose="02040503050406030204" pitchFamily="18" charset="0"/>
                            </a:rPr>
                            <m:t>𝑥</m:t>
                          </m:r>
                        </m:e>
                        <m:sub>
                          <m:r>
                            <a:rPr lang="nl-NL" b="0" i="1" smtClean="0">
                              <a:latin typeface="Cambria Math" panose="02040503050406030204" pitchFamily="18" charset="0"/>
                            </a:rPr>
                            <m:t>𝑖</m:t>
                          </m:r>
                        </m:sub>
                        <m:sup>
                          <m:r>
                            <a:rPr lang="nl-NL" b="0" i="1" smtClean="0">
                              <a:latin typeface="Cambria Math" panose="02040503050406030204" pitchFamily="18" charset="0"/>
                            </a:rPr>
                            <m:t>′</m:t>
                          </m:r>
                        </m:sup>
                      </m:sSubSup>
                      <m:r>
                        <a:rPr lang="nl-NL" b="0" i="1" smtClean="0">
                          <a:latin typeface="Cambria Math" panose="02040503050406030204" pitchFamily="18" charset="0"/>
                        </a:rPr>
                        <m:t>=</m:t>
                      </m:r>
                      <m:func>
                        <m:funcPr>
                          <m:ctrlPr>
                            <a:rPr lang="nl-NL" b="0" i="1" smtClean="0">
                              <a:latin typeface="Cambria Math" panose="02040503050406030204" pitchFamily="18" charset="0"/>
                            </a:rPr>
                          </m:ctrlPr>
                        </m:funcPr>
                        <m:fName>
                          <m:limLow>
                            <m:limLowPr>
                              <m:ctrlPr>
                                <a:rPr lang="nl-NL" b="0" i="1" smtClean="0">
                                  <a:latin typeface="Cambria Math" panose="02040503050406030204" pitchFamily="18" charset="0"/>
                                </a:rPr>
                              </m:ctrlPr>
                            </m:limLowPr>
                            <m:e>
                              <m:r>
                                <m:rPr>
                                  <m:sty m:val="p"/>
                                </m:rPr>
                                <a:rPr lang="nl-NL" b="0" i="0" smtClean="0">
                                  <a:latin typeface="Cambria Math" panose="02040503050406030204" pitchFamily="18" charset="0"/>
                                </a:rPr>
                                <m:t>max</m:t>
                              </m:r>
                            </m:e>
                            <m:lim>
                              <m:r>
                                <a:rPr lang="nl-NL" b="0" i="1" smtClean="0">
                                  <a:latin typeface="Cambria Math" panose="02040503050406030204" pitchFamily="18" charset="0"/>
                                </a:rPr>
                                <m:t>𝑗</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𝑁</m:t>
                                  </m:r>
                                </m:e>
                                <m:sub>
                                  <m:r>
                                    <a:rPr lang="nl-NL" b="0" i="1" smtClean="0">
                                      <a:latin typeface="Cambria Math" panose="02040503050406030204" pitchFamily="18" charset="0"/>
                                    </a:rPr>
                                    <m:t>𝑖</m:t>
                                  </m:r>
                                </m:sub>
                              </m:sSub>
                            </m:lim>
                          </m:limLow>
                        </m:fName>
                        <m:e>
                          <m:sSub>
                            <m:sSubPr>
                              <m:ctrlPr>
                                <a:rPr lang="nl-NL" b="0" i="1" smtClean="0">
                                  <a:latin typeface="Cambria Math" panose="02040503050406030204" pitchFamily="18" charset="0"/>
                                </a:rPr>
                              </m:ctrlPr>
                            </m:sSubPr>
                            <m:e>
                              <m:r>
                                <a:rPr lang="nl-NL" b="0" i="1" smtClean="0">
                                  <a:latin typeface="Cambria Math" panose="02040503050406030204" pitchFamily="18" charset="0"/>
                                </a:rPr>
                                <m:t>h</m:t>
                              </m:r>
                            </m:e>
                            <m:sub>
                              <m:r>
                                <a:rPr lang="nl-NL" b="0" i="1" smtClean="0">
                                  <a:latin typeface="Cambria Math" panose="02040503050406030204" pitchFamily="18" charset="0"/>
                                </a:rPr>
                                <m:t>𝜃</m:t>
                              </m:r>
                            </m:sub>
                          </m:sSub>
                          <m:r>
                            <a:rPr lang="nl-NL" b="0" i="1" smtClean="0">
                              <a:latin typeface="Cambria Math" panose="02040503050406030204" pitchFamily="18" charset="0"/>
                            </a:rPr>
                            <m:t>(</m:t>
                          </m:r>
                          <m:sSub>
                            <m:sSubPr>
                              <m:ctrlPr>
                                <a:rPr lang="nl-NL" b="0" i="1" smtClean="0">
                                  <a:solidFill>
                                    <a:srgbClr val="00B0F0"/>
                                  </a:solidFill>
                                  <a:latin typeface="Cambria Math" panose="02040503050406030204" pitchFamily="18" charset="0"/>
                                </a:rPr>
                              </m:ctrlPr>
                            </m:sSubPr>
                            <m:e>
                              <m:r>
                                <a:rPr lang="nl-NL" b="0" i="1" smtClean="0">
                                  <a:solidFill>
                                    <a:srgbClr val="00B0F0"/>
                                  </a:solidFill>
                                  <a:latin typeface="Cambria Math" panose="02040503050406030204" pitchFamily="18" charset="0"/>
                                </a:rPr>
                                <m:t>𝑥</m:t>
                              </m:r>
                            </m:e>
                            <m:sub>
                              <m:r>
                                <a:rPr lang="nl-NL" b="0" i="1" smtClean="0">
                                  <a:solidFill>
                                    <a:srgbClr val="00B0F0"/>
                                  </a:solidFill>
                                  <a:latin typeface="Cambria Math" panose="02040503050406030204" pitchFamily="18" charset="0"/>
                                </a:rPr>
                                <m:t>𝑗</m:t>
                              </m:r>
                            </m:sub>
                          </m:sSub>
                        </m:e>
                      </m:func>
                      <m:r>
                        <a:rPr lang="nl-NL" b="0" i="1" smtClean="0">
                          <a:latin typeface="Cambria Math" panose="02040503050406030204" pitchFamily="18" charset="0"/>
                        </a:rPr>
                        <m:t>)</m:t>
                      </m:r>
                    </m:oMath>
                  </m:oMathPara>
                </a14:m>
                <a:endParaRPr lang="en-NL" dirty="0">
                  <a:latin typeface="Linux Libertine Display O" panose="02000503000000000000" pitchFamily="2" charset="0"/>
                  <a:ea typeface="Linux Libertine Display O" panose="02000503000000000000" pitchFamily="2" charset="0"/>
                  <a:cs typeface="Linux Libertine Display O" panose="02000503000000000000" pitchFamily="2" charset="0"/>
                </a:endParaRPr>
              </a:p>
            </p:txBody>
          </p:sp>
        </mc:Choice>
        <mc:Fallback xmlns="">
          <p:sp>
            <p:nvSpPr>
              <p:cNvPr id="22" name="Content Placeholder 2">
                <a:extLst>
                  <a:ext uri="{FF2B5EF4-FFF2-40B4-BE49-F238E27FC236}">
                    <a16:creationId xmlns:a16="http://schemas.microsoft.com/office/drawing/2014/main" id="{0F6BA50F-47F9-2743-972B-3CC22F7CEB1C}"/>
                  </a:ext>
                </a:extLst>
              </p:cNvPr>
              <p:cNvSpPr txBox="1">
                <a:spLocks noRot="1" noChangeAspect="1" noMove="1" noResize="1" noEditPoints="1" noAdjustHandles="1" noChangeArrowheads="1" noChangeShapeType="1" noTextEdit="1"/>
              </p:cNvSpPr>
              <p:nvPr/>
            </p:nvSpPr>
            <p:spPr>
              <a:xfrm>
                <a:off x="1025777" y="3302288"/>
                <a:ext cx="4039217" cy="830913"/>
              </a:xfrm>
              <a:prstGeom prst="rect">
                <a:avLst/>
              </a:prstGeom>
              <a:blipFill>
                <a:blip r:embed="rId3"/>
                <a:stretch>
                  <a:fillRect t="-1515"/>
                </a:stretch>
              </a:blipFill>
            </p:spPr>
            <p:txBody>
              <a:bodyPr/>
              <a:lstStyle/>
              <a:p>
                <a:r>
                  <a:rPr lang="en-NL">
                    <a:noFill/>
                  </a:rPr>
                  <a:t> </a:t>
                </a:r>
              </a:p>
            </p:txBody>
          </p:sp>
        </mc:Fallback>
      </mc:AlternateContent>
      <p:sp>
        <p:nvSpPr>
          <p:cNvPr id="16" name="Rectangle 15">
            <a:extLst>
              <a:ext uri="{FF2B5EF4-FFF2-40B4-BE49-F238E27FC236}">
                <a16:creationId xmlns:a16="http://schemas.microsoft.com/office/drawing/2014/main" id="{20764D99-1E0C-0246-ABE1-B02BFC3266BA}"/>
              </a:ext>
            </a:extLst>
          </p:cNvPr>
          <p:cNvSpPr/>
          <p:nvPr/>
        </p:nvSpPr>
        <p:spPr>
          <a:xfrm>
            <a:off x="3224033" y="3167351"/>
            <a:ext cx="498222" cy="747641"/>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 name="TextBox 16">
            <a:extLst>
              <a:ext uri="{FF2B5EF4-FFF2-40B4-BE49-F238E27FC236}">
                <a16:creationId xmlns:a16="http://schemas.microsoft.com/office/drawing/2014/main" id="{6838E208-B60F-C645-916F-104EBB8CBC6D}"/>
              </a:ext>
            </a:extLst>
          </p:cNvPr>
          <p:cNvSpPr txBox="1"/>
          <p:nvPr/>
        </p:nvSpPr>
        <p:spPr>
          <a:xfrm>
            <a:off x="1544934" y="4681330"/>
            <a:ext cx="2858507" cy="369332"/>
          </a:xfrm>
          <a:prstGeom prst="rect">
            <a:avLst/>
          </a:prstGeom>
          <a:noFill/>
        </p:spPr>
        <p:txBody>
          <a:bodyPr wrap="square" rtlCol="0">
            <a:spAutoFit/>
          </a:bodyPr>
          <a:lstStyle/>
          <a:p>
            <a:pPr algn="ctr"/>
            <a:r>
              <a:rPr lang="en-NL" dirty="0">
                <a:latin typeface="FreightSans Pro Light" panose="02000606030000020004" pitchFamily="2" charset="0"/>
              </a:rPr>
              <a:t>[Qi et al., 2017]</a:t>
            </a:r>
          </a:p>
        </p:txBody>
      </p:sp>
    </p:spTree>
    <p:extLst>
      <p:ext uri="{BB962C8B-B14F-4D97-AF65-F5344CB8AC3E}">
        <p14:creationId xmlns:p14="http://schemas.microsoft.com/office/powerpoint/2010/main" val="27797015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677E-2BE5-4D42-AC8B-0705CF58F354}"/>
              </a:ext>
            </a:extLst>
          </p:cNvPr>
          <p:cNvSpPr>
            <a:spLocks noGrp="1"/>
          </p:cNvSpPr>
          <p:nvPr>
            <p:ph type="title"/>
          </p:nvPr>
        </p:nvSpPr>
        <p:spPr/>
        <p:txBody>
          <a:bodyPr/>
          <a:lstStyle/>
          <a:p>
            <a:r>
              <a:rPr lang="en-NL" dirty="0"/>
              <a:t>What did others do?</a:t>
            </a:r>
          </a:p>
        </p:txBody>
      </p:sp>
      <p:sp>
        <p:nvSpPr>
          <p:cNvPr id="3" name="Content Placeholder 2">
            <a:extLst>
              <a:ext uri="{FF2B5EF4-FFF2-40B4-BE49-F238E27FC236}">
                <a16:creationId xmlns:a16="http://schemas.microsoft.com/office/drawing/2014/main" id="{BA3B20DA-FCCC-1A49-AFB5-8E88AD1EC4BB}"/>
              </a:ext>
            </a:extLst>
          </p:cNvPr>
          <p:cNvSpPr>
            <a:spLocks noGrp="1"/>
          </p:cNvSpPr>
          <p:nvPr>
            <p:ph idx="1"/>
          </p:nvPr>
        </p:nvSpPr>
        <p:spPr/>
        <p:txBody>
          <a:bodyPr/>
          <a:lstStyle/>
          <a:p>
            <a:pPr>
              <a:spcAft>
                <a:spcPts val="500"/>
              </a:spcAft>
            </a:pPr>
            <a:r>
              <a:rPr lang="en-NL" dirty="0"/>
              <a:t>Graph- and point based</a:t>
            </a:r>
          </a:p>
          <a:p>
            <a:pPr lvl="1">
              <a:spcAft>
                <a:spcPts val="500"/>
              </a:spcAft>
            </a:pPr>
            <a:r>
              <a:rPr lang="en-NL" sz="2000" dirty="0"/>
              <a:t>GCN, PointNet++, EdgeConv</a:t>
            </a:r>
          </a:p>
        </p:txBody>
      </p:sp>
      <p:sp>
        <p:nvSpPr>
          <p:cNvPr id="4" name="Slide Number Placeholder 3">
            <a:extLst>
              <a:ext uri="{FF2B5EF4-FFF2-40B4-BE49-F238E27FC236}">
                <a16:creationId xmlns:a16="http://schemas.microsoft.com/office/drawing/2014/main" id="{09A222A1-7FBE-7F45-AB68-25A71C74D6A9}"/>
              </a:ext>
            </a:extLst>
          </p:cNvPr>
          <p:cNvSpPr>
            <a:spLocks noGrp="1"/>
          </p:cNvSpPr>
          <p:nvPr>
            <p:ph type="sldNum" sz="quarter" idx="12"/>
          </p:nvPr>
        </p:nvSpPr>
        <p:spPr/>
        <p:txBody>
          <a:bodyPr/>
          <a:lstStyle/>
          <a:p>
            <a:fld id="{F376D241-1DD8-9144-9B2C-BE0F706CAFA9}" type="slidenum">
              <a:rPr lang="en-NL" smtClean="0"/>
              <a:pPr/>
              <a:t>21</a:t>
            </a:fld>
            <a:endParaRPr lang="en-NL"/>
          </a:p>
        </p:txBody>
      </p:sp>
      <p:sp>
        <p:nvSpPr>
          <p:cNvPr id="5" name="Oval 4">
            <a:extLst>
              <a:ext uri="{FF2B5EF4-FFF2-40B4-BE49-F238E27FC236}">
                <a16:creationId xmlns:a16="http://schemas.microsoft.com/office/drawing/2014/main" id="{C4A16EE9-BF50-0745-A83F-C35B9CBBA2FD}"/>
              </a:ext>
            </a:extLst>
          </p:cNvPr>
          <p:cNvSpPr/>
          <p:nvPr/>
        </p:nvSpPr>
        <p:spPr>
          <a:xfrm>
            <a:off x="8395855" y="2957080"/>
            <a:ext cx="563418" cy="563418"/>
          </a:xfrm>
          <a:prstGeom prst="ellipse">
            <a:avLst/>
          </a:prstGeom>
          <a:gradFill flip="none" rotWithShape="1">
            <a:gsLst>
              <a:gs pos="0">
                <a:srgbClr val="92D050">
                  <a:lumMod val="0"/>
                  <a:lumOff val="100000"/>
                </a:srgbClr>
              </a:gs>
              <a:gs pos="46000">
                <a:srgbClr val="92D050">
                  <a:lumMod val="58000"/>
                  <a:lumOff val="42000"/>
                </a:srgbClr>
              </a:gs>
              <a:gs pos="100000">
                <a:srgbClr val="92D05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Oval 5">
            <a:extLst>
              <a:ext uri="{FF2B5EF4-FFF2-40B4-BE49-F238E27FC236}">
                <a16:creationId xmlns:a16="http://schemas.microsoft.com/office/drawing/2014/main" id="{D69C9BA2-8F3D-754E-AB26-03B600AF360B}"/>
              </a:ext>
            </a:extLst>
          </p:cNvPr>
          <p:cNvSpPr/>
          <p:nvPr/>
        </p:nvSpPr>
        <p:spPr>
          <a:xfrm>
            <a:off x="9463809" y="1870075"/>
            <a:ext cx="563418" cy="563418"/>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Oval 6">
            <a:extLst>
              <a:ext uri="{FF2B5EF4-FFF2-40B4-BE49-F238E27FC236}">
                <a16:creationId xmlns:a16="http://schemas.microsoft.com/office/drawing/2014/main" id="{49AE6A79-775A-3E4D-B535-8AFA03AA87F6}"/>
              </a:ext>
            </a:extLst>
          </p:cNvPr>
          <p:cNvSpPr/>
          <p:nvPr/>
        </p:nvSpPr>
        <p:spPr>
          <a:xfrm>
            <a:off x="7361383" y="1825625"/>
            <a:ext cx="563418" cy="563418"/>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Oval 7">
            <a:extLst>
              <a:ext uri="{FF2B5EF4-FFF2-40B4-BE49-F238E27FC236}">
                <a16:creationId xmlns:a16="http://schemas.microsoft.com/office/drawing/2014/main" id="{24DC2702-10EB-B64E-B5F0-2A6E59039C01}"/>
              </a:ext>
            </a:extLst>
          </p:cNvPr>
          <p:cNvSpPr/>
          <p:nvPr/>
        </p:nvSpPr>
        <p:spPr>
          <a:xfrm>
            <a:off x="7361385" y="3914992"/>
            <a:ext cx="563418" cy="563418"/>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Oval 8">
            <a:extLst>
              <a:ext uri="{FF2B5EF4-FFF2-40B4-BE49-F238E27FC236}">
                <a16:creationId xmlns:a16="http://schemas.microsoft.com/office/drawing/2014/main" id="{3F117821-DEAE-2E48-A440-A8E8D324A979}"/>
              </a:ext>
            </a:extLst>
          </p:cNvPr>
          <p:cNvSpPr/>
          <p:nvPr/>
        </p:nvSpPr>
        <p:spPr>
          <a:xfrm>
            <a:off x="9334500" y="4240934"/>
            <a:ext cx="563418" cy="563418"/>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1" name="Straight Arrow Connector 10">
            <a:extLst>
              <a:ext uri="{FF2B5EF4-FFF2-40B4-BE49-F238E27FC236}">
                <a16:creationId xmlns:a16="http://schemas.microsoft.com/office/drawing/2014/main" id="{B5D41A64-4B57-2748-98C5-DEACD47FA888}"/>
              </a:ext>
            </a:extLst>
          </p:cNvPr>
          <p:cNvCxnSpPr>
            <a:stCxn id="7" idx="5"/>
            <a:endCxn id="5" idx="1"/>
          </p:cNvCxnSpPr>
          <p:nvPr/>
        </p:nvCxnSpPr>
        <p:spPr>
          <a:xfrm>
            <a:off x="7842290" y="2306532"/>
            <a:ext cx="636076" cy="733059"/>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B9374E5-A8F5-C44C-9E3A-6CA06CA71193}"/>
              </a:ext>
            </a:extLst>
          </p:cNvPr>
          <p:cNvCxnSpPr>
            <a:cxnSpLocks/>
            <a:stCxn id="8" idx="7"/>
            <a:endCxn id="5" idx="3"/>
          </p:cNvCxnSpPr>
          <p:nvPr/>
        </p:nvCxnSpPr>
        <p:spPr>
          <a:xfrm flipV="1">
            <a:off x="7842292" y="3437987"/>
            <a:ext cx="636074" cy="559516"/>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0A53A65-E731-674E-83FC-7096B3EE35C8}"/>
              </a:ext>
            </a:extLst>
          </p:cNvPr>
          <p:cNvCxnSpPr>
            <a:stCxn id="9" idx="1"/>
            <a:endCxn id="5" idx="5"/>
          </p:cNvCxnSpPr>
          <p:nvPr/>
        </p:nvCxnSpPr>
        <p:spPr>
          <a:xfrm flipH="1" flipV="1">
            <a:off x="8876762" y="3437987"/>
            <a:ext cx="540249" cy="885458"/>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FB4BC5A-7E33-C544-9C91-731EB12A487E}"/>
              </a:ext>
            </a:extLst>
          </p:cNvPr>
          <p:cNvCxnSpPr>
            <a:stCxn id="6" idx="3"/>
            <a:endCxn id="5" idx="7"/>
          </p:cNvCxnSpPr>
          <p:nvPr/>
        </p:nvCxnSpPr>
        <p:spPr>
          <a:xfrm flipH="1">
            <a:off x="8876762" y="2350982"/>
            <a:ext cx="669558" cy="688609"/>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0F6BA50F-47F9-2743-972B-3CC22F7CEB1C}"/>
                  </a:ext>
                </a:extLst>
              </p:cNvPr>
              <p:cNvSpPr txBox="1">
                <a:spLocks/>
              </p:cNvSpPr>
              <p:nvPr/>
            </p:nvSpPr>
            <p:spPr>
              <a:xfrm>
                <a:off x="1025777" y="3302288"/>
                <a:ext cx="4039217" cy="830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Sup>
                        <m:sSubSupPr>
                          <m:ctrlPr>
                            <a:rPr lang="nl-NL" b="0" i="1" smtClean="0">
                              <a:latin typeface="Cambria Math" panose="02040503050406030204" pitchFamily="18" charset="0"/>
                            </a:rPr>
                          </m:ctrlPr>
                        </m:sSubSupPr>
                        <m:e>
                          <m:r>
                            <a:rPr lang="nl-NL" b="0" i="1" smtClean="0">
                              <a:latin typeface="Cambria Math" panose="02040503050406030204" pitchFamily="18" charset="0"/>
                            </a:rPr>
                            <m:t>𝑥</m:t>
                          </m:r>
                        </m:e>
                        <m:sub>
                          <m:r>
                            <a:rPr lang="nl-NL" b="0" i="1" smtClean="0">
                              <a:latin typeface="Cambria Math" panose="02040503050406030204" pitchFamily="18" charset="0"/>
                            </a:rPr>
                            <m:t>𝑖</m:t>
                          </m:r>
                        </m:sub>
                        <m:sup>
                          <m:r>
                            <a:rPr lang="nl-NL" b="0" i="1" smtClean="0">
                              <a:latin typeface="Cambria Math" panose="02040503050406030204" pitchFamily="18" charset="0"/>
                            </a:rPr>
                            <m:t>′</m:t>
                          </m:r>
                        </m:sup>
                      </m:sSubSup>
                      <m:r>
                        <a:rPr lang="nl-NL" b="0" i="1" smtClean="0">
                          <a:latin typeface="Cambria Math" panose="02040503050406030204" pitchFamily="18" charset="0"/>
                        </a:rPr>
                        <m:t>=</m:t>
                      </m:r>
                      <m:func>
                        <m:funcPr>
                          <m:ctrlPr>
                            <a:rPr lang="nl-NL" b="0" i="1" smtClean="0">
                              <a:latin typeface="Cambria Math" panose="02040503050406030204" pitchFamily="18" charset="0"/>
                            </a:rPr>
                          </m:ctrlPr>
                        </m:funcPr>
                        <m:fName>
                          <m:limLow>
                            <m:limLowPr>
                              <m:ctrlPr>
                                <a:rPr lang="nl-NL" b="0" i="1" smtClean="0">
                                  <a:latin typeface="Cambria Math" panose="02040503050406030204" pitchFamily="18" charset="0"/>
                                </a:rPr>
                              </m:ctrlPr>
                            </m:limLowPr>
                            <m:e>
                              <m:r>
                                <m:rPr>
                                  <m:sty m:val="p"/>
                                </m:rPr>
                                <a:rPr lang="nl-NL" b="0" i="0" smtClean="0">
                                  <a:latin typeface="Cambria Math" panose="02040503050406030204" pitchFamily="18" charset="0"/>
                                </a:rPr>
                                <m:t>max</m:t>
                              </m:r>
                            </m:e>
                            <m:lim>
                              <m:r>
                                <a:rPr lang="nl-NL" b="0" i="1" smtClean="0">
                                  <a:latin typeface="Cambria Math" panose="02040503050406030204" pitchFamily="18" charset="0"/>
                                </a:rPr>
                                <m:t>𝑗</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𝑁</m:t>
                                  </m:r>
                                </m:e>
                                <m:sub>
                                  <m:r>
                                    <a:rPr lang="nl-NL" b="0" i="1" smtClean="0">
                                      <a:latin typeface="Cambria Math" panose="02040503050406030204" pitchFamily="18" charset="0"/>
                                    </a:rPr>
                                    <m:t>𝑖</m:t>
                                  </m:r>
                                </m:sub>
                              </m:sSub>
                            </m:lim>
                          </m:limLow>
                        </m:fName>
                        <m:e>
                          <m:sSub>
                            <m:sSubPr>
                              <m:ctrlPr>
                                <a:rPr lang="nl-NL" b="0" i="1" smtClean="0">
                                  <a:latin typeface="Cambria Math" panose="02040503050406030204" pitchFamily="18" charset="0"/>
                                </a:rPr>
                              </m:ctrlPr>
                            </m:sSubPr>
                            <m:e>
                              <m:r>
                                <a:rPr lang="nl-NL" b="0" i="1" smtClean="0">
                                  <a:latin typeface="Cambria Math" panose="02040503050406030204" pitchFamily="18" charset="0"/>
                                </a:rPr>
                                <m:t>h</m:t>
                              </m:r>
                            </m:e>
                            <m:sub>
                              <m:r>
                                <a:rPr lang="nl-NL" b="0" i="1" smtClean="0">
                                  <a:latin typeface="Cambria Math" panose="02040503050406030204" pitchFamily="18" charset="0"/>
                                </a:rPr>
                                <m:t>𝜃</m:t>
                              </m:r>
                            </m:sub>
                          </m:sSub>
                          <m:r>
                            <a:rPr lang="nl-NL" b="0" i="1" smtClean="0">
                              <a:latin typeface="Cambria Math" panose="02040503050406030204" pitchFamily="18" charset="0"/>
                            </a:rPr>
                            <m:t>(</m:t>
                          </m:r>
                          <m:sSub>
                            <m:sSubPr>
                              <m:ctrlPr>
                                <a:rPr lang="nl-NL" b="0" i="1" smtClean="0">
                                  <a:solidFill>
                                    <a:srgbClr val="00B0F0"/>
                                  </a:solidFill>
                                  <a:latin typeface="Cambria Math" panose="02040503050406030204" pitchFamily="18" charset="0"/>
                                </a:rPr>
                              </m:ctrlPr>
                            </m:sSubPr>
                            <m:e>
                              <m:sSub>
                                <m:sSubPr>
                                  <m:ctrlPr>
                                    <a:rPr lang="nl-NL" b="0" i="1" smtClean="0">
                                      <a:solidFill>
                                        <a:srgbClr val="92D050"/>
                                      </a:solidFill>
                                      <a:latin typeface="Cambria Math" panose="02040503050406030204" pitchFamily="18" charset="0"/>
                                    </a:rPr>
                                  </m:ctrlPr>
                                </m:sSubPr>
                                <m:e>
                                  <m:r>
                                    <a:rPr lang="nl-NL" b="0" i="1" smtClean="0">
                                      <a:solidFill>
                                        <a:srgbClr val="92D050"/>
                                      </a:solidFill>
                                      <a:latin typeface="Cambria Math" panose="02040503050406030204" pitchFamily="18" charset="0"/>
                                    </a:rPr>
                                    <m:t>𝑥</m:t>
                                  </m:r>
                                </m:e>
                                <m:sub>
                                  <m:r>
                                    <a:rPr lang="nl-NL" b="0" i="1" smtClean="0">
                                      <a:solidFill>
                                        <a:srgbClr val="92D050"/>
                                      </a:solidFill>
                                      <a:latin typeface="Cambria Math" panose="02040503050406030204" pitchFamily="18" charset="0"/>
                                    </a:rPr>
                                    <m:t>𝑖</m:t>
                                  </m:r>
                                </m:sub>
                              </m:sSub>
                              <m:r>
                                <a:rPr lang="nl-NL" b="0" i="1" smtClean="0">
                                  <a:solidFill>
                                    <a:schemeClr val="tx1"/>
                                  </a:solidFill>
                                  <a:latin typeface="Cambria Math" panose="02040503050406030204" pitchFamily="18" charset="0"/>
                                </a:rPr>
                                <m:t>,</m:t>
                              </m:r>
                              <m:r>
                                <a:rPr lang="nl-NL" b="0" i="1" smtClean="0">
                                  <a:solidFill>
                                    <a:srgbClr val="00B0F0"/>
                                  </a:solidFill>
                                  <a:latin typeface="Cambria Math" panose="02040503050406030204" pitchFamily="18" charset="0"/>
                                </a:rPr>
                                <m:t> </m:t>
                              </m:r>
                              <m:r>
                                <a:rPr lang="nl-NL" b="0" i="1" smtClean="0">
                                  <a:solidFill>
                                    <a:srgbClr val="00B0F0"/>
                                  </a:solidFill>
                                  <a:latin typeface="Cambria Math" panose="02040503050406030204" pitchFamily="18" charset="0"/>
                                </a:rPr>
                                <m:t>𝑥</m:t>
                              </m:r>
                            </m:e>
                            <m:sub>
                              <m:r>
                                <a:rPr lang="nl-NL" b="0" i="1" smtClean="0">
                                  <a:solidFill>
                                    <a:srgbClr val="00B0F0"/>
                                  </a:solidFill>
                                  <a:latin typeface="Cambria Math" panose="02040503050406030204" pitchFamily="18" charset="0"/>
                                </a:rPr>
                                <m:t>𝑗</m:t>
                              </m:r>
                            </m:sub>
                          </m:sSub>
                          <m:r>
                            <a:rPr lang="nl-NL" b="0" i="1" smtClean="0">
                              <a:solidFill>
                                <a:schemeClr val="tx1"/>
                              </a:solidFill>
                              <a:latin typeface="Cambria Math" panose="02040503050406030204" pitchFamily="18" charset="0"/>
                            </a:rPr>
                            <m:t>−</m:t>
                          </m:r>
                          <m:sSub>
                            <m:sSubPr>
                              <m:ctrlPr>
                                <a:rPr lang="nl-NL" b="0" i="1" smtClean="0">
                                  <a:solidFill>
                                    <a:srgbClr val="92D050"/>
                                  </a:solidFill>
                                  <a:latin typeface="Cambria Math" panose="02040503050406030204" pitchFamily="18" charset="0"/>
                                </a:rPr>
                              </m:ctrlPr>
                            </m:sSubPr>
                            <m:e>
                              <m:r>
                                <a:rPr lang="nl-NL" b="0" i="1" smtClean="0">
                                  <a:solidFill>
                                    <a:srgbClr val="92D050"/>
                                  </a:solidFill>
                                  <a:latin typeface="Cambria Math" panose="02040503050406030204" pitchFamily="18" charset="0"/>
                                </a:rPr>
                                <m:t>𝑥</m:t>
                              </m:r>
                            </m:e>
                            <m:sub>
                              <m:r>
                                <a:rPr lang="nl-NL" b="0" i="1" smtClean="0">
                                  <a:solidFill>
                                    <a:srgbClr val="92D050"/>
                                  </a:solidFill>
                                  <a:latin typeface="Cambria Math" panose="02040503050406030204" pitchFamily="18" charset="0"/>
                                </a:rPr>
                                <m:t>𝑖</m:t>
                              </m:r>
                            </m:sub>
                          </m:sSub>
                        </m:e>
                      </m:func>
                      <m:r>
                        <a:rPr lang="nl-NL" b="0" i="1" smtClean="0">
                          <a:latin typeface="Cambria Math" panose="02040503050406030204" pitchFamily="18" charset="0"/>
                        </a:rPr>
                        <m:t>)</m:t>
                      </m:r>
                    </m:oMath>
                  </m:oMathPara>
                </a14:m>
                <a:endParaRPr lang="en-NL" dirty="0">
                  <a:latin typeface="Linux Libertine Display O" panose="02000503000000000000" pitchFamily="2" charset="0"/>
                  <a:ea typeface="Linux Libertine Display O" panose="02000503000000000000" pitchFamily="2" charset="0"/>
                  <a:cs typeface="Linux Libertine Display O" panose="02000503000000000000" pitchFamily="2" charset="0"/>
                </a:endParaRPr>
              </a:p>
            </p:txBody>
          </p:sp>
        </mc:Choice>
        <mc:Fallback xmlns="">
          <p:sp>
            <p:nvSpPr>
              <p:cNvPr id="22" name="Content Placeholder 2">
                <a:extLst>
                  <a:ext uri="{FF2B5EF4-FFF2-40B4-BE49-F238E27FC236}">
                    <a16:creationId xmlns:a16="http://schemas.microsoft.com/office/drawing/2014/main" id="{0F6BA50F-47F9-2743-972B-3CC22F7CEB1C}"/>
                  </a:ext>
                </a:extLst>
              </p:cNvPr>
              <p:cNvSpPr txBox="1">
                <a:spLocks noRot="1" noChangeAspect="1" noMove="1" noResize="1" noEditPoints="1" noAdjustHandles="1" noChangeArrowheads="1" noChangeShapeType="1" noTextEdit="1"/>
              </p:cNvSpPr>
              <p:nvPr/>
            </p:nvSpPr>
            <p:spPr>
              <a:xfrm>
                <a:off x="1025777" y="3302288"/>
                <a:ext cx="4039217" cy="830913"/>
              </a:xfrm>
              <a:prstGeom prst="rect">
                <a:avLst/>
              </a:prstGeom>
              <a:blipFill>
                <a:blip r:embed="rId3"/>
                <a:stretch>
                  <a:fillRect t="-1515"/>
                </a:stretch>
              </a:blipFill>
            </p:spPr>
            <p:txBody>
              <a:bodyPr/>
              <a:lstStyle/>
              <a:p>
                <a:r>
                  <a:rPr lang="en-NL">
                    <a:noFill/>
                  </a:rPr>
                  <a:t> </a:t>
                </a:r>
              </a:p>
            </p:txBody>
          </p:sp>
        </mc:Fallback>
      </mc:AlternateContent>
      <p:sp>
        <p:nvSpPr>
          <p:cNvPr id="15" name="TextBox 14">
            <a:extLst>
              <a:ext uri="{FF2B5EF4-FFF2-40B4-BE49-F238E27FC236}">
                <a16:creationId xmlns:a16="http://schemas.microsoft.com/office/drawing/2014/main" id="{643A4490-A4FB-FC4B-B636-8298BB3C62BB}"/>
              </a:ext>
            </a:extLst>
          </p:cNvPr>
          <p:cNvSpPr txBox="1"/>
          <p:nvPr/>
        </p:nvSpPr>
        <p:spPr>
          <a:xfrm>
            <a:off x="1544934" y="4681330"/>
            <a:ext cx="2858507" cy="369332"/>
          </a:xfrm>
          <a:prstGeom prst="rect">
            <a:avLst/>
          </a:prstGeom>
          <a:noFill/>
        </p:spPr>
        <p:txBody>
          <a:bodyPr wrap="square" rtlCol="0">
            <a:spAutoFit/>
          </a:bodyPr>
          <a:lstStyle/>
          <a:p>
            <a:pPr algn="ctr"/>
            <a:r>
              <a:rPr lang="en-NL" dirty="0">
                <a:latin typeface="FreightSans Pro Light" panose="02000606030000020004" pitchFamily="2" charset="0"/>
              </a:rPr>
              <a:t>[Wang et al., 2019]</a:t>
            </a:r>
          </a:p>
        </p:txBody>
      </p:sp>
      <p:sp>
        <p:nvSpPr>
          <p:cNvPr id="16" name="Rectangle 15">
            <a:extLst>
              <a:ext uri="{FF2B5EF4-FFF2-40B4-BE49-F238E27FC236}">
                <a16:creationId xmlns:a16="http://schemas.microsoft.com/office/drawing/2014/main" id="{3C16870E-B347-7C9B-7A0C-853DE937A03F}"/>
              </a:ext>
            </a:extLst>
          </p:cNvPr>
          <p:cNvSpPr/>
          <p:nvPr/>
        </p:nvSpPr>
        <p:spPr>
          <a:xfrm>
            <a:off x="3537527" y="3167351"/>
            <a:ext cx="1265382" cy="747641"/>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2381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677E-2BE5-4D42-AC8B-0705CF58F354}"/>
              </a:ext>
            </a:extLst>
          </p:cNvPr>
          <p:cNvSpPr>
            <a:spLocks noGrp="1"/>
          </p:cNvSpPr>
          <p:nvPr>
            <p:ph type="title"/>
          </p:nvPr>
        </p:nvSpPr>
        <p:spPr/>
        <p:txBody>
          <a:bodyPr/>
          <a:lstStyle/>
          <a:p>
            <a:r>
              <a:rPr lang="en-NL" dirty="0"/>
              <a:t>What did others do?</a:t>
            </a:r>
          </a:p>
        </p:txBody>
      </p:sp>
      <p:sp>
        <p:nvSpPr>
          <p:cNvPr id="3" name="Content Placeholder 2">
            <a:extLst>
              <a:ext uri="{FF2B5EF4-FFF2-40B4-BE49-F238E27FC236}">
                <a16:creationId xmlns:a16="http://schemas.microsoft.com/office/drawing/2014/main" id="{BA3B20DA-FCCC-1A49-AFB5-8E88AD1EC4BB}"/>
              </a:ext>
            </a:extLst>
          </p:cNvPr>
          <p:cNvSpPr>
            <a:spLocks noGrp="1"/>
          </p:cNvSpPr>
          <p:nvPr>
            <p:ph idx="1"/>
          </p:nvPr>
        </p:nvSpPr>
        <p:spPr/>
        <p:txBody>
          <a:bodyPr/>
          <a:lstStyle/>
          <a:p>
            <a:pPr>
              <a:spcAft>
                <a:spcPts val="500"/>
              </a:spcAft>
            </a:pPr>
            <a:r>
              <a:rPr lang="en-NL" dirty="0"/>
              <a:t>Graph- and point based</a:t>
            </a:r>
          </a:p>
          <a:p>
            <a:pPr lvl="1">
              <a:spcAft>
                <a:spcPts val="500"/>
              </a:spcAft>
            </a:pPr>
            <a:r>
              <a:rPr lang="en-NL" sz="2000" dirty="0"/>
              <a:t>GCN, PointNet++, EdgeConv</a:t>
            </a:r>
          </a:p>
          <a:p>
            <a:pPr>
              <a:spcAft>
                <a:spcPts val="500"/>
              </a:spcAft>
            </a:pPr>
            <a:r>
              <a:rPr lang="en-NL" dirty="0"/>
              <a:t>3D kernel (extrinsic)</a:t>
            </a:r>
          </a:p>
          <a:p>
            <a:pPr lvl="1">
              <a:spcAft>
                <a:spcPts val="500"/>
              </a:spcAft>
            </a:pPr>
            <a:r>
              <a:rPr lang="en-NL" sz="2000" dirty="0"/>
              <a:t>KPConv, MinkowskiNet, SSCN</a:t>
            </a:r>
          </a:p>
          <a:p>
            <a:pPr marL="0" indent="0">
              <a:spcAft>
                <a:spcPts val="500"/>
              </a:spcAft>
              <a:buNone/>
            </a:pPr>
            <a:endParaRPr lang="en-NL" dirty="0"/>
          </a:p>
        </p:txBody>
      </p:sp>
      <p:sp>
        <p:nvSpPr>
          <p:cNvPr id="4" name="Slide Number Placeholder 3">
            <a:extLst>
              <a:ext uri="{FF2B5EF4-FFF2-40B4-BE49-F238E27FC236}">
                <a16:creationId xmlns:a16="http://schemas.microsoft.com/office/drawing/2014/main" id="{09A222A1-7FBE-7F45-AB68-25A71C74D6A9}"/>
              </a:ext>
            </a:extLst>
          </p:cNvPr>
          <p:cNvSpPr>
            <a:spLocks noGrp="1"/>
          </p:cNvSpPr>
          <p:nvPr>
            <p:ph type="sldNum" sz="quarter" idx="12"/>
          </p:nvPr>
        </p:nvSpPr>
        <p:spPr/>
        <p:txBody>
          <a:bodyPr/>
          <a:lstStyle/>
          <a:p>
            <a:fld id="{F376D241-1DD8-9144-9B2C-BE0F706CAFA9}" type="slidenum">
              <a:rPr lang="en-NL" smtClean="0"/>
              <a:pPr/>
              <a:t>22</a:t>
            </a:fld>
            <a:endParaRPr lang="en-NL" dirty="0"/>
          </a:p>
        </p:txBody>
      </p:sp>
      <p:pic>
        <p:nvPicPr>
          <p:cNvPr id="12" name="Picture 11" descr="Chart, radar chart&#10;&#10;Description automatically generated">
            <a:extLst>
              <a:ext uri="{FF2B5EF4-FFF2-40B4-BE49-F238E27FC236}">
                <a16:creationId xmlns:a16="http://schemas.microsoft.com/office/drawing/2014/main" id="{78389D99-CD6A-7940-864A-9FEF7ADCE6AD}"/>
              </a:ext>
            </a:extLst>
          </p:cNvPr>
          <p:cNvPicPr>
            <a:picLocks noChangeAspect="1"/>
          </p:cNvPicPr>
          <p:nvPr/>
        </p:nvPicPr>
        <p:blipFill>
          <a:blip r:embed="rId3"/>
          <a:stretch>
            <a:fillRect/>
          </a:stretch>
        </p:blipFill>
        <p:spPr>
          <a:xfrm>
            <a:off x="6242911" y="1646238"/>
            <a:ext cx="4148859" cy="4022176"/>
          </a:xfrm>
          <a:prstGeom prst="rect">
            <a:avLst/>
          </a:prstGeom>
        </p:spPr>
      </p:pic>
      <p:sp>
        <p:nvSpPr>
          <p:cNvPr id="17" name="TextBox 16">
            <a:extLst>
              <a:ext uri="{FF2B5EF4-FFF2-40B4-BE49-F238E27FC236}">
                <a16:creationId xmlns:a16="http://schemas.microsoft.com/office/drawing/2014/main" id="{79B1BE5A-D50B-164E-91DE-30954732C5A2}"/>
              </a:ext>
            </a:extLst>
          </p:cNvPr>
          <p:cNvSpPr txBox="1"/>
          <p:nvPr/>
        </p:nvSpPr>
        <p:spPr>
          <a:xfrm>
            <a:off x="7273056" y="5803351"/>
            <a:ext cx="2309091" cy="553998"/>
          </a:xfrm>
          <a:prstGeom prst="rect">
            <a:avLst/>
          </a:prstGeom>
          <a:noFill/>
        </p:spPr>
        <p:txBody>
          <a:bodyPr wrap="square" rtlCol="0">
            <a:spAutoFit/>
          </a:bodyPr>
          <a:lstStyle/>
          <a:p>
            <a:pPr algn="ctr"/>
            <a:r>
              <a:rPr lang="en-NL" dirty="0">
                <a:latin typeface="FreightSans Pro Light" panose="02000606030000020004" pitchFamily="2" charset="0"/>
              </a:rPr>
              <a:t>KPConv</a:t>
            </a:r>
          </a:p>
          <a:p>
            <a:pPr algn="ctr"/>
            <a:r>
              <a:rPr lang="en-NL" sz="1100" dirty="0">
                <a:latin typeface="FreightSans Pro Light" panose="02000606030000020004" pitchFamily="2" charset="0"/>
              </a:rPr>
              <a:t>[</a:t>
            </a:r>
            <a:r>
              <a:rPr lang="en-GB" sz="1100" dirty="0">
                <a:latin typeface="FreightSans Pro Light" panose="02000606030000020004" pitchFamily="2" charset="0"/>
              </a:rPr>
              <a:t>Thomas et al. 2019]</a:t>
            </a:r>
            <a:endParaRPr lang="en-NL" sz="1100" dirty="0">
              <a:latin typeface="FreightSans Pro Light" panose="02000606030000020004" pitchFamily="2" charset="0"/>
            </a:endParaRPr>
          </a:p>
        </p:txBody>
      </p:sp>
    </p:spTree>
    <p:extLst>
      <p:ext uri="{BB962C8B-B14F-4D97-AF65-F5344CB8AC3E}">
        <p14:creationId xmlns:p14="http://schemas.microsoft.com/office/powerpoint/2010/main" val="1322410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677E-2BE5-4D42-AC8B-0705CF58F354}"/>
              </a:ext>
            </a:extLst>
          </p:cNvPr>
          <p:cNvSpPr>
            <a:spLocks noGrp="1"/>
          </p:cNvSpPr>
          <p:nvPr>
            <p:ph type="title"/>
          </p:nvPr>
        </p:nvSpPr>
        <p:spPr/>
        <p:txBody>
          <a:bodyPr/>
          <a:lstStyle/>
          <a:p>
            <a:r>
              <a:rPr lang="en-NL" dirty="0"/>
              <a:t>What did others do?</a:t>
            </a:r>
          </a:p>
        </p:txBody>
      </p:sp>
      <p:sp>
        <p:nvSpPr>
          <p:cNvPr id="3" name="Content Placeholder 2">
            <a:extLst>
              <a:ext uri="{FF2B5EF4-FFF2-40B4-BE49-F238E27FC236}">
                <a16:creationId xmlns:a16="http://schemas.microsoft.com/office/drawing/2014/main" id="{BA3B20DA-FCCC-1A49-AFB5-8E88AD1EC4BB}"/>
              </a:ext>
            </a:extLst>
          </p:cNvPr>
          <p:cNvSpPr>
            <a:spLocks noGrp="1"/>
          </p:cNvSpPr>
          <p:nvPr>
            <p:ph idx="1"/>
          </p:nvPr>
        </p:nvSpPr>
        <p:spPr/>
        <p:txBody>
          <a:bodyPr/>
          <a:lstStyle/>
          <a:p>
            <a:pPr>
              <a:spcAft>
                <a:spcPts val="500"/>
              </a:spcAft>
            </a:pPr>
            <a:r>
              <a:rPr lang="en-NL" dirty="0"/>
              <a:t>Graph- and point based</a:t>
            </a:r>
          </a:p>
          <a:p>
            <a:pPr lvl="1">
              <a:spcAft>
                <a:spcPts val="500"/>
              </a:spcAft>
            </a:pPr>
            <a:r>
              <a:rPr lang="en-NL" sz="2000" dirty="0"/>
              <a:t>GCN, PointNet++, EdgeConv</a:t>
            </a:r>
          </a:p>
          <a:p>
            <a:pPr>
              <a:spcAft>
                <a:spcPts val="500"/>
              </a:spcAft>
            </a:pPr>
            <a:r>
              <a:rPr lang="en-NL" dirty="0"/>
              <a:t>3D kernel (extrinsic)</a:t>
            </a:r>
          </a:p>
          <a:p>
            <a:pPr lvl="1">
              <a:spcAft>
                <a:spcPts val="500"/>
              </a:spcAft>
            </a:pPr>
            <a:r>
              <a:rPr lang="en-NL" sz="2000" dirty="0"/>
              <a:t>KPConv, MinkowskiNet, SSCN</a:t>
            </a:r>
          </a:p>
          <a:p>
            <a:pPr>
              <a:spcAft>
                <a:spcPts val="500"/>
              </a:spcAft>
            </a:pPr>
            <a:r>
              <a:rPr lang="en-NL" dirty="0"/>
              <a:t>2D kernels </a:t>
            </a:r>
            <a:r>
              <a:rPr lang="en-NL" i="1" dirty="0"/>
              <a:t>on</a:t>
            </a:r>
            <a:r>
              <a:rPr lang="en-NL" dirty="0"/>
              <a:t> surfaces (intrinsic)</a:t>
            </a:r>
          </a:p>
          <a:p>
            <a:pPr lvl="1">
              <a:spcAft>
                <a:spcPts val="500"/>
              </a:spcAft>
            </a:pPr>
            <a:r>
              <a:rPr lang="en-NL" sz="2000" dirty="0"/>
              <a:t>GCNN, ACNN, MoNet, MDGCNN, HSN</a:t>
            </a:r>
          </a:p>
          <a:p>
            <a:pPr>
              <a:spcAft>
                <a:spcPts val="500"/>
              </a:spcAft>
            </a:pPr>
            <a:endParaRPr lang="en-NL" dirty="0"/>
          </a:p>
        </p:txBody>
      </p:sp>
      <p:sp>
        <p:nvSpPr>
          <p:cNvPr id="4" name="Slide Number Placeholder 3">
            <a:extLst>
              <a:ext uri="{FF2B5EF4-FFF2-40B4-BE49-F238E27FC236}">
                <a16:creationId xmlns:a16="http://schemas.microsoft.com/office/drawing/2014/main" id="{09A222A1-7FBE-7F45-AB68-25A71C74D6A9}"/>
              </a:ext>
            </a:extLst>
          </p:cNvPr>
          <p:cNvSpPr>
            <a:spLocks noGrp="1"/>
          </p:cNvSpPr>
          <p:nvPr>
            <p:ph type="sldNum" sz="quarter" idx="12"/>
          </p:nvPr>
        </p:nvSpPr>
        <p:spPr/>
        <p:txBody>
          <a:bodyPr/>
          <a:lstStyle/>
          <a:p>
            <a:fld id="{F376D241-1DD8-9144-9B2C-BE0F706CAFA9}" type="slidenum">
              <a:rPr lang="en-NL" smtClean="0"/>
              <a:pPr/>
              <a:t>23</a:t>
            </a:fld>
            <a:endParaRPr lang="en-NL"/>
          </a:p>
        </p:txBody>
      </p:sp>
      <p:pic>
        <p:nvPicPr>
          <p:cNvPr id="10" name="Picture 9" descr="A picture containing object, shirt, umbrella&#10;&#10;Description automatically generated">
            <a:extLst>
              <a:ext uri="{FF2B5EF4-FFF2-40B4-BE49-F238E27FC236}">
                <a16:creationId xmlns:a16="http://schemas.microsoft.com/office/drawing/2014/main" id="{DDAC1D7A-52AC-D24D-99E5-02CED34640AA}"/>
              </a:ext>
            </a:extLst>
          </p:cNvPr>
          <p:cNvPicPr>
            <a:picLocks noChangeAspect="1"/>
          </p:cNvPicPr>
          <p:nvPr/>
        </p:nvPicPr>
        <p:blipFill>
          <a:blip r:embed="rId7"/>
          <a:stretch>
            <a:fillRect/>
          </a:stretch>
        </p:blipFill>
        <p:spPr>
          <a:xfrm>
            <a:off x="5942280" y="1359346"/>
            <a:ext cx="4680000" cy="4680000"/>
          </a:xfrm>
          <a:prstGeom prst="rect">
            <a:avLst/>
          </a:prstGeom>
        </p:spPr>
      </p:pic>
      <p:pic>
        <p:nvPicPr>
          <p:cNvPr id="11" name="charting" descr="charting">
            <a:hlinkClick r:id="" action="ppaction://media"/>
            <a:extLst>
              <a:ext uri="{FF2B5EF4-FFF2-40B4-BE49-F238E27FC236}">
                <a16:creationId xmlns:a16="http://schemas.microsoft.com/office/drawing/2014/main" id="{245AD439-DF94-8F40-9A70-A775B860DCFA}"/>
              </a:ext>
            </a:extLst>
          </p:cNvPr>
          <p:cNvPicPr>
            <a:picLocks noChangeAspect="1"/>
          </p:cNvPicPr>
          <p:nvPr>
            <a:videoFile r:link="rId2"/>
            <p:extLst>
              <p:ext uri="{DAA4B4D4-6D71-4841-9C94-3DE7FCFB9230}">
                <p14:media xmlns:p14="http://schemas.microsoft.com/office/powerpoint/2010/main" r:embed="rId1">
                  <p14:bmkLst>
                    <p14:bmk name="Bookmark 1" time="943"/>
                  </p14:bmkLst>
                </p14:media>
              </p:ext>
            </p:extLst>
          </p:nvPr>
        </p:nvPicPr>
        <p:blipFill>
          <a:blip r:embed="rId8"/>
          <a:stretch>
            <a:fillRect/>
          </a:stretch>
        </p:blipFill>
        <p:spPr>
          <a:xfrm>
            <a:off x="5942280" y="1359346"/>
            <a:ext cx="4680000" cy="4680000"/>
          </a:xfrm>
          <a:prstGeom prst="rect">
            <a:avLst/>
          </a:prstGeom>
        </p:spPr>
      </p:pic>
      <p:pic>
        <p:nvPicPr>
          <p:cNvPr id="12" name="rotationambiguity" descr="rotationambiguity">
            <a:hlinkClick r:id="" action="ppaction://media"/>
            <a:extLst>
              <a:ext uri="{FF2B5EF4-FFF2-40B4-BE49-F238E27FC236}">
                <a16:creationId xmlns:a16="http://schemas.microsoft.com/office/drawing/2014/main" id="{6CA66B15-D65B-3F48-9719-E0ED3958DA7E}"/>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942280" y="1359346"/>
            <a:ext cx="4680000" cy="4680000"/>
          </a:xfrm>
          <a:prstGeom prst="rect">
            <a:avLst/>
          </a:prstGeom>
        </p:spPr>
      </p:pic>
    </p:spTree>
    <p:extLst>
      <p:ext uri="{BB962C8B-B14F-4D97-AF65-F5344CB8AC3E}">
        <p14:creationId xmlns:p14="http://schemas.microsoft.com/office/powerpoint/2010/main" val="53348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06" fill="hold"/>
                                        <p:tgtEl>
                                          <p:spTgt spid="11"/>
                                        </p:tgtEl>
                                      </p:cBhvr>
                                    </p:cmd>
                                  </p:childTnLst>
                                </p:cTn>
                              </p:par>
                            </p:childTnLst>
                          </p:cTn>
                        </p:par>
                        <p:par>
                          <p:cTn id="12" fill="hold">
                            <p:stCondLst>
                              <p:cond delay="1706"/>
                            </p:stCondLst>
                            <p:childTnLst>
                              <p:par>
                                <p:cTn id="13" presetID="2" presetClass="mediacall" presetSubtype="0" fill="hold" nodeType="afterEffect">
                                  <p:stCondLst>
                                    <p:cond delay="0"/>
                                  </p:stCondLst>
                                  <p:childTnLst>
                                    <p:cmd type="call" cmd="togglePause">
                                      <p:cBhvr>
                                        <p:cTn id="14" dur="1" fill="hold"/>
                                        <p:tgtEl>
                                          <p:spTgt spid="11"/>
                                        </p:tgtEl>
                                      </p:cBhvr>
                                    </p:cmd>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md type="call" cmd="stop">
                                      <p:cBhvr>
                                        <p:cTn id="19" dur="1">
                                          <p:stCondLst>
                                            <p:cond delay="0"/>
                                          </p:stCondLst>
                                        </p:cTn>
                                        <p:tgtEl>
                                          <p:spTgt spid="11"/>
                                        </p:tgtEl>
                                      </p:cBhvr>
                                    </p:cmd>
                                  </p:childTnLst>
                                </p:cTn>
                              </p:par>
                              <p:par>
                                <p:cTn id="20" presetID="1" presetClass="exit" presetSubtype="0" fill="hold" nodeType="with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2"/>
                </p:tgtEl>
              </p:cMediaNode>
            </p:video>
            <p:video>
              <p:cMediaNode vol="80000">
                <p:cTn id="23" fill="hold" display="0">
                  <p:stCondLst>
                    <p:cond delay="indefinite"/>
                  </p:stCondLst>
                </p:cTn>
                <p:tgtEl>
                  <p:spTgt spid="11"/>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BE514D-EA30-EE4D-A859-4B8F7A34D504}"/>
              </a:ext>
            </a:extLst>
          </p:cNvPr>
          <p:cNvSpPr>
            <a:spLocks noGrp="1"/>
          </p:cNvSpPr>
          <p:nvPr>
            <p:ph type="sldNum" sz="quarter" idx="12"/>
          </p:nvPr>
        </p:nvSpPr>
        <p:spPr/>
        <p:txBody>
          <a:bodyPr/>
          <a:lstStyle/>
          <a:p>
            <a:fld id="{F376D241-1DD8-9144-9B2C-BE0F706CAFA9}" type="slidenum">
              <a:rPr lang="en-NL" smtClean="0"/>
              <a:pPr/>
              <a:t>24</a:t>
            </a:fld>
            <a:endParaRPr lang="en-NL"/>
          </a:p>
        </p:txBody>
      </p:sp>
      <p:sp>
        <p:nvSpPr>
          <p:cNvPr id="5" name="Title 1">
            <a:extLst>
              <a:ext uri="{FF2B5EF4-FFF2-40B4-BE49-F238E27FC236}">
                <a16:creationId xmlns:a16="http://schemas.microsoft.com/office/drawing/2014/main" id="{35A493AB-5518-8B49-A5A3-0BB55D875606}"/>
              </a:ext>
            </a:extLst>
          </p:cNvPr>
          <p:cNvSpPr txBox="1">
            <a:spLocks/>
          </p:cNvSpPr>
          <p:nvPr/>
        </p:nvSpPr>
        <p:spPr>
          <a:xfrm>
            <a:off x="1300017" y="2122054"/>
            <a:ext cx="8758383" cy="47359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chemeClr val="tx1"/>
                </a:solidFill>
                <a:latin typeface="FreightText Pro Black" panose="02000603060000020004" pitchFamily="2" charset="0"/>
                <a:ea typeface="Source Sans Pro" panose="020B0503030403020204" pitchFamily="34" charset="0"/>
                <a:cs typeface="FreightText Pro Black" panose="02000603060000020004" pitchFamily="2" charset="0"/>
              </a:defRPr>
            </a:lvl1pPr>
          </a:lstStyle>
          <a:p>
            <a:r>
              <a:rPr lang="en-NL" sz="5400" dirty="0">
                <a:latin typeface="FreightSans Pro Bold" panose="02000606030000020004" pitchFamily="2" charset="0"/>
              </a:rPr>
              <a:t>DeltaConv is</a:t>
            </a:r>
            <a:endParaRPr lang="en-GB" sz="5400" dirty="0">
              <a:latin typeface="FreightSans Pro Bold" panose="02000606030000020004" pitchFamily="2" charset="0"/>
            </a:endParaRPr>
          </a:p>
          <a:p>
            <a:r>
              <a:rPr lang="en-GB" sz="5400" b="0" dirty="0">
                <a:latin typeface="FreightSans Pro Light" panose="02000606030000020004" pitchFamily="2" charset="0"/>
              </a:rPr>
              <a:t>Anisotropic</a:t>
            </a:r>
            <a:endParaRPr lang="en-NL" sz="5400" b="0" dirty="0">
              <a:latin typeface="FreightSans Pro Light" panose="02000606030000020004" pitchFamily="2" charset="0"/>
            </a:endParaRPr>
          </a:p>
          <a:p>
            <a:r>
              <a:rPr lang="en-GB" sz="5400" b="0" dirty="0">
                <a:latin typeface="FreightSans Pro Light" panose="02000606030000020004" pitchFamily="2" charset="0"/>
              </a:rPr>
              <a:t>Intrinsic</a:t>
            </a:r>
            <a:endParaRPr lang="en-NL" sz="5400" dirty="0">
              <a:latin typeface="FreightSans Pro Light" panose="02000606030000020004" pitchFamily="2" charset="0"/>
            </a:endParaRPr>
          </a:p>
        </p:txBody>
      </p:sp>
    </p:spTree>
    <p:extLst>
      <p:ext uri="{BB962C8B-B14F-4D97-AF65-F5344CB8AC3E}">
        <p14:creationId xmlns:p14="http://schemas.microsoft.com/office/powerpoint/2010/main" val="349921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EAD35C95-164D-D1ED-B90A-236DDE7E7DD5}"/>
                  </a:ext>
                </a:extLst>
              </p:cNvPr>
              <p:cNvSpPr txBox="1">
                <a:spLocks/>
              </p:cNvSpPr>
              <p:nvPr/>
            </p:nvSpPr>
            <p:spPr>
              <a:xfrm>
                <a:off x="6756345" y="3183824"/>
                <a:ext cx="4880920" cy="830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Sup>
                        <m:sSubSupPr>
                          <m:ctrlPr>
                            <a:rPr lang="nl-NL" b="0" i="1" smtClean="0">
                              <a:latin typeface="Cambria Math" panose="02040503050406030204" pitchFamily="18" charset="0"/>
                            </a:rPr>
                          </m:ctrlPr>
                        </m:sSubSupPr>
                        <m:e>
                          <m:r>
                            <a:rPr lang="nl-NL" b="0" i="1" smtClean="0">
                              <a:latin typeface="Cambria Math" panose="02040503050406030204" pitchFamily="18" charset="0"/>
                            </a:rPr>
                            <m:t>𝑥</m:t>
                          </m:r>
                        </m:e>
                        <m:sub>
                          <m:r>
                            <a:rPr lang="nl-NL" b="0" i="1" smtClean="0">
                              <a:latin typeface="Cambria Math" panose="02040503050406030204" pitchFamily="18" charset="0"/>
                            </a:rPr>
                            <m:t>𝑖</m:t>
                          </m:r>
                        </m:sub>
                        <m:sup>
                          <m:r>
                            <a:rPr lang="nl-NL" b="0" i="1" smtClean="0">
                              <a:latin typeface="Cambria Math" panose="02040503050406030204" pitchFamily="18" charset="0"/>
                            </a:rPr>
                            <m:t>′</m:t>
                          </m:r>
                        </m:sup>
                      </m:sSubSup>
                      <m:r>
                        <a:rPr lang="nl-NL" b="0" i="1" smtClean="0">
                          <a:latin typeface="Cambria Math" panose="02040503050406030204" pitchFamily="18" charset="0"/>
                        </a:rPr>
                        <m:t>=</m:t>
                      </m:r>
                      <m:r>
                        <a:rPr lang="nl-NL" b="0" i="1" smtClean="0">
                          <a:latin typeface="Cambria Math" panose="02040503050406030204" pitchFamily="18" charset="0"/>
                        </a:rPr>
                        <m:t>𝜎</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𝑊</m:t>
                          </m:r>
                        </m:e>
                        <m:sub>
                          <m:r>
                            <a:rPr lang="nl-NL" b="0" i="1" smtClean="0">
                              <a:latin typeface="Cambria Math" panose="02040503050406030204" pitchFamily="18" charset="0"/>
                            </a:rPr>
                            <m:t>0</m:t>
                          </m:r>
                        </m:sub>
                      </m:sSub>
                      <m:sSub>
                        <m:sSubPr>
                          <m:ctrlPr>
                            <a:rPr lang="nl-NL" b="0" i="1" smtClean="0">
                              <a:solidFill>
                                <a:srgbClr val="92D050"/>
                              </a:solidFill>
                              <a:latin typeface="Cambria Math" panose="02040503050406030204" pitchFamily="18" charset="0"/>
                            </a:rPr>
                          </m:ctrlPr>
                        </m:sSubPr>
                        <m:e>
                          <m:r>
                            <a:rPr lang="nl-NL" b="0" i="1" smtClean="0">
                              <a:solidFill>
                                <a:srgbClr val="92D050"/>
                              </a:solidFill>
                              <a:latin typeface="Cambria Math" panose="02040503050406030204" pitchFamily="18" charset="0"/>
                            </a:rPr>
                            <m:t>𝑥</m:t>
                          </m:r>
                        </m:e>
                        <m:sub>
                          <m:r>
                            <a:rPr lang="nl-NL" b="0" i="1" smtClean="0">
                              <a:solidFill>
                                <a:srgbClr val="92D050"/>
                              </a:solidFill>
                              <a:latin typeface="Cambria Math" panose="02040503050406030204" pitchFamily="18" charset="0"/>
                            </a:rPr>
                            <m:t>𝑖</m:t>
                          </m:r>
                        </m:sub>
                      </m:sSub>
                      <m:r>
                        <a:rPr lang="nl-NL" b="0" i="1" smtClean="0">
                          <a:latin typeface="Cambria Math" panose="02040503050406030204" pitchFamily="18" charset="0"/>
                        </a:rPr>
                        <m:t>+</m:t>
                      </m:r>
                      <m:nary>
                        <m:naryPr>
                          <m:chr m:val="∑"/>
                          <m:supHide m:val="on"/>
                          <m:ctrlPr>
                            <a:rPr lang="nl-NL" b="0" i="1" smtClean="0">
                              <a:latin typeface="Cambria Math" panose="02040503050406030204" pitchFamily="18" charset="0"/>
                            </a:rPr>
                          </m:ctrlPr>
                        </m:naryPr>
                        <m:sub>
                          <m:r>
                            <a:rPr lang="nl-NL" b="0" i="1" smtClean="0">
                              <a:solidFill>
                                <a:srgbClr val="00B0F0"/>
                              </a:solidFill>
                              <a:latin typeface="Cambria Math" panose="02040503050406030204" pitchFamily="18" charset="0"/>
                            </a:rPr>
                            <m:t>𝑗</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𝑁</m:t>
                              </m:r>
                            </m:e>
                            <m:sub>
                              <m:r>
                                <a:rPr lang="nl-NL" b="0" i="1" smtClean="0">
                                  <a:latin typeface="Cambria Math" panose="02040503050406030204" pitchFamily="18" charset="0"/>
                                </a:rPr>
                                <m:t>𝑖</m:t>
                              </m:r>
                            </m:sub>
                          </m:sSub>
                        </m:sub>
                        <m:sup/>
                        <m:e>
                          <m:sSub>
                            <m:sSubPr>
                              <m:ctrlPr>
                                <a:rPr lang="nl-NL" b="0" i="1" smtClean="0">
                                  <a:latin typeface="Cambria Math" panose="02040503050406030204" pitchFamily="18" charset="0"/>
                                </a:rPr>
                              </m:ctrlPr>
                            </m:sSubPr>
                            <m:e>
                              <m:f>
                                <m:fPr>
                                  <m:ctrlPr>
                                    <a:rPr lang="nl-NL" i="1">
                                      <a:latin typeface="Cambria Math" panose="02040503050406030204" pitchFamily="18" charset="0"/>
                                    </a:rPr>
                                  </m:ctrlPr>
                                </m:fPr>
                                <m:num>
                                  <m:r>
                                    <a:rPr lang="nl-NL" i="1">
                                      <a:latin typeface="Cambria Math" panose="02040503050406030204" pitchFamily="18" charset="0"/>
                                    </a:rPr>
                                    <m:t>1</m:t>
                                  </m:r>
                                </m:num>
                                <m:den>
                                  <m:sSub>
                                    <m:sSubPr>
                                      <m:ctrlPr>
                                        <a:rPr lang="nl-NL" i="1">
                                          <a:latin typeface="Cambria Math" panose="02040503050406030204" pitchFamily="18" charset="0"/>
                                        </a:rPr>
                                      </m:ctrlPr>
                                    </m:sSubPr>
                                    <m:e>
                                      <m:r>
                                        <a:rPr lang="nl-NL" i="1">
                                          <a:latin typeface="Cambria Math" panose="02040503050406030204" pitchFamily="18" charset="0"/>
                                        </a:rPr>
                                        <m:t>𝑐</m:t>
                                      </m:r>
                                    </m:e>
                                    <m:sub>
                                      <m:r>
                                        <a:rPr lang="nl-NL" i="1">
                                          <a:latin typeface="Cambria Math" panose="02040503050406030204" pitchFamily="18" charset="0"/>
                                        </a:rPr>
                                        <m:t>𝑖𝑗</m:t>
                                      </m:r>
                                    </m:sub>
                                  </m:sSub>
                                </m:den>
                              </m:f>
                              <m:r>
                                <a:rPr lang="nl-NL" b="0" i="1" smtClean="0">
                                  <a:latin typeface="Cambria Math" panose="02040503050406030204" pitchFamily="18" charset="0"/>
                                </a:rPr>
                                <m:t>𝑊</m:t>
                              </m:r>
                            </m:e>
                            <m:sub>
                              <m:r>
                                <a:rPr lang="nl-NL" b="0" i="1" smtClean="0">
                                  <a:latin typeface="Cambria Math" panose="02040503050406030204" pitchFamily="18" charset="0"/>
                                </a:rPr>
                                <m:t>1</m:t>
                              </m:r>
                            </m:sub>
                          </m:sSub>
                          <m:sSub>
                            <m:sSubPr>
                              <m:ctrlPr>
                                <a:rPr lang="nl-NL" b="0" i="1" smtClean="0">
                                  <a:solidFill>
                                    <a:srgbClr val="00B0F0"/>
                                  </a:solidFill>
                                  <a:latin typeface="Cambria Math" panose="02040503050406030204" pitchFamily="18" charset="0"/>
                                </a:rPr>
                              </m:ctrlPr>
                            </m:sSubPr>
                            <m:e>
                              <m:r>
                                <a:rPr lang="nl-NL" b="0" i="1" smtClean="0">
                                  <a:solidFill>
                                    <a:srgbClr val="00B0F0"/>
                                  </a:solidFill>
                                  <a:latin typeface="Cambria Math" panose="02040503050406030204" pitchFamily="18" charset="0"/>
                                </a:rPr>
                                <m:t>𝑥</m:t>
                              </m:r>
                            </m:e>
                            <m:sub>
                              <m:r>
                                <a:rPr lang="nl-NL" b="0" i="1" smtClean="0">
                                  <a:solidFill>
                                    <a:srgbClr val="00B0F0"/>
                                  </a:solidFill>
                                  <a:latin typeface="Cambria Math" panose="02040503050406030204" pitchFamily="18" charset="0"/>
                                </a:rPr>
                                <m:t>𝑗</m:t>
                              </m:r>
                            </m:sub>
                          </m:sSub>
                        </m:e>
                      </m:nary>
                      <m:r>
                        <a:rPr lang="nl-NL" b="0" i="1" smtClean="0">
                          <a:latin typeface="Cambria Math" panose="02040503050406030204" pitchFamily="18" charset="0"/>
                        </a:rPr>
                        <m:t>)</m:t>
                      </m:r>
                    </m:oMath>
                  </m:oMathPara>
                </a14:m>
                <a:endParaRPr lang="en-NL" dirty="0">
                  <a:latin typeface="Linux Libertine Display O" panose="02000503000000000000" pitchFamily="2" charset="0"/>
                  <a:ea typeface="Linux Libertine Display O" panose="02000503000000000000" pitchFamily="2" charset="0"/>
                  <a:cs typeface="Linux Libertine Display O" panose="02000503000000000000" pitchFamily="2" charset="0"/>
                </a:endParaRPr>
              </a:p>
            </p:txBody>
          </p:sp>
        </mc:Choice>
        <mc:Fallback xmlns="">
          <p:sp>
            <p:nvSpPr>
              <p:cNvPr id="7" name="Content Placeholder 2">
                <a:extLst>
                  <a:ext uri="{FF2B5EF4-FFF2-40B4-BE49-F238E27FC236}">
                    <a16:creationId xmlns:a16="http://schemas.microsoft.com/office/drawing/2014/main" id="{EAD35C95-164D-D1ED-B90A-236DDE7E7DD5}"/>
                  </a:ext>
                </a:extLst>
              </p:cNvPr>
              <p:cNvSpPr txBox="1">
                <a:spLocks noRot="1" noChangeAspect="1" noMove="1" noResize="1" noEditPoints="1" noAdjustHandles="1" noChangeArrowheads="1" noChangeShapeType="1" noTextEdit="1"/>
              </p:cNvSpPr>
              <p:nvPr/>
            </p:nvSpPr>
            <p:spPr>
              <a:xfrm>
                <a:off x="6756345" y="3183824"/>
                <a:ext cx="4880920" cy="830913"/>
              </a:xfrm>
              <a:prstGeom prst="rect">
                <a:avLst/>
              </a:prstGeom>
              <a:blipFill>
                <a:blip r:embed="rId4"/>
                <a:stretch>
                  <a:fillRect t="-185075" b="-270149"/>
                </a:stretch>
              </a:blipFill>
            </p:spPr>
            <p:txBody>
              <a:bodyPr/>
              <a:lstStyle/>
              <a:p>
                <a:r>
                  <a:rPr lang="en-NL">
                    <a:noFill/>
                  </a:rPr>
                  <a:t> </a:t>
                </a:r>
              </a:p>
            </p:txBody>
          </p:sp>
        </mc:Fallback>
      </mc:AlternateContent>
      <p:sp>
        <p:nvSpPr>
          <p:cNvPr id="2" name="Title 1">
            <a:extLst>
              <a:ext uri="{FF2B5EF4-FFF2-40B4-BE49-F238E27FC236}">
                <a16:creationId xmlns:a16="http://schemas.microsoft.com/office/drawing/2014/main" id="{931D8A92-9FF3-F242-9C6E-8EBCD62B667D}"/>
              </a:ext>
            </a:extLst>
          </p:cNvPr>
          <p:cNvSpPr>
            <a:spLocks noGrp="1"/>
          </p:cNvSpPr>
          <p:nvPr>
            <p:ph type="title"/>
          </p:nvPr>
        </p:nvSpPr>
        <p:spPr/>
        <p:txBody>
          <a:bodyPr/>
          <a:lstStyle/>
          <a:p>
            <a:r>
              <a:rPr lang="en-NL" dirty="0"/>
              <a:t>Convolutions and operators</a:t>
            </a:r>
          </a:p>
        </p:txBody>
      </p:sp>
      <p:sp>
        <p:nvSpPr>
          <p:cNvPr id="9" name="Content Placeholder 8">
            <a:extLst>
              <a:ext uri="{FF2B5EF4-FFF2-40B4-BE49-F238E27FC236}">
                <a16:creationId xmlns:a16="http://schemas.microsoft.com/office/drawing/2014/main" id="{E293F281-DF1F-B544-B599-FE0D43F0A201}"/>
              </a:ext>
            </a:extLst>
          </p:cNvPr>
          <p:cNvSpPr>
            <a:spLocks noGrp="1"/>
          </p:cNvSpPr>
          <p:nvPr>
            <p:ph sz="half" idx="1"/>
          </p:nvPr>
        </p:nvSpPr>
        <p:spPr>
          <a:xfrm>
            <a:off x="838199" y="1825625"/>
            <a:ext cx="5784273" cy="4351338"/>
          </a:xfrm>
        </p:spPr>
        <p:txBody>
          <a:bodyPr/>
          <a:lstStyle/>
          <a:p>
            <a:pPr>
              <a:spcAft>
                <a:spcPts val="500"/>
              </a:spcAft>
            </a:pPr>
            <a:r>
              <a:rPr lang="en-NL" dirty="0"/>
              <a:t>Operators from vector calculus</a:t>
            </a:r>
          </a:p>
          <a:p>
            <a:pPr lvl="1">
              <a:spcAft>
                <a:spcPts val="500"/>
              </a:spcAft>
            </a:pPr>
            <a:r>
              <a:rPr lang="en-NL" dirty="0"/>
              <a:t>Laplacian, Gradient, Divergence</a:t>
            </a:r>
          </a:p>
          <a:p>
            <a:pPr lvl="1">
              <a:spcAft>
                <a:spcPts val="500"/>
              </a:spcAft>
            </a:pPr>
            <a:r>
              <a:rPr lang="en-NL" dirty="0"/>
              <a:t>Operators are coordinate-independent</a:t>
            </a:r>
          </a:p>
          <a:p>
            <a:pPr>
              <a:spcAft>
                <a:spcPts val="500"/>
              </a:spcAft>
            </a:pPr>
            <a:r>
              <a:rPr lang="en-NL" dirty="0"/>
              <a:t>Used in geometric deep learning</a:t>
            </a:r>
          </a:p>
          <a:p>
            <a:pPr lvl="1">
              <a:spcAft>
                <a:spcPts val="500"/>
              </a:spcAft>
            </a:pPr>
            <a:r>
              <a:rPr lang="en-NL" dirty="0"/>
              <a:t>Laplacian: GCN, EdgeConv</a:t>
            </a:r>
          </a:p>
          <a:p>
            <a:pPr lvl="1">
              <a:spcAft>
                <a:spcPts val="500"/>
              </a:spcAft>
            </a:pPr>
            <a:r>
              <a:rPr lang="en-NL" dirty="0"/>
              <a:t>Laplacian + gradient: DiffusionNet</a:t>
            </a:r>
          </a:p>
          <a:p>
            <a:pPr>
              <a:spcAft>
                <a:spcPts val="500"/>
              </a:spcAft>
            </a:pPr>
            <a:endParaRPr lang="en-NL" dirty="0"/>
          </a:p>
        </p:txBody>
      </p:sp>
      <p:sp>
        <p:nvSpPr>
          <p:cNvPr id="4" name="Slide Number Placeholder 3">
            <a:extLst>
              <a:ext uri="{FF2B5EF4-FFF2-40B4-BE49-F238E27FC236}">
                <a16:creationId xmlns:a16="http://schemas.microsoft.com/office/drawing/2014/main" id="{2D02B52B-612F-9B4D-BF0A-7BBE6E5C7D59}"/>
              </a:ext>
            </a:extLst>
          </p:cNvPr>
          <p:cNvSpPr>
            <a:spLocks noGrp="1"/>
          </p:cNvSpPr>
          <p:nvPr>
            <p:ph type="sldNum" sz="quarter" idx="12"/>
          </p:nvPr>
        </p:nvSpPr>
        <p:spPr/>
        <p:txBody>
          <a:bodyPr/>
          <a:lstStyle/>
          <a:p>
            <a:fld id="{F376D241-1DD8-9144-9B2C-BE0F706CAFA9}" type="slidenum">
              <a:rPr lang="en-NL" smtClean="0"/>
              <a:pPr/>
              <a:t>25</a:t>
            </a:fld>
            <a:endParaRPr lang="en-NL"/>
          </a:p>
        </p:txBody>
      </p:sp>
      <p:sp>
        <p:nvSpPr>
          <p:cNvPr id="10" name="TextBox 9">
            <a:extLst>
              <a:ext uri="{FF2B5EF4-FFF2-40B4-BE49-F238E27FC236}">
                <a16:creationId xmlns:a16="http://schemas.microsoft.com/office/drawing/2014/main" id="{24E551D8-2820-E4D3-BEB0-2AFBB8A434BB}"/>
              </a:ext>
            </a:extLst>
          </p:cNvPr>
          <p:cNvSpPr txBox="1"/>
          <p:nvPr/>
        </p:nvSpPr>
        <p:spPr>
          <a:xfrm>
            <a:off x="7945581" y="4924555"/>
            <a:ext cx="2309091" cy="553998"/>
          </a:xfrm>
          <a:prstGeom prst="rect">
            <a:avLst/>
          </a:prstGeom>
          <a:noFill/>
        </p:spPr>
        <p:txBody>
          <a:bodyPr wrap="square" rtlCol="0">
            <a:spAutoFit/>
          </a:bodyPr>
          <a:lstStyle/>
          <a:p>
            <a:pPr algn="ctr"/>
            <a:r>
              <a:rPr lang="en-NL" dirty="0">
                <a:latin typeface="FreightSans Pro Light" panose="02000606030000020004" pitchFamily="2" charset="0"/>
              </a:rPr>
              <a:t>DiffusionNet</a:t>
            </a:r>
          </a:p>
          <a:p>
            <a:pPr algn="ctr"/>
            <a:r>
              <a:rPr lang="en-NL" sz="1100" dirty="0">
                <a:latin typeface="FreightSans Pro Light" panose="02000606030000020004" pitchFamily="2" charset="0"/>
              </a:rPr>
              <a:t>[</a:t>
            </a:r>
            <a:r>
              <a:rPr lang="en-GB" sz="1100" dirty="0">
                <a:latin typeface="FreightSans Pro Light" panose="02000606030000020004" pitchFamily="2" charset="0"/>
              </a:rPr>
              <a:t>Sharp et al. 2022]</a:t>
            </a:r>
            <a:endParaRPr lang="en-NL" sz="1100" dirty="0">
              <a:latin typeface="FreightSans Pro Light" panose="02000606030000020004" pitchFamily="2" charset="0"/>
            </a:endParaRPr>
          </a:p>
        </p:txBody>
      </p:sp>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7A99037B-2A4B-E07A-BD69-1F16F7A4E4EC}"/>
                  </a:ext>
                </a:extLst>
              </p:cNvPr>
              <p:cNvSpPr txBox="1">
                <a:spLocks/>
              </p:cNvSpPr>
              <p:nvPr/>
            </p:nvSpPr>
            <p:spPr>
              <a:xfrm>
                <a:off x="6848012" y="3405214"/>
                <a:ext cx="4039217" cy="830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Sup>
                        <m:sSubSupPr>
                          <m:ctrlPr>
                            <a:rPr lang="nl-NL" b="0" i="1" smtClean="0">
                              <a:latin typeface="Cambria Math" panose="02040503050406030204" pitchFamily="18" charset="0"/>
                            </a:rPr>
                          </m:ctrlPr>
                        </m:sSubSupPr>
                        <m:e>
                          <m:r>
                            <a:rPr lang="nl-NL" b="0" i="1" smtClean="0">
                              <a:latin typeface="Cambria Math" panose="02040503050406030204" pitchFamily="18" charset="0"/>
                            </a:rPr>
                            <m:t>𝑥</m:t>
                          </m:r>
                        </m:e>
                        <m:sub>
                          <m:r>
                            <a:rPr lang="nl-NL" b="0" i="1" smtClean="0">
                              <a:latin typeface="Cambria Math" panose="02040503050406030204" pitchFamily="18" charset="0"/>
                            </a:rPr>
                            <m:t>𝑖</m:t>
                          </m:r>
                        </m:sub>
                        <m:sup>
                          <m:r>
                            <a:rPr lang="nl-NL" b="0" i="1" smtClean="0">
                              <a:latin typeface="Cambria Math" panose="02040503050406030204" pitchFamily="18" charset="0"/>
                            </a:rPr>
                            <m:t>′</m:t>
                          </m:r>
                        </m:sup>
                      </m:sSubSup>
                      <m:r>
                        <a:rPr lang="nl-NL" b="0" i="1" smtClean="0">
                          <a:latin typeface="Cambria Math" panose="02040503050406030204" pitchFamily="18" charset="0"/>
                        </a:rPr>
                        <m:t>=</m:t>
                      </m:r>
                      <m:func>
                        <m:funcPr>
                          <m:ctrlPr>
                            <a:rPr lang="nl-NL" b="0" i="1" smtClean="0">
                              <a:latin typeface="Cambria Math" panose="02040503050406030204" pitchFamily="18" charset="0"/>
                            </a:rPr>
                          </m:ctrlPr>
                        </m:funcPr>
                        <m:fName>
                          <m:limLow>
                            <m:limLowPr>
                              <m:ctrlPr>
                                <a:rPr lang="nl-NL" b="0" i="1" smtClean="0">
                                  <a:latin typeface="Cambria Math" panose="02040503050406030204" pitchFamily="18" charset="0"/>
                                </a:rPr>
                              </m:ctrlPr>
                            </m:limLowPr>
                            <m:e>
                              <m:r>
                                <m:rPr>
                                  <m:sty m:val="p"/>
                                </m:rPr>
                                <a:rPr lang="nl-NL" b="0" i="0" smtClean="0">
                                  <a:latin typeface="Cambria Math" panose="02040503050406030204" pitchFamily="18" charset="0"/>
                                </a:rPr>
                                <m:t>max</m:t>
                              </m:r>
                            </m:e>
                            <m:lim>
                              <m:r>
                                <a:rPr lang="nl-NL" b="0" i="1" smtClean="0">
                                  <a:latin typeface="Cambria Math" panose="02040503050406030204" pitchFamily="18" charset="0"/>
                                </a:rPr>
                                <m:t>𝑗</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𝑁</m:t>
                                  </m:r>
                                </m:e>
                                <m:sub>
                                  <m:r>
                                    <a:rPr lang="nl-NL" b="0" i="1" smtClean="0">
                                      <a:latin typeface="Cambria Math" panose="02040503050406030204" pitchFamily="18" charset="0"/>
                                    </a:rPr>
                                    <m:t>𝑖</m:t>
                                  </m:r>
                                </m:sub>
                              </m:sSub>
                            </m:lim>
                          </m:limLow>
                        </m:fName>
                        <m:e>
                          <m:sSub>
                            <m:sSubPr>
                              <m:ctrlPr>
                                <a:rPr lang="nl-NL" b="0" i="1" smtClean="0">
                                  <a:latin typeface="Cambria Math" panose="02040503050406030204" pitchFamily="18" charset="0"/>
                                </a:rPr>
                              </m:ctrlPr>
                            </m:sSubPr>
                            <m:e>
                              <m:r>
                                <a:rPr lang="nl-NL" b="0" i="1" smtClean="0">
                                  <a:latin typeface="Cambria Math" panose="02040503050406030204" pitchFamily="18" charset="0"/>
                                </a:rPr>
                                <m:t>h</m:t>
                              </m:r>
                            </m:e>
                            <m:sub>
                              <m:r>
                                <a:rPr lang="nl-NL" b="0" i="1" smtClean="0">
                                  <a:latin typeface="Cambria Math" panose="02040503050406030204" pitchFamily="18" charset="0"/>
                                </a:rPr>
                                <m:t>𝜃</m:t>
                              </m:r>
                            </m:sub>
                          </m:sSub>
                          <m:r>
                            <a:rPr lang="nl-NL" b="0" i="1" smtClean="0">
                              <a:latin typeface="Cambria Math" panose="02040503050406030204" pitchFamily="18" charset="0"/>
                            </a:rPr>
                            <m:t>(</m:t>
                          </m:r>
                          <m:sSub>
                            <m:sSubPr>
                              <m:ctrlPr>
                                <a:rPr lang="nl-NL" b="0" i="1" smtClean="0">
                                  <a:solidFill>
                                    <a:srgbClr val="00B0F0"/>
                                  </a:solidFill>
                                  <a:latin typeface="Cambria Math" panose="02040503050406030204" pitchFamily="18" charset="0"/>
                                </a:rPr>
                              </m:ctrlPr>
                            </m:sSubPr>
                            <m:e>
                              <m:sSub>
                                <m:sSubPr>
                                  <m:ctrlPr>
                                    <a:rPr lang="nl-NL" b="0" i="1" smtClean="0">
                                      <a:solidFill>
                                        <a:srgbClr val="92D050"/>
                                      </a:solidFill>
                                      <a:latin typeface="Cambria Math" panose="02040503050406030204" pitchFamily="18" charset="0"/>
                                    </a:rPr>
                                  </m:ctrlPr>
                                </m:sSubPr>
                                <m:e>
                                  <m:r>
                                    <a:rPr lang="nl-NL" b="0" i="1" smtClean="0">
                                      <a:solidFill>
                                        <a:srgbClr val="92D050"/>
                                      </a:solidFill>
                                      <a:latin typeface="Cambria Math" panose="02040503050406030204" pitchFamily="18" charset="0"/>
                                    </a:rPr>
                                    <m:t>𝑥</m:t>
                                  </m:r>
                                </m:e>
                                <m:sub>
                                  <m:r>
                                    <a:rPr lang="nl-NL" b="0" i="1" smtClean="0">
                                      <a:solidFill>
                                        <a:srgbClr val="92D050"/>
                                      </a:solidFill>
                                      <a:latin typeface="Cambria Math" panose="02040503050406030204" pitchFamily="18" charset="0"/>
                                    </a:rPr>
                                    <m:t>𝑖</m:t>
                                  </m:r>
                                </m:sub>
                              </m:sSub>
                              <m:r>
                                <a:rPr lang="nl-NL" b="0" i="1" smtClean="0">
                                  <a:solidFill>
                                    <a:schemeClr val="tx1"/>
                                  </a:solidFill>
                                  <a:latin typeface="Cambria Math" panose="02040503050406030204" pitchFamily="18" charset="0"/>
                                </a:rPr>
                                <m:t>,</m:t>
                              </m:r>
                              <m:r>
                                <a:rPr lang="nl-NL" b="0" i="1" smtClean="0">
                                  <a:solidFill>
                                    <a:srgbClr val="00B0F0"/>
                                  </a:solidFill>
                                  <a:latin typeface="Cambria Math" panose="02040503050406030204" pitchFamily="18" charset="0"/>
                                </a:rPr>
                                <m:t> </m:t>
                              </m:r>
                              <m:r>
                                <a:rPr lang="nl-NL" b="0" i="1" smtClean="0">
                                  <a:solidFill>
                                    <a:srgbClr val="00B0F0"/>
                                  </a:solidFill>
                                  <a:latin typeface="Cambria Math" panose="02040503050406030204" pitchFamily="18" charset="0"/>
                                </a:rPr>
                                <m:t>𝑥</m:t>
                              </m:r>
                            </m:e>
                            <m:sub>
                              <m:r>
                                <a:rPr lang="nl-NL" b="0" i="1" smtClean="0">
                                  <a:solidFill>
                                    <a:srgbClr val="00B0F0"/>
                                  </a:solidFill>
                                  <a:latin typeface="Cambria Math" panose="02040503050406030204" pitchFamily="18" charset="0"/>
                                </a:rPr>
                                <m:t>𝑗</m:t>
                              </m:r>
                            </m:sub>
                          </m:sSub>
                          <m:r>
                            <a:rPr lang="nl-NL" b="0" i="1" smtClean="0">
                              <a:solidFill>
                                <a:schemeClr val="tx1"/>
                              </a:solidFill>
                              <a:latin typeface="Cambria Math" panose="02040503050406030204" pitchFamily="18" charset="0"/>
                            </a:rPr>
                            <m:t>−</m:t>
                          </m:r>
                          <m:sSub>
                            <m:sSubPr>
                              <m:ctrlPr>
                                <a:rPr lang="nl-NL" b="0" i="1" smtClean="0">
                                  <a:solidFill>
                                    <a:srgbClr val="92D050"/>
                                  </a:solidFill>
                                  <a:latin typeface="Cambria Math" panose="02040503050406030204" pitchFamily="18" charset="0"/>
                                </a:rPr>
                              </m:ctrlPr>
                            </m:sSubPr>
                            <m:e>
                              <m:r>
                                <a:rPr lang="nl-NL" b="0" i="1" smtClean="0">
                                  <a:solidFill>
                                    <a:srgbClr val="92D050"/>
                                  </a:solidFill>
                                  <a:latin typeface="Cambria Math" panose="02040503050406030204" pitchFamily="18" charset="0"/>
                                </a:rPr>
                                <m:t>𝑥</m:t>
                              </m:r>
                            </m:e>
                            <m:sub>
                              <m:r>
                                <a:rPr lang="nl-NL" b="0" i="1" smtClean="0">
                                  <a:solidFill>
                                    <a:srgbClr val="92D050"/>
                                  </a:solidFill>
                                  <a:latin typeface="Cambria Math" panose="02040503050406030204" pitchFamily="18" charset="0"/>
                                </a:rPr>
                                <m:t>𝑖</m:t>
                              </m:r>
                            </m:sub>
                          </m:sSub>
                        </m:e>
                      </m:func>
                      <m:r>
                        <a:rPr lang="nl-NL" b="0" i="1" smtClean="0">
                          <a:latin typeface="Cambria Math" panose="02040503050406030204" pitchFamily="18" charset="0"/>
                        </a:rPr>
                        <m:t>)</m:t>
                      </m:r>
                    </m:oMath>
                  </m:oMathPara>
                </a14:m>
                <a:endParaRPr lang="en-NL" dirty="0">
                  <a:latin typeface="Linux Libertine Display O" panose="02000503000000000000" pitchFamily="2" charset="0"/>
                  <a:ea typeface="Linux Libertine Display O" panose="02000503000000000000" pitchFamily="2" charset="0"/>
                  <a:cs typeface="Linux Libertine Display O" panose="02000503000000000000" pitchFamily="2" charset="0"/>
                </a:endParaRPr>
              </a:p>
            </p:txBody>
          </p:sp>
        </mc:Choice>
        <mc:Fallback xmlns="">
          <p:sp>
            <p:nvSpPr>
              <p:cNvPr id="11" name="Content Placeholder 2">
                <a:extLst>
                  <a:ext uri="{FF2B5EF4-FFF2-40B4-BE49-F238E27FC236}">
                    <a16:creationId xmlns:a16="http://schemas.microsoft.com/office/drawing/2014/main" id="{7A99037B-2A4B-E07A-BD69-1F16F7A4E4EC}"/>
                  </a:ext>
                </a:extLst>
              </p:cNvPr>
              <p:cNvSpPr txBox="1">
                <a:spLocks noRot="1" noChangeAspect="1" noMove="1" noResize="1" noEditPoints="1" noAdjustHandles="1" noChangeArrowheads="1" noChangeShapeType="1" noTextEdit="1"/>
              </p:cNvSpPr>
              <p:nvPr/>
            </p:nvSpPr>
            <p:spPr>
              <a:xfrm>
                <a:off x="6848012" y="3405214"/>
                <a:ext cx="4039217" cy="830913"/>
              </a:xfrm>
              <a:prstGeom prst="rect">
                <a:avLst/>
              </a:prstGeom>
              <a:blipFill>
                <a:blip r:embed="rId5"/>
                <a:stretch>
                  <a:fillRect t="-1515"/>
                </a:stretch>
              </a:blipFill>
            </p:spPr>
            <p:txBody>
              <a:bodyPr/>
              <a:lstStyle/>
              <a:p>
                <a:r>
                  <a:rPr lang="en-NL">
                    <a:noFill/>
                  </a:rPr>
                  <a:t> </a:t>
                </a:r>
              </a:p>
            </p:txBody>
          </p:sp>
        </mc:Fallback>
      </mc:AlternateContent>
      <p:pic>
        <p:nvPicPr>
          <p:cNvPr id="8" name="Picture 7" descr="Diagram&#10;&#10;Description automatically generated">
            <a:extLst>
              <a:ext uri="{FF2B5EF4-FFF2-40B4-BE49-F238E27FC236}">
                <a16:creationId xmlns:a16="http://schemas.microsoft.com/office/drawing/2014/main" id="{8D3C7AF1-C913-E7C1-BFDF-F34C307643EE}"/>
              </a:ext>
            </a:extLst>
          </p:cNvPr>
          <p:cNvPicPr>
            <a:picLocks noChangeAspect="1"/>
          </p:cNvPicPr>
          <p:nvPr/>
        </p:nvPicPr>
        <p:blipFill>
          <a:blip r:embed="rId6"/>
          <a:stretch>
            <a:fillRect/>
          </a:stretch>
        </p:blipFill>
        <p:spPr>
          <a:xfrm>
            <a:off x="6247568" y="1893194"/>
            <a:ext cx="5475451" cy="2809971"/>
          </a:xfrm>
          <a:prstGeom prst="rect">
            <a:avLst/>
          </a:prstGeom>
        </p:spPr>
      </p:pic>
    </p:spTree>
    <p:extLst>
      <p:ext uri="{BB962C8B-B14F-4D97-AF65-F5344CB8AC3E}">
        <p14:creationId xmlns:p14="http://schemas.microsoft.com/office/powerpoint/2010/main" val="370170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500"/>
                                        <p:tgtEl>
                                          <p:spTgt spid="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500"/>
                                        <p:tgtEl>
                                          <p:spTgt spid="9">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fade">
                                      <p:cBhvr>
                                        <p:cTn id="42" dur="500"/>
                                        <p:tgtEl>
                                          <p:spTgt spid="9">
                                            <p:txEl>
                                              <p:pRg st="5" end="5"/>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94D6C-7C49-DA4A-A639-60E0CA11BB6B}"/>
              </a:ext>
            </a:extLst>
          </p:cNvPr>
          <p:cNvSpPr>
            <a:spLocks noGrp="1"/>
          </p:cNvSpPr>
          <p:nvPr>
            <p:ph type="ctrTitle"/>
          </p:nvPr>
        </p:nvSpPr>
        <p:spPr/>
        <p:txBody>
          <a:bodyPr/>
          <a:lstStyle/>
          <a:p>
            <a:r>
              <a:rPr lang="en-NL" b="0" dirty="0">
                <a:latin typeface="FreightSans Pro Light" panose="02000606030000020004" pitchFamily="2" charset="0"/>
              </a:rPr>
              <a:t>Act 1</a:t>
            </a:r>
            <a:br>
              <a:rPr lang="en-NL" dirty="0"/>
            </a:br>
            <a:r>
              <a:rPr lang="en-NL" dirty="0"/>
              <a:t>Introducing the cast</a:t>
            </a:r>
          </a:p>
        </p:txBody>
      </p:sp>
      <p:sp>
        <p:nvSpPr>
          <p:cNvPr id="4" name="Slide Number Placeholder 3">
            <a:extLst>
              <a:ext uri="{FF2B5EF4-FFF2-40B4-BE49-F238E27FC236}">
                <a16:creationId xmlns:a16="http://schemas.microsoft.com/office/drawing/2014/main" id="{89E60F8D-5FDA-074B-B9C1-5DF792FC451C}"/>
              </a:ext>
            </a:extLst>
          </p:cNvPr>
          <p:cNvSpPr>
            <a:spLocks noGrp="1"/>
          </p:cNvSpPr>
          <p:nvPr>
            <p:ph type="sldNum" sz="quarter" idx="12"/>
          </p:nvPr>
        </p:nvSpPr>
        <p:spPr/>
        <p:txBody>
          <a:bodyPr/>
          <a:lstStyle/>
          <a:p>
            <a:fld id="{F376D241-1DD8-9144-9B2C-BE0F706CAFA9}" type="slidenum">
              <a:rPr lang="en-NL" smtClean="0"/>
              <a:pPr/>
              <a:t>26</a:t>
            </a:fld>
            <a:endParaRPr lang="en-NL" dirty="0"/>
          </a:p>
        </p:txBody>
      </p:sp>
    </p:spTree>
    <p:extLst>
      <p:ext uri="{BB962C8B-B14F-4D97-AF65-F5344CB8AC3E}">
        <p14:creationId xmlns:p14="http://schemas.microsoft.com/office/powerpoint/2010/main" val="4058404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989B24-95F1-F96A-927A-73E890615542}"/>
              </a:ext>
            </a:extLst>
          </p:cNvPr>
          <p:cNvPicPr>
            <a:picLocks noChangeAspect="1"/>
          </p:cNvPicPr>
          <p:nvPr/>
        </p:nvPicPr>
        <p:blipFill>
          <a:blip r:embed="rId3"/>
          <a:stretch>
            <a:fillRect/>
          </a:stretch>
        </p:blipFill>
        <p:spPr>
          <a:xfrm>
            <a:off x="8011754" y="1918089"/>
            <a:ext cx="2859978" cy="2719323"/>
          </a:xfrm>
          <a:prstGeom prst="rect">
            <a:avLst/>
          </a:prstGeom>
        </p:spPr>
      </p:pic>
      <p:sp>
        <p:nvSpPr>
          <p:cNvPr id="2" name="Title 1">
            <a:extLst>
              <a:ext uri="{FF2B5EF4-FFF2-40B4-BE49-F238E27FC236}">
                <a16:creationId xmlns:a16="http://schemas.microsoft.com/office/drawing/2014/main" id="{21E9362B-C5AC-814F-B332-C3253125ECCB}"/>
              </a:ext>
            </a:extLst>
          </p:cNvPr>
          <p:cNvSpPr>
            <a:spLocks noGrp="1"/>
          </p:cNvSpPr>
          <p:nvPr>
            <p:ph type="title"/>
          </p:nvPr>
        </p:nvSpPr>
        <p:spPr/>
        <p:txBody>
          <a:bodyPr/>
          <a:lstStyle/>
          <a:p>
            <a:r>
              <a:rPr lang="en-NL" dirty="0"/>
              <a:t>Laplacian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F6B2005-5DDA-0A49-A21F-7D4892E4FD52}"/>
                  </a:ext>
                </a:extLst>
              </p:cNvPr>
              <p:cNvSpPr>
                <a:spLocks noGrp="1"/>
              </p:cNvSpPr>
              <p:nvPr>
                <p:ph idx="1"/>
              </p:nvPr>
            </p:nvSpPr>
            <p:spPr/>
            <p:txBody>
              <a:bodyPr/>
              <a:lstStyle/>
              <a:p>
                <a:r>
                  <a:rPr lang="en-NL" dirty="0"/>
                  <a:t>Sum of second derivatives</a:t>
                </a:r>
              </a:p>
              <a:p>
                <a:pPr lvl="1"/>
                <a:r>
                  <a:rPr lang="en-NL" dirty="0"/>
                  <a:t>Discrete setting: </a:t>
                </a:r>
                <a:r>
                  <a:rPr lang="en-NL" dirty="0">
                    <a:solidFill>
                      <a:srgbClr val="00B050"/>
                    </a:solidFill>
                  </a:rPr>
                  <a:t>Difference</a:t>
                </a:r>
                <a:r>
                  <a:rPr lang="en-NL" dirty="0"/>
                  <a:t> </a:t>
                </a:r>
                <a:r>
                  <a:rPr lang="nl-NL" dirty="0" err="1"/>
                  <a:t>to</a:t>
                </a:r>
                <a:r>
                  <a:rPr lang="nl-NL" dirty="0"/>
                  <a:t> </a:t>
                </a:r>
                <a:r>
                  <a:rPr lang="en-NL" dirty="0">
                    <a:solidFill>
                      <a:srgbClr val="00B0F0"/>
                    </a:solidFill>
                  </a:rPr>
                  <a:t>average of neighbors</a:t>
                </a:r>
              </a:p>
              <a:p>
                <a:r>
                  <a:rPr lang="en-NL" dirty="0"/>
                  <a:t>Used in many applications</a:t>
                </a:r>
              </a:p>
              <a:p>
                <a:pPr lvl="1"/>
                <a:r>
                  <a:rPr lang="en-NL" dirty="0"/>
                  <a:t>Harmonic functions </a:t>
                </a:r>
                <a14:m>
                  <m:oMath xmlns:m="http://schemas.openxmlformats.org/officeDocument/2006/math">
                    <m:r>
                      <m:rPr>
                        <m:sty m:val="p"/>
                      </m:rPr>
                      <a:rPr lang="nl-NL" b="0" i="0" smtClean="0">
                        <a:latin typeface="Cambria Math" panose="02040503050406030204" pitchFamily="18" charset="0"/>
                      </a:rPr>
                      <m:t>Δ</m:t>
                    </m:r>
                    <m:r>
                      <a:rPr lang="nl-NL" b="0" i="1" smtClean="0">
                        <a:latin typeface="Cambria Math" panose="02040503050406030204" pitchFamily="18" charset="0"/>
                      </a:rPr>
                      <m:t>𝑦</m:t>
                    </m:r>
                    <m:r>
                      <a:rPr lang="nl-NL" b="0" i="1" smtClean="0">
                        <a:latin typeface="Cambria Math" panose="02040503050406030204" pitchFamily="18" charset="0"/>
                      </a:rPr>
                      <m:t>=0</m:t>
                    </m:r>
                  </m:oMath>
                </a14:m>
                <a:endParaRPr lang="en-NL" dirty="0"/>
              </a:p>
              <a:p>
                <a:pPr lvl="1"/>
                <a:r>
                  <a:rPr lang="en-NL" dirty="0"/>
                  <a:t>Heat equation </a:t>
                </a:r>
                <a14:m>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m:t>
                        </m:r>
                        <m:r>
                          <a:rPr lang="nl-NL" b="0" i="1" smtClean="0">
                            <a:latin typeface="Cambria Math" panose="02040503050406030204" pitchFamily="18" charset="0"/>
                          </a:rPr>
                          <m:t>𝑦</m:t>
                        </m:r>
                      </m:num>
                      <m:den>
                        <m:r>
                          <a:rPr lang="nl-NL" b="0" i="1" smtClean="0">
                            <a:latin typeface="Cambria Math" panose="02040503050406030204" pitchFamily="18" charset="0"/>
                          </a:rPr>
                          <m:t>𝜕</m:t>
                        </m:r>
                        <m:r>
                          <a:rPr lang="nl-NL" b="0" i="1" smtClean="0">
                            <a:latin typeface="Cambria Math" panose="02040503050406030204" pitchFamily="18" charset="0"/>
                          </a:rPr>
                          <m:t>𝑡</m:t>
                        </m:r>
                      </m:den>
                    </m:f>
                    <m:r>
                      <a:rPr lang="nl-NL" b="0" i="1" smtClean="0">
                        <a:latin typeface="Cambria Math" panose="02040503050406030204" pitchFamily="18" charset="0"/>
                      </a:rPr>
                      <m:t>=</m:t>
                    </m:r>
                    <m:r>
                      <m:rPr>
                        <m:sty m:val="p"/>
                      </m:rPr>
                      <a:rPr lang="nl-NL" b="0" i="0" smtClean="0">
                        <a:latin typeface="Cambria Math" panose="02040503050406030204" pitchFamily="18" charset="0"/>
                      </a:rPr>
                      <m:t>Δ</m:t>
                    </m:r>
                    <m:r>
                      <a:rPr lang="nl-NL" b="0" i="1" smtClean="0">
                        <a:latin typeface="Cambria Math" panose="02040503050406030204" pitchFamily="18" charset="0"/>
                      </a:rPr>
                      <m:t>𝑦</m:t>
                    </m:r>
                  </m:oMath>
                </a14:m>
                <a:endParaRPr lang="en-NL" dirty="0"/>
              </a:p>
              <a:p>
                <a:pPr lvl="1"/>
                <a:r>
                  <a:rPr lang="en-NL" dirty="0"/>
                  <a:t>Spectral analysis (eigendecomposition)</a:t>
                </a:r>
              </a:p>
              <a:p>
                <a:r>
                  <a:rPr lang="en-NL" dirty="0"/>
                  <a:t>Isotropic</a:t>
                </a:r>
              </a:p>
            </p:txBody>
          </p:sp>
        </mc:Choice>
        <mc:Fallback xmlns="">
          <p:sp>
            <p:nvSpPr>
              <p:cNvPr id="3" name="Content Placeholder 2">
                <a:extLst>
                  <a:ext uri="{FF2B5EF4-FFF2-40B4-BE49-F238E27FC236}">
                    <a16:creationId xmlns:a16="http://schemas.microsoft.com/office/drawing/2014/main" id="{5F6B2005-5DDA-0A49-A21F-7D4892E4FD52}"/>
                  </a:ext>
                </a:extLst>
              </p:cNvPr>
              <p:cNvSpPr>
                <a:spLocks noGrp="1" noRot="1" noChangeAspect="1" noMove="1" noResize="1" noEditPoints="1" noAdjustHandles="1" noChangeArrowheads="1" noChangeShapeType="1" noTextEdit="1"/>
              </p:cNvSpPr>
              <p:nvPr>
                <p:ph idx="1"/>
              </p:nvPr>
            </p:nvSpPr>
            <p:spPr>
              <a:blipFill>
                <a:blip r:embed="rId4"/>
                <a:stretch>
                  <a:fillRect l="-1086" t="-2326"/>
                </a:stretch>
              </a:blipFill>
            </p:spPr>
            <p:txBody>
              <a:bodyPr/>
              <a:lstStyle/>
              <a:p>
                <a:r>
                  <a:rPr lang="en-NL">
                    <a:noFill/>
                  </a:rPr>
                  <a:t> </a:t>
                </a:r>
              </a:p>
            </p:txBody>
          </p:sp>
        </mc:Fallback>
      </mc:AlternateContent>
      <p:sp>
        <p:nvSpPr>
          <p:cNvPr id="4" name="Slide Number Placeholder 3">
            <a:extLst>
              <a:ext uri="{FF2B5EF4-FFF2-40B4-BE49-F238E27FC236}">
                <a16:creationId xmlns:a16="http://schemas.microsoft.com/office/drawing/2014/main" id="{B6DCACC7-ED6A-BB4A-912A-BE6B9FCCDC42}"/>
              </a:ext>
            </a:extLst>
          </p:cNvPr>
          <p:cNvSpPr>
            <a:spLocks noGrp="1"/>
          </p:cNvSpPr>
          <p:nvPr>
            <p:ph type="sldNum" sz="quarter" idx="12"/>
          </p:nvPr>
        </p:nvSpPr>
        <p:spPr/>
        <p:txBody>
          <a:bodyPr/>
          <a:lstStyle/>
          <a:p>
            <a:fld id="{F376D241-1DD8-9144-9B2C-BE0F706CAFA9}" type="slidenum">
              <a:rPr lang="en-NL" smtClean="0"/>
              <a:pPr/>
              <a:t>27</a:t>
            </a:fld>
            <a:endParaRPr lang="en-NL"/>
          </a:p>
        </p:txBody>
      </p:sp>
    </p:spTree>
    <p:extLst>
      <p:ext uri="{BB962C8B-B14F-4D97-AF65-F5344CB8AC3E}">
        <p14:creationId xmlns:p14="http://schemas.microsoft.com/office/powerpoint/2010/main" val="97092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extLst>
              <a:ext uri="{FF2B5EF4-FFF2-40B4-BE49-F238E27FC236}">
                <a16:creationId xmlns:a16="http://schemas.microsoft.com/office/drawing/2014/main" id="{24C487F4-E743-42D4-AAEA-35B0445E2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7238" y="1773159"/>
            <a:ext cx="3844203" cy="417050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BE1E98AB-C9AA-D91B-4552-E06B0F5553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238" y="1773159"/>
            <a:ext cx="3844203" cy="417050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BF09DB8D-318A-8077-7AE4-6F20E55368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7238" y="1773159"/>
            <a:ext cx="3844203" cy="41705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4CDA6B-B07F-7449-A9C3-511D40520B06}"/>
              </a:ext>
            </a:extLst>
          </p:cNvPr>
          <p:cNvSpPr>
            <a:spLocks noGrp="1"/>
          </p:cNvSpPr>
          <p:nvPr>
            <p:ph type="title"/>
          </p:nvPr>
        </p:nvSpPr>
        <p:spPr/>
        <p:txBody>
          <a:bodyPr/>
          <a:lstStyle/>
          <a:p>
            <a:r>
              <a:rPr lang="en-NL" dirty="0"/>
              <a:t>Gradient, co-gradient</a:t>
            </a:r>
          </a:p>
        </p:txBody>
      </p:sp>
      <p:sp>
        <p:nvSpPr>
          <p:cNvPr id="3" name="Content Placeholder 2">
            <a:extLst>
              <a:ext uri="{FF2B5EF4-FFF2-40B4-BE49-F238E27FC236}">
                <a16:creationId xmlns:a16="http://schemas.microsoft.com/office/drawing/2014/main" id="{D3BD1DBE-F06E-CF41-AE76-9594DDAC079C}"/>
              </a:ext>
            </a:extLst>
          </p:cNvPr>
          <p:cNvSpPr>
            <a:spLocks noGrp="1"/>
          </p:cNvSpPr>
          <p:nvPr>
            <p:ph idx="1"/>
          </p:nvPr>
        </p:nvSpPr>
        <p:spPr/>
        <p:txBody>
          <a:bodyPr/>
          <a:lstStyle/>
          <a:p>
            <a:pPr>
              <a:spcAft>
                <a:spcPts val="500"/>
              </a:spcAft>
            </a:pPr>
            <a:r>
              <a:rPr lang="en-NL" dirty="0"/>
              <a:t>Largest rate of change + direction </a:t>
            </a:r>
          </a:p>
          <a:p>
            <a:pPr>
              <a:spcAft>
                <a:spcPts val="500"/>
              </a:spcAft>
            </a:pPr>
            <a:r>
              <a:rPr lang="en-NL" dirty="0"/>
              <a:t>Co-gradient</a:t>
            </a:r>
          </a:p>
          <a:p>
            <a:pPr>
              <a:spcAft>
                <a:spcPts val="500"/>
              </a:spcAft>
            </a:pPr>
            <a:r>
              <a:rPr lang="en-NL" dirty="0"/>
              <a:t>On surfaces: tangential</a:t>
            </a:r>
          </a:p>
        </p:txBody>
      </p:sp>
      <p:sp>
        <p:nvSpPr>
          <p:cNvPr id="4" name="Slide Number Placeholder 3">
            <a:extLst>
              <a:ext uri="{FF2B5EF4-FFF2-40B4-BE49-F238E27FC236}">
                <a16:creationId xmlns:a16="http://schemas.microsoft.com/office/drawing/2014/main" id="{6A6AFC58-AE04-8B4C-A379-032B0FF3A0DB}"/>
              </a:ext>
            </a:extLst>
          </p:cNvPr>
          <p:cNvSpPr>
            <a:spLocks noGrp="1"/>
          </p:cNvSpPr>
          <p:nvPr>
            <p:ph type="sldNum" sz="quarter" idx="12"/>
          </p:nvPr>
        </p:nvSpPr>
        <p:spPr/>
        <p:txBody>
          <a:bodyPr/>
          <a:lstStyle/>
          <a:p>
            <a:fld id="{F376D241-1DD8-9144-9B2C-BE0F706CAFA9}" type="slidenum">
              <a:rPr lang="en-NL" smtClean="0"/>
              <a:pPr/>
              <a:t>28</a:t>
            </a:fld>
            <a:endParaRPr lang="en-NL" dirty="0"/>
          </a:p>
        </p:txBody>
      </p:sp>
      <p:grpSp>
        <p:nvGrpSpPr>
          <p:cNvPr id="21" name="Group 20">
            <a:extLst>
              <a:ext uri="{FF2B5EF4-FFF2-40B4-BE49-F238E27FC236}">
                <a16:creationId xmlns:a16="http://schemas.microsoft.com/office/drawing/2014/main" id="{82FC805F-E243-0B38-675F-6E01339F5995}"/>
              </a:ext>
            </a:extLst>
          </p:cNvPr>
          <p:cNvGrpSpPr/>
          <p:nvPr/>
        </p:nvGrpSpPr>
        <p:grpSpPr>
          <a:xfrm>
            <a:off x="5151131" y="1416756"/>
            <a:ext cx="6616416" cy="5169076"/>
            <a:chOff x="2787792" y="844462"/>
            <a:chExt cx="6616416" cy="5169076"/>
          </a:xfrm>
        </p:grpSpPr>
        <p:pic>
          <p:nvPicPr>
            <p:cNvPr id="20" name="Picture 19" descr="A black rectangle with a black background&#10;&#10;Description automatically generated with low confidence">
              <a:extLst>
                <a:ext uri="{FF2B5EF4-FFF2-40B4-BE49-F238E27FC236}">
                  <a16:creationId xmlns:a16="http://schemas.microsoft.com/office/drawing/2014/main" id="{45BDF1FB-D290-DC4A-0CC0-2A2223B00A35}"/>
                </a:ext>
              </a:extLst>
            </p:cNvPr>
            <p:cNvPicPr>
              <a:picLocks noChangeAspect="1"/>
            </p:cNvPicPr>
            <p:nvPr/>
          </p:nvPicPr>
          <p:blipFill>
            <a:blip r:embed="rId6">
              <a:alphaModFix amt="35000"/>
            </a:blip>
            <a:stretch>
              <a:fillRect/>
            </a:stretch>
          </p:blipFill>
          <p:spPr>
            <a:xfrm>
              <a:off x="2787792" y="844462"/>
              <a:ext cx="6616416" cy="5169076"/>
            </a:xfrm>
            <a:prstGeom prst="rect">
              <a:avLst/>
            </a:prstGeom>
          </p:spPr>
        </p:pic>
        <p:pic>
          <p:nvPicPr>
            <p:cNvPr id="16" name="Picture 15">
              <a:extLst>
                <a:ext uri="{FF2B5EF4-FFF2-40B4-BE49-F238E27FC236}">
                  <a16:creationId xmlns:a16="http://schemas.microsoft.com/office/drawing/2014/main" id="{C2446E61-E13E-0301-ED18-90307B10E40A}"/>
                </a:ext>
              </a:extLst>
            </p:cNvPr>
            <p:cNvPicPr>
              <a:picLocks noChangeAspect="1"/>
            </p:cNvPicPr>
            <p:nvPr/>
          </p:nvPicPr>
          <p:blipFill>
            <a:blip r:embed="rId7"/>
            <a:stretch>
              <a:fillRect/>
            </a:stretch>
          </p:blipFill>
          <p:spPr>
            <a:xfrm>
              <a:off x="2787792" y="844462"/>
              <a:ext cx="6616416" cy="5169076"/>
            </a:xfrm>
            <a:prstGeom prst="rect">
              <a:avLst/>
            </a:prstGeom>
          </p:spPr>
        </p:pic>
      </p:grpSp>
    </p:spTree>
    <p:extLst>
      <p:ext uri="{BB962C8B-B14F-4D97-AF65-F5344CB8AC3E}">
        <p14:creationId xmlns:p14="http://schemas.microsoft.com/office/powerpoint/2010/main" val="35000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5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44"/>
                                        </p:tgtEl>
                                        <p:attrNameLst>
                                          <p:attrName>style.visibility</p:attrName>
                                        </p:attrNameLst>
                                      </p:cBhvr>
                                      <p:to>
                                        <p:strVal val="visible"/>
                                      </p:to>
                                    </p:set>
                                    <p:animEffect transition="in" filter="fade">
                                      <p:cBhvr>
                                        <p:cTn id="15" dur="500"/>
                                        <p:tgtEl>
                                          <p:spTgt spid="104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44"/>
                                        </p:tgtEl>
                                      </p:cBhvr>
                                    </p:animEffect>
                                    <p:set>
                                      <p:cBhvr>
                                        <p:cTn id="20" dur="1" fill="hold">
                                          <p:stCondLst>
                                            <p:cond delay="499"/>
                                          </p:stCondLst>
                                        </p:cTn>
                                        <p:tgtEl>
                                          <p:spTgt spid="104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xit" presetSubtype="0" fill="hold" nodeType="withEffect">
                                  <p:stCondLst>
                                    <p:cond delay="0"/>
                                  </p:stCondLst>
                                  <p:childTnLst>
                                    <p:animEffect transition="out" filter="fade">
                                      <p:cBhvr>
                                        <p:cTn id="25" dur="500"/>
                                        <p:tgtEl>
                                          <p:spTgt spid="1042"/>
                                        </p:tgtEl>
                                      </p:cBhvr>
                                    </p:animEffect>
                                    <p:set>
                                      <p:cBhvr>
                                        <p:cTn id="26" dur="1" fill="hold">
                                          <p:stCondLst>
                                            <p:cond delay="499"/>
                                          </p:stCondLst>
                                        </p:cTn>
                                        <p:tgtEl>
                                          <p:spTgt spid="1042"/>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040"/>
                                        </p:tgtEl>
                                      </p:cBhvr>
                                    </p:animEffect>
                                    <p:set>
                                      <p:cBhvr>
                                        <p:cTn id="29" dur="1" fill="hold">
                                          <p:stCondLst>
                                            <p:cond delay="499"/>
                                          </p:stCondLst>
                                        </p:cTn>
                                        <p:tgtEl>
                                          <p:spTgt spid="1040"/>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FBE9F11A-BB96-3E87-043B-5A09B106D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73818"/>
            <a:ext cx="3638502" cy="394734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CD69AD9-7DF3-874B-9CD8-FE4A6AB23190}"/>
              </a:ext>
            </a:extLst>
          </p:cNvPr>
          <p:cNvSpPr>
            <a:spLocks noGrp="1"/>
          </p:cNvSpPr>
          <p:nvPr>
            <p:ph idx="1"/>
          </p:nvPr>
        </p:nvSpPr>
        <p:spPr>
          <a:xfrm>
            <a:off x="838200" y="1508829"/>
            <a:ext cx="4717648" cy="664989"/>
          </a:xfrm>
        </p:spPr>
        <p:txBody>
          <a:bodyPr>
            <a:normAutofit/>
          </a:bodyPr>
          <a:lstStyle/>
          <a:p>
            <a:pPr marL="0" indent="0">
              <a:buNone/>
            </a:pPr>
            <a:r>
              <a:rPr lang="en-GB" b="1" dirty="0">
                <a:latin typeface="FreightSans Pro Bold" panose="02000606030000020004" pitchFamily="2" charset="0"/>
              </a:rPr>
              <a:t>d</a:t>
            </a:r>
            <a:r>
              <a:rPr lang="en-NL" b="1" dirty="0">
                <a:latin typeface="FreightSans Pro Bold" panose="02000606030000020004" pitchFamily="2" charset="0"/>
              </a:rPr>
              <a:t>iv</a:t>
            </a:r>
            <a:r>
              <a:rPr lang="en-NL" dirty="0"/>
              <a:t> Sinks and sources</a:t>
            </a:r>
          </a:p>
        </p:txBody>
      </p:sp>
      <p:sp>
        <p:nvSpPr>
          <p:cNvPr id="6" name="Slide Number Placeholder 5">
            <a:extLst>
              <a:ext uri="{FF2B5EF4-FFF2-40B4-BE49-F238E27FC236}">
                <a16:creationId xmlns:a16="http://schemas.microsoft.com/office/drawing/2014/main" id="{FF7B2163-533F-CF49-AF74-F6039F978A18}"/>
              </a:ext>
            </a:extLst>
          </p:cNvPr>
          <p:cNvSpPr>
            <a:spLocks noGrp="1"/>
          </p:cNvSpPr>
          <p:nvPr>
            <p:ph type="sldNum" sz="quarter" idx="12"/>
          </p:nvPr>
        </p:nvSpPr>
        <p:spPr/>
        <p:txBody>
          <a:bodyPr/>
          <a:lstStyle/>
          <a:p>
            <a:fld id="{F376D241-1DD8-9144-9B2C-BE0F706CAFA9}" type="slidenum">
              <a:rPr lang="en-NL" smtClean="0"/>
              <a:pPr/>
              <a:t>29</a:t>
            </a:fld>
            <a:endParaRPr lang="en-NL"/>
          </a:p>
        </p:txBody>
      </p:sp>
      <p:sp>
        <p:nvSpPr>
          <p:cNvPr id="10" name="Content Placeholder 2">
            <a:extLst>
              <a:ext uri="{FF2B5EF4-FFF2-40B4-BE49-F238E27FC236}">
                <a16:creationId xmlns:a16="http://schemas.microsoft.com/office/drawing/2014/main" id="{0963D3DF-1CA9-F84F-AEBC-BA637AD4B194}"/>
              </a:ext>
            </a:extLst>
          </p:cNvPr>
          <p:cNvSpPr txBox="1">
            <a:spLocks/>
          </p:cNvSpPr>
          <p:nvPr/>
        </p:nvSpPr>
        <p:spPr>
          <a:xfrm>
            <a:off x="6012083" y="1508829"/>
            <a:ext cx="4717648" cy="6649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L" b="1" dirty="0">
                <a:latin typeface="FreightSans Pro Bold" panose="02000606030000020004" pitchFamily="2" charset="0"/>
              </a:rPr>
              <a:t>curl</a:t>
            </a:r>
            <a:r>
              <a:rPr lang="en-NL" dirty="0"/>
              <a:t> Vortices</a:t>
            </a:r>
          </a:p>
        </p:txBody>
      </p:sp>
      <p:pic>
        <p:nvPicPr>
          <p:cNvPr id="2054" name="Picture 6">
            <a:extLst>
              <a:ext uri="{FF2B5EF4-FFF2-40B4-BE49-F238E27FC236}">
                <a16:creationId xmlns:a16="http://schemas.microsoft.com/office/drawing/2014/main" id="{9E131A2D-F375-A639-FE8F-BB06335739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083" y="2178529"/>
            <a:ext cx="3638503" cy="39473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749CB98-E1A6-B5BA-F875-6E6E8526A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083" y="2178529"/>
            <a:ext cx="3638503" cy="39473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BAD8114-201E-DBD5-8C03-C925B89088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173818"/>
            <a:ext cx="3638503" cy="394734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EA778EB0-238E-3AE9-2EF9-7B0A56B5D401}"/>
              </a:ext>
            </a:extLst>
          </p:cNvPr>
          <p:cNvSpPr>
            <a:spLocks noGrp="1"/>
          </p:cNvSpPr>
          <p:nvPr>
            <p:ph type="title"/>
          </p:nvPr>
        </p:nvSpPr>
        <p:spPr/>
        <p:txBody>
          <a:bodyPr/>
          <a:lstStyle/>
          <a:p>
            <a:r>
              <a:rPr lang="en-NL" dirty="0"/>
              <a:t>Divergence, curl</a:t>
            </a:r>
          </a:p>
        </p:txBody>
      </p:sp>
    </p:spTree>
    <p:extLst>
      <p:ext uri="{BB962C8B-B14F-4D97-AF65-F5344CB8AC3E}">
        <p14:creationId xmlns:p14="http://schemas.microsoft.com/office/powerpoint/2010/main" val="281173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fade">
                                      <p:cBhvr>
                                        <p:cTn id="23" dur="500"/>
                                        <p:tgtEl>
                                          <p:spTgt spid="205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56"/>
                                        </p:tgtEl>
                                        <p:attrNameLst>
                                          <p:attrName>style.visibility</p:attrName>
                                        </p:attrNameLst>
                                      </p:cBhvr>
                                      <p:to>
                                        <p:strVal val="visible"/>
                                      </p:to>
                                    </p:set>
                                    <p:animEffect transition="in" filter="fade">
                                      <p:cBhvr>
                                        <p:cTn id="28"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B4D8C53-3589-4E02-6DC5-E31D0A4FA798}"/>
              </a:ext>
            </a:extLst>
          </p:cNvPr>
          <p:cNvSpPr>
            <a:spLocks noGrp="1"/>
          </p:cNvSpPr>
          <p:nvPr>
            <p:ph type="title"/>
          </p:nvPr>
        </p:nvSpPr>
        <p:spPr/>
        <p:txBody>
          <a:bodyPr/>
          <a:lstStyle/>
          <a:p>
            <a:r>
              <a:rPr lang="en-NL" dirty="0"/>
              <a:t>Lots of data on curved surfaces</a:t>
            </a:r>
          </a:p>
        </p:txBody>
      </p:sp>
      <p:sp>
        <p:nvSpPr>
          <p:cNvPr id="4" name="Slide Number Placeholder 3">
            <a:extLst>
              <a:ext uri="{FF2B5EF4-FFF2-40B4-BE49-F238E27FC236}">
                <a16:creationId xmlns:a16="http://schemas.microsoft.com/office/drawing/2014/main" id="{8AAD3883-DB92-5314-BD3A-4C14B2A0D0A0}"/>
              </a:ext>
            </a:extLst>
          </p:cNvPr>
          <p:cNvSpPr>
            <a:spLocks noGrp="1"/>
          </p:cNvSpPr>
          <p:nvPr>
            <p:ph type="sldNum" sz="quarter" idx="12"/>
          </p:nvPr>
        </p:nvSpPr>
        <p:spPr/>
        <p:txBody>
          <a:bodyPr/>
          <a:lstStyle/>
          <a:p>
            <a:fld id="{F376D241-1DD8-9144-9B2C-BE0F706CAFA9}" type="slidenum">
              <a:rPr lang="en-NL" smtClean="0"/>
              <a:pPr/>
              <a:t>3</a:t>
            </a:fld>
            <a:endParaRPr lang="en-NL"/>
          </a:p>
        </p:txBody>
      </p:sp>
      <p:pic>
        <p:nvPicPr>
          <p:cNvPr id="8" name="Picture 7" descr="A model of a building&#10;&#10;Description automatically generated with low confidence">
            <a:extLst>
              <a:ext uri="{FF2B5EF4-FFF2-40B4-BE49-F238E27FC236}">
                <a16:creationId xmlns:a16="http://schemas.microsoft.com/office/drawing/2014/main" id="{DC3A26EB-2D6D-DEB7-8F3B-8078C70CD781}"/>
              </a:ext>
            </a:extLst>
          </p:cNvPr>
          <p:cNvPicPr>
            <a:picLocks noChangeAspect="1"/>
          </p:cNvPicPr>
          <p:nvPr/>
        </p:nvPicPr>
        <p:blipFill>
          <a:blip r:embed="rId4"/>
          <a:stretch>
            <a:fillRect/>
          </a:stretch>
        </p:blipFill>
        <p:spPr>
          <a:xfrm flipH="1">
            <a:off x="802093" y="1391666"/>
            <a:ext cx="5367435" cy="3019182"/>
          </a:xfrm>
          <a:prstGeom prst="rect">
            <a:avLst/>
          </a:prstGeom>
        </p:spPr>
      </p:pic>
      <p:pic>
        <p:nvPicPr>
          <p:cNvPr id="9" name="Picture 8" descr="Diagram&#10;&#10;Description automatically generated">
            <a:extLst>
              <a:ext uri="{FF2B5EF4-FFF2-40B4-BE49-F238E27FC236}">
                <a16:creationId xmlns:a16="http://schemas.microsoft.com/office/drawing/2014/main" id="{BF15F8DE-EB50-6B1F-6311-10515D11A8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155" b="91845" l="3226" r="96552">
                        <a14:foregroundMark x1="67297" y1="24034" x2="71635" y2="43777"/>
                        <a14:foregroundMark x1="71635" y1="43777" x2="71858" y2="79399"/>
                        <a14:foregroundMark x1="71858" y1="79399" x2="80311" y2="73176"/>
                        <a14:foregroundMark x1="80311" y1="73176" x2="90323" y2="71245"/>
                        <a14:foregroundMark x1="90323" y1="71245" x2="92992" y2="68026"/>
                        <a14:foregroundMark x1="70745" y1="9227" x2="70634" y2="8155"/>
                        <a14:foregroundMark x1="17353" y1="27897" x2="21468" y2="46567"/>
                        <a14:foregroundMark x1="21468" y1="46567" x2="23582" y2="84549"/>
                        <a14:foregroundMark x1="23582" y1="84549" x2="31479" y2="76180"/>
                        <a14:foregroundMark x1="31479" y1="76180" x2="40489" y2="76824"/>
                        <a14:foregroundMark x1="40489" y1="76824" x2="43493" y2="72961"/>
                        <a14:foregroundMark x1="3337" y1="33047" x2="12570" y2="40558"/>
                        <a14:foregroundMark x1="12570" y1="40558" x2="18910" y2="27468"/>
                        <a14:foregroundMark x1="18910" y1="27468" x2="21580" y2="30258"/>
                        <a14:foregroundMark x1="21246" y1="92060" x2="26251" y2="90987"/>
                        <a14:foregroundMark x1="53949" y1="30043" x2="62403" y2="36695"/>
                        <a14:foregroundMark x1="62403" y1="36695" x2="64850" y2="20601"/>
                        <a14:foregroundMark x1="71301" y1="11069" x2="71301" y2="8798"/>
                        <a14:foregroundMark x1="71301" y1="16493" x2="71301" y2="16186"/>
                        <a14:foregroundMark x1="71301" y1="19955" x2="71301" y2="18390"/>
                        <a14:foregroundMark x1="71301" y1="22280" x2="71301" y2="21446"/>
                        <a14:foregroundMark x1="71301" y1="24034" x2="71301" y2="22539"/>
                        <a14:foregroundMark x1="67297" y1="70172" x2="74416" y2="70601"/>
                        <a14:foregroundMark x1="96552" y1="67167" x2="93215" y2="70601"/>
                        <a14:backgroundMark x1="70745" y1="19528" x2="69522" y2="15880"/>
                        <a14:backgroundMark x1="71301" y1="19957" x2="69967" y2="16309"/>
                        <a14:backgroundMark x1="71524" y1="17597" x2="70300" y2="13948"/>
                        <a14:backgroundMark x1="70968" y1="16524" x2="70078" y2="11803"/>
                        <a14:backgroundMark x1="70745" y1="11588" x2="71858" y2="15665"/>
                      </a14:backgroundRemoval>
                    </a14:imgEffect>
                  </a14:imgLayer>
                </a14:imgProps>
              </a:ext>
            </a:extLst>
          </a:blip>
          <a:stretch>
            <a:fillRect/>
          </a:stretch>
        </p:blipFill>
        <p:spPr>
          <a:xfrm>
            <a:off x="3145121" y="4083774"/>
            <a:ext cx="4434499" cy="2298640"/>
          </a:xfrm>
          <a:prstGeom prst="rect">
            <a:avLst/>
          </a:prstGeom>
        </p:spPr>
      </p:pic>
      <p:sp>
        <p:nvSpPr>
          <p:cNvPr id="15" name="TextBox 14">
            <a:extLst>
              <a:ext uri="{FF2B5EF4-FFF2-40B4-BE49-F238E27FC236}">
                <a16:creationId xmlns:a16="http://schemas.microsoft.com/office/drawing/2014/main" id="{0EE174B4-1008-1033-5A9E-8637E49AEE01}"/>
              </a:ext>
            </a:extLst>
          </p:cNvPr>
          <p:cNvSpPr txBox="1"/>
          <p:nvPr/>
        </p:nvSpPr>
        <p:spPr>
          <a:xfrm>
            <a:off x="6301508" y="4737921"/>
            <a:ext cx="2309091" cy="553998"/>
          </a:xfrm>
          <a:prstGeom prst="rect">
            <a:avLst/>
          </a:prstGeom>
          <a:noFill/>
        </p:spPr>
        <p:txBody>
          <a:bodyPr wrap="square" rtlCol="0">
            <a:spAutoFit/>
          </a:bodyPr>
          <a:lstStyle/>
          <a:p>
            <a:pPr algn="ctr"/>
            <a:r>
              <a:rPr lang="en-NL" dirty="0">
                <a:latin typeface="FreightSans Pro Light" panose="02000606030000020004" pitchFamily="2" charset="0"/>
              </a:rPr>
              <a:t>Aneurysm data</a:t>
            </a:r>
          </a:p>
          <a:p>
            <a:pPr algn="ctr"/>
            <a:r>
              <a:rPr lang="en-NL" sz="1100" dirty="0">
                <a:latin typeface="FreightSans Pro Light" panose="02000606030000020004" pitchFamily="2" charset="0"/>
              </a:rPr>
              <a:t>[</a:t>
            </a:r>
            <a:r>
              <a:rPr lang="en-GB" sz="1100" dirty="0" err="1">
                <a:latin typeface="FreightSans Pro Light" panose="02000606030000020004" pitchFamily="2" charset="0"/>
              </a:rPr>
              <a:t>Lawonn</a:t>
            </a:r>
            <a:r>
              <a:rPr lang="en-GB" sz="1100" dirty="0">
                <a:latin typeface="FreightSans Pro Light" panose="02000606030000020004" pitchFamily="2" charset="0"/>
              </a:rPr>
              <a:t> et al. 2019]</a:t>
            </a:r>
            <a:endParaRPr lang="en-NL" sz="1100" dirty="0">
              <a:latin typeface="FreightSans Pro Light" panose="02000606030000020004" pitchFamily="2" charset="0"/>
            </a:endParaRPr>
          </a:p>
        </p:txBody>
      </p:sp>
      <p:sp>
        <p:nvSpPr>
          <p:cNvPr id="16" name="TextBox 15">
            <a:extLst>
              <a:ext uri="{FF2B5EF4-FFF2-40B4-BE49-F238E27FC236}">
                <a16:creationId xmlns:a16="http://schemas.microsoft.com/office/drawing/2014/main" id="{D9AEDFA6-0CD5-CAFB-66DC-3C7DA7F9FCCB}"/>
              </a:ext>
            </a:extLst>
          </p:cNvPr>
          <p:cNvSpPr txBox="1"/>
          <p:nvPr/>
        </p:nvSpPr>
        <p:spPr>
          <a:xfrm>
            <a:off x="5208891" y="2775087"/>
            <a:ext cx="2309091" cy="553998"/>
          </a:xfrm>
          <a:prstGeom prst="rect">
            <a:avLst/>
          </a:prstGeom>
          <a:noFill/>
        </p:spPr>
        <p:txBody>
          <a:bodyPr wrap="square" rtlCol="0">
            <a:spAutoFit/>
          </a:bodyPr>
          <a:lstStyle/>
          <a:p>
            <a:pPr algn="ctr"/>
            <a:r>
              <a:rPr lang="en-NL" dirty="0">
                <a:latin typeface="FreightSans Pro Light" panose="02000606030000020004" pitchFamily="2" charset="0"/>
              </a:rPr>
              <a:t>S3DIS</a:t>
            </a:r>
          </a:p>
          <a:p>
            <a:pPr algn="ctr"/>
            <a:r>
              <a:rPr lang="en-NL" sz="1100" dirty="0">
                <a:latin typeface="FreightSans Pro Light" panose="02000606030000020004" pitchFamily="2" charset="0"/>
              </a:rPr>
              <a:t>[</a:t>
            </a:r>
            <a:r>
              <a:rPr lang="en-GB" sz="1100" dirty="0" err="1">
                <a:latin typeface="FreightSans Pro Light" panose="02000606030000020004" pitchFamily="2" charset="0"/>
              </a:rPr>
              <a:t>Armeni</a:t>
            </a:r>
            <a:r>
              <a:rPr lang="en-GB" sz="1100" dirty="0">
                <a:latin typeface="FreightSans Pro Light" panose="02000606030000020004" pitchFamily="2" charset="0"/>
              </a:rPr>
              <a:t> et al. 2017]</a:t>
            </a:r>
            <a:endParaRPr lang="en-NL" sz="1100" dirty="0">
              <a:latin typeface="FreightSans Pro Light" panose="02000606030000020004" pitchFamily="2" charset="0"/>
            </a:endParaRPr>
          </a:p>
        </p:txBody>
      </p: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6F0AD9AB-59F1-89E6-71C7-608D223D0216}"/>
                  </a:ext>
                </a:extLst>
              </p:cNvPr>
              <p:cNvGraphicFramePr>
                <a:graphicFrameLocks noChangeAspect="1"/>
              </p:cNvGraphicFramePr>
              <p:nvPr>
                <p:extLst>
                  <p:ext uri="{D42A27DB-BD31-4B8C-83A1-F6EECF244321}">
                    <p14:modId xmlns:p14="http://schemas.microsoft.com/office/powerpoint/2010/main" val="2808706278"/>
                  </p:ext>
                </p:extLst>
              </p:nvPr>
            </p:nvGraphicFramePr>
            <p:xfrm>
              <a:off x="8319342" y="1444599"/>
              <a:ext cx="2476459" cy="2711381"/>
            </p:xfrm>
            <a:graphic>
              <a:graphicData uri="http://schemas.microsoft.com/office/drawing/2017/model3d">
                <am3d:model3d r:embed="rId7">
                  <am3d:spPr>
                    <a:xfrm>
                      <a:off x="0" y="0"/>
                      <a:ext cx="2476459" cy="2711381"/>
                    </a:xfrm>
                    <a:prstGeom prst="rect">
                      <a:avLst/>
                    </a:prstGeom>
                  </am3d:spPr>
                  <am3d:camera>
                    <am3d:pos x="0" y="0" z="70861777"/>
                    <am3d:up dx="0" dy="36000000" dz="0"/>
                    <am3d:lookAt x="0" y="0" z="0"/>
                    <am3d:perspective fov="2700000"/>
                  </am3d:camera>
                  <am3d:trans>
                    <am3d:meterPerModelUnit n="582102" d="1000000"/>
                    <am3d:preTrans dx="0" dy="-2272247" dz="-3982537"/>
                    <am3d:scale>
                      <am3d:sx n="1000000" d="1000000"/>
                      <am3d:sy n="1000000" d="1000000"/>
                      <am3d:sz n="1000000" d="1000000"/>
                    </am3d:scale>
                    <am3d:rot ax="10385628" ay="-2612498" az="-10513825"/>
                    <am3d:postTrans dx="0" dy="0" dz="0"/>
                  </am3d:trans>
                  <am3d:raster rName="Office3DRenderer" rVer="16.0.8326">
                    <am3d:blip r:embed="rId8"/>
                  </am3d:raster>
                  <am3d:objViewport viewportSz="39055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6F0AD9AB-59F1-89E6-71C7-608D223D0216}"/>
                  </a:ext>
                </a:extLst>
              </p:cNvPr>
              <p:cNvPicPr>
                <a:picLocks noGrp="1" noRot="1" noChangeAspect="1" noMove="1" noResize="1" noEditPoints="1" noAdjustHandles="1" noChangeArrowheads="1" noChangeShapeType="1" noCrop="1"/>
              </p:cNvPicPr>
              <p:nvPr/>
            </p:nvPicPr>
            <p:blipFill>
              <a:blip r:embed="rId8"/>
              <a:stretch>
                <a:fillRect/>
              </a:stretch>
            </p:blipFill>
            <p:spPr>
              <a:xfrm>
                <a:off x="8319342" y="1444599"/>
                <a:ext cx="2476459" cy="2711381"/>
              </a:xfrm>
              <a:prstGeom prst="rect">
                <a:avLst/>
              </a:prstGeom>
            </p:spPr>
          </p:pic>
        </mc:Fallback>
      </mc:AlternateContent>
      <p:sp>
        <p:nvSpPr>
          <p:cNvPr id="11" name="TextBox 10">
            <a:extLst>
              <a:ext uri="{FF2B5EF4-FFF2-40B4-BE49-F238E27FC236}">
                <a16:creationId xmlns:a16="http://schemas.microsoft.com/office/drawing/2014/main" id="{B08B5A9A-D8EF-9126-C8A4-772797321793}"/>
              </a:ext>
            </a:extLst>
          </p:cNvPr>
          <p:cNvSpPr txBox="1"/>
          <p:nvPr/>
        </p:nvSpPr>
        <p:spPr>
          <a:xfrm>
            <a:off x="9731905" y="3428230"/>
            <a:ext cx="2309091" cy="553998"/>
          </a:xfrm>
          <a:prstGeom prst="rect">
            <a:avLst/>
          </a:prstGeom>
          <a:noFill/>
        </p:spPr>
        <p:txBody>
          <a:bodyPr wrap="square" rtlCol="0">
            <a:spAutoFit/>
          </a:bodyPr>
          <a:lstStyle/>
          <a:p>
            <a:pPr algn="ctr"/>
            <a:r>
              <a:rPr lang="en-NL" dirty="0">
                <a:latin typeface="FreightSans Pro Light" panose="02000606030000020004" pitchFamily="2" charset="0"/>
              </a:rPr>
              <a:t>Spot</a:t>
            </a:r>
          </a:p>
          <a:p>
            <a:pPr algn="ctr"/>
            <a:r>
              <a:rPr lang="nl-NL" sz="1100" dirty="0" err="1">
                <a:latin typeface="FreightSans Pro Light" panose="02000606030000020004" pitchFamily="2" charset="0"/>
              </a:rPr>
              <a:t>Keenan</a:t>
            </a:r>
            <a:r>
              <a:rPr lang="nl-NL" sz="1100" dirty="0">
                <a:latin typeface="FreightSans Pro Light" panose="02000606030000020004" pitchFamily="2" charset="0"/>
              </a:rPr>
              <a:t> Crane</a:t>
            </a:r>
            <a:endParaRPr lang="en-NL" sz="1100" dirty="0">
              <a:latin typeface="FreightSans Pro Light" panose="02000606030000020004" pitchFamily="2" charset="0"/>
            </a:endParaRPr>
          </a:p>
        </p:txBody>
      </p:sp>
    </p:spTree>
    <p:custDataLst>
      <p:tags r:id="rId1"/>
    </p:custDataLst>
    <p:extLst>
      <p:ext uri="{BB962C8B-B14F-4D97-AF65-F5344CB8AC3E}">
        <p14:creationId xmlns:p14="http://schemas.microsoft.com/office/powerpoint/2010/main" val="417281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0" presetClass="entr" presetSubtype="1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additive="sum">
                                        <p:cTn id="16" dur="1000" fill="hold"/>
                                        <p:tgtEl>
                                          <p:spTgt spid="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17" dur="1000" fill="hold"/>
                                        <p:tgtEl>
                                          <p:spTgt spid="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8" dur="1000" fill="hold"/>
                                        <p:tgtEl>
                                          <p:spTgt spid="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9" dur="1000" fill="hold"/>
                                        <p:tgtEl>
                                          <p:spTgt spid="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94D6C-7C49-DA4A-A639-60E0CA11BB6B}"/>
              </a:ext>
            </a:extLst>
          </p:cNvPr>
          <p:cNvSpPr>
            <a:spLocks noGrp="1"/>
          </p:cNvSpPr>
          <p:nvPr>
            <p:ph type="ctrTitle"/>
          </p:nvPr>
        </p:nvSpPr>
        <p:spPr/>
        <p:txBody>
          <a:bodyPr/>
          <a:lstStyle/>
          <a:p>
            <a:r>
              <a:rPr lang="en-NL" b="0" dirty="0">
                <a:latin typeface="FreightSans Pro Light" panose="02000606030000020004" pitchFamily="2" charset="0"/>
              </a:rPr>
              <a:t>Act 2</a:t>
            </a:r>
            <a:br>
              <a:rPr lang="en-NL" dirty="0"/>
            </a:br>
            <a:r>
              <a:rPr lang="en-NL" dirty="0"/>
              <a:t>There and back again</a:t>
            </a:r>
          </a:p>
        </p:txBody>
      </p:sp>
      <p:sp>
        <p:nvSpPr>
          <p:cNvPr id="4" name="Slide Number Placeholder 3">
            <a:extLst>
              <a:ext uri="{FF2B5EF4-FFF2-40B4-BE49-F238E27FC236}">
                <a16:creationId xmlns:a16="http://schemas.microsoft.com/office/drawing/2014/main" id="{89E60F8D-5FDA-074B-B9C1-5DF792FC451C}"/>
              </a:ext>
            </a:extLst>
          </p:cNvPr>
          <p:cNvSpPr>
            <a:spLocks noGrp="1"/>
          </p:cNvSpPr>
          <p:nvPr>
            <p:ph type="sldNum" sz="quarter" idx="12"/>
          </p:nvPr>
        </p:nvSpPr>
        <p:spPr/>
        <p:txBody>
          <a:bodyPr/>
          <a:lstStyle/>
          <a:p>
            <a:fld id="{F376D241-1DD8-9144-9B2C-BE0F706CAFA9}" type="slidenum">
              <a:rPr lang="en-NL" smtClean="0"/>
              <a:pPr/>
              <a:t>30</a:t>
            </a:fld>
            <a:endParaRPr lang="en-NL" dirty="0"/>
          </a:p>
        </p:txBody>
      </p:sp>
    </p:spTree>
    <p:extLst>
      <p:ext uri="{BB962C8B-B14F-4D97-AF65-F5344CB8AC3E}">
        <p14:creationId xmlns:p14="http://schemas.microsoft.com/office/powerpoint/2010/main" val="3381860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771E-A347-E949-82AE-5BE23806E473}"/>
              </a:ext>
            </a:extLst>
          </p:cNvPr>
          <p:cNvSpPr>
            <a:spLocks noGrp="1"/>
          </p:cNvSpPr>
          <p:nvPr>
            <p:ph type="title"/>
          </p:nvPr>
        </p:nvSpPr>
        <p:spPr/>
        <p:txBody>
          <a:bodyPr/>
          <a:lstStyle/>
          <a:p>
            <a:r>
              <a:rPr lang="en-NL" dirty="0"/>
              <a:t>Scalars and vectors</a:t>
            </a:r>
          </a:p>
        </p:txBody>
      </p:sp>
      <p:sp>
        <p:nvSpPr>
          <p:cNvPr id="4" name="Slide Number Placeholder 3">
            <a:extLst>
              <a:ext uri="{FF2B5EF4-FFF2-40B4-BE49-F238E27FC236}">
                <a16:creationId xmlns:a16="http://schemas.microsoft.com/office/drawing/2014/main" id="{32604B67-188F-B340-B8A3-480F80F93B83}"/>
              </a:ext>
            </a:extLst>
          </p:cNvPr>
          <p:cNvSpPr>
            <a:spLocks noGrp="1"/>
          </p:cNvSpPr>
          <p:nvPr>
            <p:ph type="sldNum" sz="quarter" idx="12"/>
          </p:nvPr>
        </p:nvSpPr>
        <p:spPr/>
        <p:txBody>
          <a:bodyPr/>
          <a:lstStyle/>
          <a:p>
            <a:fld id="{F376D241-1DD8-9144-9B2C-BE0F706CAFA9}" type="slidenum">
              <a:rPr lang="en-NL" smtClean="0"/>
              <a:pPr/>
              <a:t>31</a:t>
            </a:fld>
            <a:endParaRPr lang="en-NL"/>
          </a:p>
        </p:txBody>
      </p:sp>
      <p:sp>
        <p:nvSpPr>
          <p:cNvPr id="3" name="Rectangle 2">
            <a:extLst>
              <a:ext uri="{FF2B5EF4-FFF2-40B4-BE49-F238E27FC236}">
                <a16:creationId xmlns:a16="http://schemas.microsoft.com/office/drawing/2014/main" id="{D1C8E360-3BE1-794C-87CE-B091AEB9815B}"/>
              </a:ext>
            </a:extLst>
          </p:cNvPr>
          <p:cNvSpPr/>
          <p:nvPr/>
        </p:nvSpPr>
        <p:spPr>
          <a:xfrm>
            <a:off x="3908612" y="1739495"/>
            <a:ext cx="4236223" cy="1716196"/>
          </a:xfrm>
          <a:prstGeom prst="rect">
            <a:avLst/>
          </a:prstGeom>
          <a:solidFill>
            <a:schemeClr val="accent1">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Rectangle 9">
            <a:extLst>
              <a:ext uri="{FF2B5EF4-FFF2-40B4-BE49-F238E27FC236}">
                <a16:creationId xmlns:a16="http://schemas.microsoft.com/office/drawing/2014/main" id="{9F2443A1-F927-3A40-A0DB-FCF2AF6E7C2A}"/>
              </a:ext>
            </a:extLst>
          </p:cNvPr>
          <p:cNvSpPr/>
          <p:nvPr/>
        </p:nvSpPr>
        <p:spPr>
          <a:xfrm>
            <a:off x="4047166" y="1866816"/>
            <a:ext cx="3958316" cy="1461554"/>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87800BC2-9174-2945-8ED5-A7BE31DBBC6F}"/>
              </a:ext>
            </a:extLst>
          </p:cNvPr>
          <p:cNvSpPr txBox="1"/>
          <p:nvPr/>
        </p:nvSpPr>
        <p:spPr>
          <a:xfrm>
            <a:off x="5483667" y="2334886"/>
            <a:ext cx="1891862" cy="461665"/>
          </a:xfrm>
          <a:prstGeom prst="rect">
            <a:avLst/>
          </a:prstGeom>
          <a:noFill/>
        </p:spPr>
        <p:txBody>
          <a:bodyPr wrap="square" rtlCol="0">
            <a:spAutoFit/>
          </a:bodyPr>
          <a:lstStyle/>
          <a:p>
            <a:r>
              <a:rPr lang="en-NL" sz="2400" b="1" dirty="0">
                <a:latin typeface="FreightSans Pro Semibold" panose="02000606030000020004" pitchFamily="2" charset="0"/>
              </a:rPr>
              <a:t>Scalars</a:t>
            </a:r>
            <a:endParaRPr lang="en-NL" sz="2800" b="1" dirty="0">
              <a:latin typeface="FreightSans Pro Semibold" panose="02000606030000020004" pitchFamily="2" charset="0"/>
            </a:endParaRPr>
          </a:p>
        </p:txBody>
      </p:sp>
      <p:sp>
        <p:nvSpPr>
          <p:cNvPr id="11" name="Rectangle 10">
            <a:extLst>
              <a:ext uri="{FF2B5EF4-FFF2-40B4-BE49-F238E27FC236}">
                <a16:creationId xmlns:a16="http://schemas.microsoft.com/office/drawing/2014/main" id="{CF57719B-83E4-FD46-BFAD-3F2E340AC3B3}"/>
              </a:ext>
            </a:extLst>
          </p:cNvPr>
          <p:cNvSpPr/>
          <p:nvPr/>
        </p:nvSpPr>
        <p:spPr>
          <a:xfrm>
            <a:off x="3908612" y="4260407"/>
            <a:ext cx="4236222" cy="1716196"/>
          </a:xfrm>
          <a:prstGeom prst="rect">
            <a:avLst/>
          </a:prstGeom>
          <a:solidFill>
            <a:schemeClr val="accent4">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0795A6EE-0AE2-5246-96FD-FA8214046E93}"/>
              </a:ext>
            </a:extLst>
          </p:cNvPr>
          <p:cNvSpPr/>
          <p:nvPr/>
        </p:nvSpPr>
        <p:spPr>
          <a:xfrm>
            <a:off x="4047166" y="4387728"/>
            <a:ext cx="3958316" cy="1461554"/>
          </a:xfrm>
          <a:prstGeom prst="rect">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CDB75BFB-34FC-1C48-B49E-7FB18EB060BC}"/>
              </a:ext>
            </a:extLst>
          </p:cNvPr>
          <p:cNvSpPr txBox="1"/>
          <p:nvPr/>
        </p:nvSpPr>
        <p:spPr>
          <a:xfrm>
            <a:off x="5467942" y="4883700"/>
            <a:ext cx="1891862" cy="461665"/>
          </a:xfrm>
          <a:prstGeom prst="rect">
            <a:avLst/>
          </a:prstGeom>
          <a:noFill/>
        </p:spPr>
        <p:txBody>
          <a:bodyPr wrap="square" rtlCol="0">
            <a:spAutoFit/>
          </a:bodyPr>
          <a:lstStyle/>
          <a:p>
            <a:r>
              <a:rPr lang="en-NL" sz="2400" b="1" dirty="0">
                <a:latin typeface="FreightSans Pro Semibold" panose="02000606030000020004" pitchFamily="2" charset="0"/>
              </a:rPr>
              <a:t>Vectors</a:t>
            </a:r>
          </a:p>
        </p:txBody>
      </p:sp>
      <p:grpSp>
        <p:nvGrpSpPr>
          <p:cNvPr id="17" name="Group 16">
            <a:extLst>
              <a:ext uri="{FF2B5EF4-FFF2-40B4-BE49-F238E27FC236}">
                <a16:creationId xmlns:a16="http://schemas.microsoft.com/office/drawing/2014/main" id="{C69B5608-4944-89A8-0FE1-74A23CF0C639}"/>
              </a:ext>
            </a:extLst>
          </p:cNvPr>
          <p:cNvGrpSpPr/>
          <p:nvPr/>
        </p:nvGrpSpPr>
        <p:grpSpPr>
          <a:xfrm>
            <a:off x="3275557" y="2597593"/>
            <a:ext cx="3336403" cy="2520912"/>
            <a:chOff x="1199869" y="2597593"/>
            <a:chExt cx="3336403" cy="2520912"/>
          </a:xfrm>
        </p:grpSpPr>
        <p:cxnSp>
          <p:nvCxnSpPr>
            <p:cNvPr id="18" name="Straight Connector 17">
              <a:extLst>
                <a:ext uri="{FF2B5EF4-FFF2-40B4-BE49-F238E27FC236}">
                  <a16:creationId xmlns:a16="http://schemas.microsoft.com/office/drawing/2014/main" id="{FE62B69C-EA6A-64CA-247E-D98BC4E7C1AD}"/>
                </a:ext>
              </a:extLst>
            </p:cNvPr>
            <p:cNvCxnSpPr>
              <a:cxnSpLocks/>
            </p:cNvCxnSpPr>
            <p:nvPr/>
          </p:nvCxnSpPr>
          <p:spPr>
            <a:xfrm>
              <a:off x="2730062" y="2597593"/>
              <a:ext cx="0" cy="2520912"/>
            </a:xfrm>
            <a:prstGeom prst="line">
              <a:avLst/>
            </a:prstGeom>
            <a:ln w="57150">
              <a:solidFill>
                <a:srgbClr val="8A388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4855BD7-A885-46FA-72AC-9F17C80F0A4C}"/>
                </a:ext>
              </a:extLst>
            </p:cNvPr>
            <p:cNvSpPr txBox="1"/>
            <p:nvPr/>
          </p:nvSpPr>
          <p:spPr>
            <a:xfrm>
              <a:off x="1199869" y="3718875"/>
              <a:ext cx="3336403" cy="400110"/>
            </a:xfrm>
            <a:prstGeom prst="rect">
              <a:avLst/>
            </a:prstGeom>
            <a:noFill/>
          </p:spPr>
          <p:txBody>
            <a:bodyPr wrap="square" rtlCol="0">
              <a:spAutoFit/>
            </a:bodyPr>
            <a:lstStyle/>
            <a:p>
              <a:pPr algn="ctr"/>
              <a:r>
                <a:rPr lang="en-GB" sz="2000" dirty="0">
                  <a:solidFill>
                    <a:srgbClr val="8A388D"/>
                  </a:solidFill>
                  <a:latin typeface="FreightSans Pro Light" panose="02000606030000020004" pitchFamily="2" charset="0"/>
                </a:rPr>
                <a:t>grad</a:t>
              </a:r>
              <a:r>
                <a:rPr lang="en-NL" sz="2000" dirty="0">
                  <a:solidFill>
                    <a:srgbClr val="8A388D"/>
                  </a:solidFill>
                  <a:latin typeface="FreightSans Pro Light" panose="02000606030000020004" pitchFamily="2" charset="0"/>
                </a:rPr>
                <a:t>       co-grad</a:t>
              </a:r>
            </a:p>
          </p:txBody>
        </p:sp>
        <p:sp>
          <p:nvSpPr>
            <p:cNvPr id="20" name="Triangle 19">
              <a:extLst>
                <a:ext uri="{FF2B5EF4-FFF2-40B4-BE49-F238E27FC236}">
                  <a16:creationId xmlns:a16="http://schemas.microsoft.com/office/drawing/2014/main" id="{4F179D98-DDA6-62A0-EB79-6806FAD682CE}"/>
                </a:ext>
              </a:extLst>
            </p:cNvPr>
            <p:cNvSpPr/>
            <p:nvPr/>
          </p:nvSpPr>
          <p:spPr>
            <a:xfrm rot="10800000">
              <a:off x="2624327" y="3835346"/>
              <a:ext cx="218800" cy="198795"/>
            </a:xfrm>
            <a:prstGeom prst="triangle">
              <a:avLst/>
            </a:prstGeom>
            <a:solidFill>
              <a:schemeClr val="bg1"/>
            </a:solidFill>
            <a:ln w="38100">
              <a:solidFill>
                <a:srgbClr val="8A3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sp>
        <p:nvSpPr>
          <p:cNvPr id="25" name="Rectangle 24">
            <a:extLst>
              <a:ext uri="{FF2B5EF4-FFF2-40B4-BE49-F238E27FC236}">
                <a16:creationId xmlns:a16="http://schemas.microsoft.com/office/drawing/2014/main" id="{6A510E1F-9866-43A7-F8E5-D6F3C65D1AFA}"/>
              </a:ext>
            </a:extLst>
          </p:cNvPr>
          <p:cNvSpPr/>
          <p:nvPr/>
        </p:nvSpPr>
        <p:spPr>
          <a:xfrm>
            <a:off x="4983480" y="3716672"/>
            <a:ext cx="89948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30" name="Group 29">
            <a:extLst>
              <a:ext uri="{FF2B5EF4-FFF2-40B4-BE49-F238E27FC236}">
                <a16:creationId xmlns:a16="http://schemas.microsoft.com/office/drawing/2014/main" id="{B2643CA7-50CD-6746-C2B7-9D7CA84C0D0A}"/>
              </a:ext>
            </a:extLst>
          </p:cNvPr>
          <p:cNvGrpSpPr/>
          <p:nvPr/>
        </p:nvGrpSpPr>
        <p:grpSpPr>
          <a:xfrm>
            <a:off x="5910675" y="2597593"/>
            <a:ext cx="3336403" cy="2520912"/>
            <a:chOff x="3834987" y="2597593"/>
            <a:chExt cx="3336403" cy="2520912"/>
          </a:xfrm>
        </p:grpSpPr>
        <p:sp>
          <p:nvSpPr>
            <p:cNvPr id="38" name="TextBox 37">
              <a:extLst>
                <a:ext uri="{FF2B5EF4-FFF2-40B4-BE49-F238E27FC236}">
                  <a16:creationId xmlns:a16="http://schemas.microsoft.com/office/drawing/2014/main" id="{28821D18-8C8A-E8E6-8F27-EC786E95AD32}"/>
                </a:ext>
              </a:extLst>
            </p:cNvPr>
            <p:cNvSpPr txBox="1"/>
            <p:nvPr/>
          </p:nvSpPr>
          <p:spPr>
            <a:xfrm>
              <a:off x="3834987" y="3716672"/>
              <a:ext cx="3336403" cy="400110"/>
            </a:xfrm>
            <a:prstGeom prst="rect">
              <a:avLst/>
            </a:prstGeom>
            <a:noFill/>
          </p:spPr>
          <p:txBody>
            <a:bodyPr wrap="square" rtlCol="0">
              <a:spAutoFit/>
            </a:bodyPr>
            <a:lstStyle/>
            <a:p>
              <a:pPr algn="ctr"/>
              <a:r>
                <a:rPr lang="nl-NL" sz="2000" dirty="0">
                  <a:solidFill>
                    <a:schemeClr val="accent2"/>
                  </a:solidFill>
                  <a:latin typeface="FreightSans Pro Light" panose="02000606030000020004" pitchFamily="2" charset="0"/>
                </a:rPr>
                <a:t>div         </a:t>
              </a:r>
              <a:r>
                <a:rPr lang="nl-NL" sz="2000" dirty="0" err="1">
                  <a:solidFill>
                    <a:schemeClr val="accent2"/>
                  </a:solidFill>
                  <a:latin typeface="FreightSans Pro Light" panose="02000606030000020004" pitchFamily="2" charset="0"/>
                </a:rPr>
                <a:t>curl</a:t>
              </a:r>
              <a:r>
                <a:rPr lang="nl-NL" sz="2000" dirty="0">
                  <a:solidFill>
                    <a:schemeClr val="accent2"/>
                  </a:solidFill>
                  <a:latin typeface="FreightSans Pro Light" panose="02000606030000020004" pitchFamily="2" charset="0"/>
                </a:rPr>
                <a:t>, norm</a:t>
              </a:r>
              <a:endParaRPr lang="en-NL" sz="2000" dirty="0">
                <a:solidFill>
                  <a:schemeClr val="accent2"/>
                </a:solidFill>
                <a:latin typeface="FreightSans Pro Light" panose="02000606030000020004" pitchFamily="2" charset="0"/>
              </a:endParaRPr>
            </a:p>
          </p:txBody>
        </p:sp>
        <p:cxnSp>
          <p:nvCxnSpPr>
            <p:cNvPr id="41" name="Straight Connector 40">
              <a:extLst>
                <a:ext uri="{FF2B5EF4-FFF2-40B4-BE49-F238E27FC236}">
                  <a16:creationId xmlns:a16="http://schemas.microsoft.com/office/drawing/2014/main" id="{C90CE929-F8AD-5482-3439-C83C68F21509}"/>
                </a:ext>
              </a:extLst>
            </p:cNvPr>
            <p:cNvCxnSpPr>
              <a:cxnSpLocks/>
            </p:cNvCxnSpPr>
            <p:nvPr/>
          </p:nvCxnSpPr>
          <p:spPr>
            <a:xfrm>
              <a:off x="5149170" y="2597593"/>
              <a:ext cx="0" cy="2520912"/>
            </a:xfrm>
            <a:prstGeom prst="line">
              <a:avLst/>
            </a:prstGeom>
            <a:ln w="5715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Triangle 41">
              <a:extLst>
                <a:ext uri="{FF2B5EF4-FFF2-40B4-BE49-F238E27FC236}">
                  <a16:creationId xmlns:a16="http://schemas.microsoft.com/office/drawing/2014/main" id="{339A8DD2-D645-DF0D-6655-3657B9C7BE68}"/>
                </a:ext>
              </a:extLst>
            </p:cNvPr>
            <p:cNvSpPr/>
            <p:nvPr/>
          </p:nvSpPr>
          <p:spPr>
            <a:xfrm>
              <a:off x="5039770" y="3786963"/>
              <a:ext cx="218800" cy="198795"/>
            </a:xfrm>
            <a:prstGeom prst="triangl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sp>
        <p:nvSpPr>
          <p:cNvPr id="26" name="Rectangle 25">
            <a:extLst>
              <a:ext uri="{FF2B5EF4-FFF2-40B4-BE49-F238E27FC236}">
                <a16:creationId xmlns:a16="http://schemas.microsoft.com/office/drawing/2014/main" id="{69498BBD-16F8-B022-5DAA-B5EB2F384762}"/>
              </a:ext>
            </a:extLst>
          </p:cNvPr>
          <p:cNvSpPr/>
          <p:nvPr/>
        </p:nvSpPr>
        <p:spPr>
          <a:xfrm>
            <a:off x="7452360" y="3770070"/>
            <a:ext cx="385392"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8" name="Rectangle 27">
            <a:extLst>
              <a:ext uri="{FF2B5EF4-FFF2-40B4-BE49-F238E27FC236}">
                <a16:creationId xmlns:a16="http://schemas.microsoft.com/office/drawing/2014/main" id="{DFC86BA3-7784-B4CA-3174-DB76BB147D1A}"/>
              </a:ext>
            </a:extLst>
          </p:cNvPr>
          <p:cNvSpPr/>
          <p:nvPr/>
        </p:nvSpPr>
        <p:spPr>
          <a:xfrm>
            <a:off x="7854511" y="3716672"/>
            <a:ext cx="691251"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6" name="Picture 16">
            <a:extLst>
              <a:ext uri="{FF2B5EF4-FFF2-40B4-BE49-F238E27FC236}">
                <a16:creationId xmlns:a16="http://schemas.microsoft.com/office/drawing/2014/main" id="{CD604611-55B6-2A8E-DDE2-BB555BECF1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913"/>
          <a:stretch/>
        </p:blipFill>
        <p:spPr bwMode="auto">
          <a:xfrm>
            <a:off x="4181039" y="1961712"/>
            <a:ext cx="1267763" cy="12252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8">
            <a:extLst>
              <a:ext uri="{FF2B5EF4-FFF2-40B4-BE49-F238E27FC236}">
                <a16:creationId xmlns:a16="http://schemas.microsoft.com/office/drawing/2014/main" id="{4AA0BFF9-73E8-AA4F-C353-72CF51ABD1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307"/>
          <a:stretch/>
        </p:blipFill>
        <p:spPr bwMode="auto">
          <a:xfrm>
            <a:off x="4175887" y="4528554"/>
            <a:ext cx="1267764" cy="123361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a:extLst>
              <a:ext uri="{FF2B5EF4-FFF2-40B4-BE49-F238E27FC236}">
                <a16:creationId xmlns:a16="http://schemas.microsoft.com/office/drawing/2014/main" id="{59EBF00A-4483-BB8E-0E42-0FE6FEE9DD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574"/>
          <a:stretch/>
        </p:blipFill>
        <p:spPr bwMode="auto">
          <a:xfrm>
            <a:off x="6589085" y="4528554"/>
            <a:ext cx="1271545" cy="123361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17864908-9D50-5DA6-CA99-22022DA77C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926"/>
          <a:stretch/>
        </p:blipFill>
        <p:spPr bwMode="auto">
          <a:xfrm>
            <a:off x="6611960" y="1944446"/>
            <a:ext cx="1271546" cy="124254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0">
            <a:extLst>
              <a:ext uri="{FF2B5EF4-FFF2-40B4-BE49-F238E27FC236}">
                <a16:creationId xmlns:a16="http://schemas.microsoft.com/office/drawing/2014/main" id="{5BC0F4A3-6D7A-46A9-01E3-F0509C5C5DC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521"/>
          <a:stretch/>
        </p:blipFill>
        <p:spPr bwMode="auto">
          <a:xfrm>
            <a:off x="4175887" y="4518137"/>
            <a:ext cx="1270800" cy="123361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a:extLst>
              <a:ext uri="{FF2B5EF4-FFF2-40B4-BE49-F238E27FC236}">
                <a16:creationId xmlns:a16="http://schemas.microsoft.com/office/drawing/2014/main" id="{12253202-24EC-F25A-B5EF-9C29FAD1811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0521"/>
          <a:stretch/>
        </p:blipFill>
        <p:spPr bwMode="auto">
          <a:xfrm>
            <a:off x="6595844" y="4528554"/>
            <a:ext cx="1270800" cy="123361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a:extLst>
              <a:ext uri="{FF2B5EF4-FFF2-40B4-BE49-F238E27FC236}">
                <a16:creationId xmlns:a16="http://schemas.microsoft.com/office/drawing/2014/main" id="{A5912DE8-84CE-8B0B-F11F-A40A1CE5A78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0169"/>
          <a:stretch/>
        </p:blipFill>
        <p:spPr bwMode="auto">
          <a:xfrm>
            <a:off x="6612706" y="1948516"/>
            <a:ext cx="1270800" cy="1238477"/>
          </a:xfrm>
          <a:prstGeom prst="rect">
            <a:avLst/>
          </a:prstGeom>
          <a:noFill/>
          <a:extLst>
            <a:ext uri="{909E8E84-426E-40DD-AFC4-6F175D3DCCD1}">
              <a14:hiddenFill xmlns:a14="http://schemas.microsoft.com/office/drawing/2010/main">
                <a:solidFill>
                  <a:srgbClr val="FFFFFF"/>
                </a:solidFill>
              </a14:hiddenFill>
            </a:ext>
          </a:extLst>
        </p:spPr>
      </p:pic>
      <p:sp>
        <p:nvSpPr>
          <p:cNvPr id="34" name="Right Triangle 33">
            <a:extLst>
              <a:ext uri="{FF2B5EF4-FFF2-40B4-BE49-F238E27FC236}">
                <a16:creationId xmlns:a16="http://schemas.microsoft.com/office/drawing/2014/main" id="{C19814FE-FDC6-E51A-6D09-BBAC62F8288A}"/>
              </a:ext>
            </a:extLst>
          </p:cNvPr>
          <p:cNvSpPr/>
          <p:nvPr/>
        </p:nvSpPr>
        <p:spPr>
          <a:xfrm rot="10800000">
            <a:off x="9854664" y="4220843"/>
            <a:ext cx="493059" cy="575275"/>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5" name="Rectangle 34">
            <a:extLst>
              <a:ext uri="{FF2B5EF4-FFF2-40B4-BE49-F238E27FC236}">
                <a16:creationId xmlns:a16="http://schemas.microsoft.com/office/drawing/2014/main" id="{EE4B6E7F-AD42-EE9F-E136-9648FF808870}"/>
              </a:ext>
            </a:extLst>
          </p:cNvPr>
          <p:cNvSpPr/>
          <p:nvPr/>
        </p:nvSpPr>
        <p:spPr>
          <a:xfrm>
            <a:off x="8566750" y="3212501"/>
            <a:ext cx="3247696" cy="10083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FreightSans Pro Light" panose="02000606030000020004" pitchFamily="2" charset="0"/>
              </a:rPr>
              <a:t>90-degree </a:t>
            </a:r>
            <a:r>
              <a:rPr lang="nl-NL" sz="2000" dirty="0" err="1">
                <a:latin typeface="FreightSans Pro Light" panose="02000606030000020004" pitchFamily="2" charset="0"/>
              </a:rPr>
              <a:t>rotation</a:t>
            </a:r>
            <a:endParaRPr lang="en-NL" sz="2000" dirty="0">
              <a:latin typeface="FreightSans Pro Light" panose="02000606030000020004" pitchFamily="2" charset="0"/>
            </a:endParaRPr>
          </a:p>
        </p:txBody>
      </p:sp>
    </p:spTree>
    <p:extLst>
      <p:ext uri="{BB962C8B-B14F-4D97-AF65-F5344CB8AC3E}">
        <p14:creationId xmlns:p14="http://schemas.microsoft.com/office/powerpoint/2010/main" val="395583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500"/>
                                        <p:tgtEl>
                                          <p:spTgt spid="30"/>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xit" presetSubtype="0" fill="hold" grpId="0" nodeType="withEffect">
                                  <p:stCondLst>
                                    <p:cond delay="0"/>
                                  </p:stCondLst>
                                  <p:childTnLst>
                                    <p:animEffect transition="out" filter="fade">
                                      <p:cBhvr>
                                        <p:cTn id="55" dur="500"/>
                                        <p:tgtEl>
                                          <p:spTgt spid="26"/>
                                        </p:tgtEl>
                                      </p:cBhvr>
                                    </p:animEffect>
                                    <p:set>
                                      <p:cBhvr>
                                        <p:cTn id="56" dur="1" fill="hold">
                                          <p:stCondLst>
                                            <p:cond delay="499"/>
                                          </p:stCondLst>
                                        </p:cTn>
                                        <p:tgtEl>
                                          <p:spTgt spid="26"/>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25" grpId="0" animBg="1"/>
      <p:bldP spid="26" grpId="0" animBg="1"/>
      <p:bldP spid="34" grpId="0" animBg="1"/>
      <p:bldP spid="3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405B384-636E-16BB-E5D6-769F4195BF48}"/>
              </a:ext>
            </a:extLst>
          </p:cNvPr>
          <p:cNvSpPr/>
          <p:nvPr/>
        </p:nvSpPr>
        <p:spPr>
          <a:xfrm>
            <a:off x="3908612" y="1739495"/>
            <a:ext cx="4236223" cy="1716196"/>
          </a:xfrm>
          <a:prstGeom prst="rect">
            <a:avLst/>
          </a:prstGeom>
          <a:solidFill>
            <a:schemeClr val="accent1">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6" name="Rectangle 35">
            <a:extLst>
              <a:ext uri="{FF2B5EF4-FFF2-40B4-BE49-F238E27FC236}">
                <a16:creationId xmlns:a16="http://schemas.microsoft.com/office/drawing/2014/main" id="{FABF6ECD-C9A6-DEE8-BC63-DFED13234869}"/>
              </a:ext>
            </a:extLst>
          </p:cNvPr>
          <p:cNvSpPr/>
          <p:nvPr/>
        </p:nvSpPr>
        <p:spPr>
          <a:xfrm>
            <a:off x="4047166" y="1866816"/>
            <a:ext cx="3958316" cy="1461554"/>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7" name="TextBox 36">
            <a:extLst>
              <a:ext uri="{FF2B5EF4-FFF2-40B4-BE49-F238E27FC236}">
                <a16:creationId xmlns:a16="http://schemas.microsoft.com/office/drawing/2014/main" id="{A959BCF5-AECD-2188-52CE-8868F8DBAF55}"/>
              </a:ext>
            </a:extLst>
          </p:cNvPr>
          <p:cNvSpPr txBox="1"/>
          <p:nvPr/>
        </p:nvSpPr>
        <p:spPr>
          <a:xfrm>
            <a:off x="5483667" y="2334886"/>
            <a:ext cx="1891862" cy="461665"/>
          </a:xfrm>
          <a:prstGeom prst="rect">
            <a:avLst/>
          </a:prstGeom>
          <a:noFill/>
        </p:spPr>
        <p:txBody>
          <a:bodyPr wrap="square" rtlCol="0">
            <a:spAutoFit/>
          </a:bodyPr>
          <a:lstStyle/>
          <a:p>
            <a:r>
              <a:rPr lang="en-NL" sz="2400" b="1" dirty="0">
                <a:latin typeface="FreightSans Pro Semibold" panose="02000606030000020004" pitchFamily="2" charset="0"/>
              </a:rPr>
              <a:t>Scalars</a:t>
            </a:r>
            <a:endParaRPr lang="en-NL" sz="2800" b="1" dirty="0">
              <a:latin typeface="FreightSans Pro Semibold" panose="02000606030000020004" pitchFamily="2" charset="0"/>
            </a:endParaRPr>
          </a:p>
        </p:txBody>
      </p:sp>
      <p:sp>
        <p:nvSpPr>
          <p:cNvPr id="38" name="Rectangle 37">
            <a:extLst>
              <a:ext uri="{FF2B5EF4-FFF2-40B4-BE49-F238E27FC236}">
                <a16:creationId xmlns:a16="http://schemas.microsoft.com/office/drawing/2014/main" id="{9F529167-2F1A-C9E7-AB51-AF3FA7B9AAB6}"/>
              </a:ext>
            </a:extLst>
          </p:cNvPr>
          <p:cNvSpPr/>
          <p:nvPr/>
        </p:nvSpPr>
        <p:spPr>
          <a:xfrm>
            <a:off x="3908612" y="4260407"/>
            <a:ext cx="4236222" cy="1716196"/>
          </a:xfrm>
          <a:prstGeom prst="rect">
            <a:avLst/>
          </a:prstGeom>
          <a:solidFill>
            <a:schemeClr val="accent4">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9" name="Rectangle 38">
            <a:extLst>
              <a:ext uri="{FF2B5EF4-FFF2-40B4-BE49-F238E27FC236}">
                <a16:creationId xmlns:a16="http://schemas.microsoft.com/office/drawing/2014/main" id="{51B3C7D8-DE50-F52A-8565-1E098B60558B}"/>
              </a:ext>
            </a:extLst>
          </p:cNvPr>
          <p:cNvSpPr/>
          <p:nvPr/>
        </p:nvSpPr>
        <p:spPr>
          <a:xfrm>
            <a:off x="4047166" y="4387728"/>
            <a:ext cx="3958316" cy="1461554"/>
          </a:xfrm>
          <a:prstGeom prst="rect">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0" name="TextBox 39">
            <a:extLst>
              <a:ext uri="{FF2B5EF4-FFF2-40B4-BE49-F238E27FC236}">
                <a16:creationId xmlns:a16="http://schemas.microsoft.com/office/drawing/2014/main" id="{D0C7FDB5-8F3E-8AF5-AD6B-B5166A30753F}"/>
              </a:ext>
            </a:extLst>
          </p:cNvPr>
          <p:cNvSpPr txBox="1"/>
          <p:nvPr/>
        </p:nvSpPr>
        <p:spPr>
          <a:xfrm>
            <a:off x="5467942" y="4883700"/>
            <a:ext cx="1891862" cy="461665"/>
          </a:xfrm>
          <a:prstGeom prst="rect">
            <a:avLst/>
          </a:prstGeom>
          <a:noFill/>
        </p:spPr>
        <p:txBody>
          <a:bodyPr wrap="square" rtlCol="0">
            <a:spAutoFit/>
          </a:bodyPr>
          <a:lstStyle/>
          <a:p>
            <a:r>
              <a:rPr lang="en-NL" sz="2400" b="1" dirty="0">
                <a:latin typeface="FreightSans Pro Semibold" panose="02000606030000020004" pitchFamily="2" charset="0"/>
              </a:rPr>
              <a:t>Vectors</a:t>
            </a:r>
          </a:p>
        </p:txBody>
      </p:sp>
      <p:sp>
        <p:nvSpPr>
          <p:cNvPr id="2" name="Title 1">
            <a:extLst>
              <a:ext uri="{FF2B5EF4-FFF2-40B4-BE49-F238E27FC236}">
                <a16:creationId xmlns:a16="http://schemas.microsoft.com/office/drawing/2014/main" id="{A8B1771E-A347-E949-82AE-5BE23806E473}"/>
              </a:ext>
            </a:extLst>
          </p:cNvPr>
          <p:cNvSpPr>
            <a:spLocks noGrp="1"/>
          </p:cNvSpPr>
          <p:nvPr>
            <p:ph type="title"/>
          </p:nvPr>
        </p:nvSpPr>
        <p:spPr/>
        <p:txBody>
          <a:bodyPr/>
          <a:lstStyle/>
          <a:p>
            <a:r>
              <a:rPr lang="en-NL" dirty="0"/>
              <a:t>De Rham Complex Properties</a:t>
            </a:r>
          </a:p>
        </p:txBody>
      </p:sp>
      <p:sp>
        <p:nvSpPr>
          <p:cNvPr id="4" name="Slide Number Placeholder 3">
            <a:extLst>
              <a:ext uri="{FF2B5EF4-FFF2-40B4-BE49-F238E27FC236}">
                <a16:creationId xmlns:a16="http://schemas.microsoft.com/office/drawing/2014/main" id="{32604B67-188F-B340-B8A3-480F80F93B83}"/>
              </a:ext>
            </a:extLst>
          </p:cNvPr>
          <p:cNvSpPr>
            <a:spLocks noGrp="1"/>
          </p:cNvSpPr>
          <p:nvPr>
            <p:ph type="sldNum" sz="quarter" idx="12"/>
          </p:nvPr>
        </p:nvSpPr>
        <p:spPr/>
        <p:txBody>
          <a:bodyPr/>
          <a:lstStyle/>
          <a:p>
            <a:fld id="{F376D241-1DD8-9144-9B2C-BE0F706CAFA9}" type="slidenum">
              <a:rPr lang="en-NL" smtClean="0"/>
              <a:pPr/>
              <a:t>32</a:t>
            </a:fld>
            <a:endParaRPr lang="en-NL"/>
          </a:p>
        </p:txBody>
      </p:sp>
      <p:grpSp>
        <p:nvGrpSpPr>
          <p:cNvPr id="17" name="Group 16">
            <a:extLst>
              <a:ext uri="{FF2B5EF4-FFF2-40B4-BE49-F238E27FC236}">
                <a16:creationId xmlns:a16="http://schemas.microsoft.com/office/drawing/2014/main" id="{C69B5608-4944-89A8-0FE1-74A23CF0C639}"/>
              </a:ext>
            </a:extLst>
          </p:cNvPr>
          <p:cNvGrpSpPr/>
          <p:nvPr/>
        </p:nvGrpSpPr>
        <p:grpSpPr>
          <a:xfrm>
            <a:off x="3275557" y="2597593"/>
            <a:ext cx="3336403" cy="2520912"/>
            <a:chOff x="1199869" y="2597593"/>
            <a:chExt cx="3336403" cy="2520912"/>
          </a:xfrm>
        </p:grpSpPr>
        <p:cxnSp>
          <p:nvCxnSpPr>
            <p:cNvPr id="18" name="Straight Connector 17">
              <a:extLst>
                <a:ext uri="{FF2B5EF4-FFF2-40B4-BE49-F238E27FC236}">
                  <a16:creationId xmlns:a16="http://schemas.microsoft.com/office/drawing/2014/main" id="{FE62B69C-EA6A-64CA-247E-D98BC4E7C1AD}"/>
                </a:ext>
              </a:extLst>
            </p:cNvPr>
            <p:cNvCxnSpPr>
              <a:cxnSpLocks/>
            </p:cNvCxnSpPr>
            <p:nvPr/>
          </p:nvCxnSpPr>
          <p:spPr>
            <a:xfrm>
              <a:off x="2730062" y="2597593"/>
              <a:ext cx="0" cy="2520912"/>
            </a:xfrm>
            <a:prstGeom prst="line">
              <a:avLst/>
            </a:prstGeom>
            <a:ln w="57150">
              <a:solidFill>
                <a:srgbClr val="8A388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4855BD7-A885-46FA-72AC-9F17C80F0A4C}"/>
                </a:ext>
              </a:extLst>
            </p:cNvPr>
            <p:cNvSpPr txBox="1"/>
            <p:nvPr/>
          </p:nvSpPr>
          <p:spPr>
            <a:xfrm>
              <a:off x="1199869" y="3718875"/>
              <a:ext cx="3336403" cy="400110"/>
            </a:xfrm>
            <a:prstGeom prst="rect">
              <a:avLst/>
            </a:prstGeom>
            <a:noFill/>
          </p:spPr>
          <p:txBody>
            <a:bodyPr wrap="square" rtlCol="0">
              <a:spAutoFit/>
            </a:bodyPr>
            <a:lstStyle/>
            <a:p>
              <a:pPr algn="ctr"/>
              <a:r>
                <a:rPr lang="en-GB" sz="2000" dirty="0">
                  <a:solidFill>
                    <a:srgbClr val="8A388D"/>
                  </a:solidFill>
                  <a:latin typeface="FreightSans Pro Light" panose="02000606030000020004" pitchFamily="2" charset="0"/>
                </a:rPr>
                <a:t>grad</a:t>
              </a:r>
              <a:r>
                <a:rPr lang="en-NL" sz="2000" dirty="0">
                  <a:solidFill>
                    <a:srgbClr val="8A388D"/>
                  </a:solidFill>
                  <a:latin typeface="FreightSans Pro Light" panose="02000606030000020004" pitchFamily="2" charset="0"/>
                </a:rPr>
                <a:t>       co-grad</a:t>
              </a:r>
            </a:p>
          </p:txBody>
        </p:sp>
        <p:sp>
          <p:nvSpPr>
            <p:cNvPr id="20" name="Triangle 19">
              <a:extLst>
                <a:ext uri="{FF2B5EF4-FFF2-40B4-BE49-F238E27FC236}">
                  <a16:creationId xmlns:a16="http://schemas.microsoft.com/office/drawing/2014/main" id="{4F179D98-DDA6-62A0-EB79-6806FAD682CE}"/>
                </a:ext>
              </a:extLst>
            </p:cNvPr>
            <p:cNvSpPr/>
            <p:nvPr/>
          </p:nvSpPr>
          <p:spPr>
            <a:xfrm rot="10800000">
              <a:off x="2624327" y="3835346"/>
              <a:ext cx="218800" cy="198795"/>
            </a:xfrm>
            <a:prstGeom prst="triangle">
              <a:avLst/>
            </a:prstGeom>
            <a:solidFill>
              <a:schemeClr val="bg1"/>
            </a:solidFill>
            <a:ln w="38100">
              <a:solidFill>
                <a:srgbClr val="8A3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grpSp>
        <p:nvGrpSpPr>
          <p:cNvPr id="21" name="Group 20">
            <a:extLst>
              <a:ext uri="{FF2B5EF4-FFF2-40B4-BE49-F238E27FC236}">
                <a16:creationId xmlns:a16="http://schemas.microsoft.com/office/drawing/2014/main" id="{748BB9AA-0A79-DFFA-4F66-9E749C349AC1}"/>
              </a:ext>
            </a:extLst>
          </p:cNvPr>
          <p:cNvGrpSpPr/>
          <p:nvPr/>
        </p:nvGrpSpPr>
        <p:grpSpPr>
          <a:xfrm>
            <a:off x="5910675" y="2597593"/>
            <a:ext cx="3336403" cy="2520912"/>
            <a:chOff x="3834987" y="2597593"/>
            <a:chExt cx="3336403" cy="2520912"/>
          </a:xfrm>
        </p:grpSpPr>
        <p:cxnSp>
          <p:nvCxnSpPr>
            <p:cNvPr id="22" name="Straight Connector 21">
              <a:extLst>
                <a:ext uri="{FF2B5EF4-FFF2-40B4-BE49-F238E27FC236}">
                  <a16:creationId xmlns:a16="http://schemas.microsoft.com/office/drawing/2014/main" id="{596686F6-3808-9097-E7F0-F617D559FD36}"/>
                </a:ext>
              </a:extLst>
            </p:cNvPr>
            <p:cNvCxnSpPr>
              <a:cxnSpLocks/>
            </p:cNvCxnSpPr>
            <p:nvPr/>
          </p:nvCxnSpPr>
          <p:spPr>
            <a:xfrm>
              <a:off x="5149170" y="2597593"/>
              <a:ext cx="0" cy="2520912"/>
            </a:xfrm>
            <a:prstGeom prst="line">
              <a:avLst/>
            </a:prstGeom>
            <a:ln w="5715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8041FA5-4DF1-C510-8649-455ABCB0DE27}"/>
                </a:ext>
              </a:extLst>
            </p:cNvPr>
            <p:cNvSpPr txBox="1"/>
            <p:nvPr/>
          </p:nvSpPr>
          <p:spPr>
            <a:xfrm>
              <a:off x="3834987" y="3716672"/>
              <a:ext cx="3336403" cy="400110"/>
            </a:xfrm>
            <a:prstGeom prst="rect">
              <a:avLst/>
            </a:prstGeom>
            <a:noFill/>
          </p:spPr>
          <p:txBody>
            <a:bodyPr wrap="square" rtlCol="0">
              <a:spAutoFit/>
            </a:bodyPr>
            <a:lstStyle/>
            <a:p>
              <a:pPr algn="ctr"/>
              <a:r>
                <a:rPr lang="nl-NL" sz="2000" dirty="0">
                  <a:solidFill>
                    <a:schemeClr val="accent2"/>
                  </a:solidFill>
                  <a:latin typeface="FreightSans Pro Light" panose="02000606030000020004" pitchFamily="2" charset="0"/>
                </a:rPr>
                <a:t>div         </a:t>
              </a:r>
              <a:r>
                <a:rPr lang="nl-NL" sz="2000" dirty="0" err="1">
                  <a:solidFill>
                    <a:schemeClr val="accent2"/>
                  </a:solidFill>
                  <a:latin typeface="FreightSans Pro Light" panose="02000606030000020004" pitchFamily="2" charset="0"/>
                </a:rPr>
                <a:t>curl</a:t>
              </a:r>
              <a:r>
                <a:rPr lang="nl-NL" sz="2000" dirty="0">
                  <a:solidFill>
                    <a:schemeClr val="accent2"/>
                  </a:solidFill>
                  <a:latin typeface="FreightSans Pro Light" panose="02000606030000020004" pitchFamily="2" charset="0"/>
                </a:rPr>
                <a:t>, norm</a:t>
              </a:r>
              <a:endParaRPr lang="en-NL" sz="2000" dirty="0">
                <a:solidFill>
                  <a:schemeClr val="accent2"/>
                </a:solidFill>
                <a:latin typeface="FreightSans Pro Light" panose="02000606030000020004" pitchFamily="2" charset="0"/>
              </a:endParaRPr>
            </a:p>
          </p:txBody>
        </p:sp>
        <p:sp>
          <p:nvSpPr>
            <p:cNvPr id="24" name="Triangle 23">
              <a:extLst>
                <a:ext uri="{FF2B5EF4-FFF2-40B4-BE49-F238E27FC236}">
                  <a16:creationId xmlns:a16="http://schemas.microsoft.com/office/drawing/2014/main" id="{8840FEDC-D313-3F4A-7994-D191A862C02A}"/>
                </a:ext>
              </a:extLst>
            </p:cNvPr>
            <p:cNvSpPr/>
            <p:nvPr/>
          </p:nvSpPr>
          <p:spPr>
            <a:xfrm>
              <a:off x="5039770" y="3786963"/>
              <a:ext cx="218800" cy="198795"/>
            </a:xfrm>
            <a:prstGeom prst="triangl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sp>
        <p:nvSpPr>
          <p:cNvPr id="32" name="Rectangle 31">
            <a:extLst>
              <a:ext uri="{FF2B5EF4-FFF2-40B4-BE49-F238E27FC236}">
                <a16:creationId xmlns:a16="http://schemas.microsoft.com/office/drawing/2014/main" id="{1522D9E6-D15A-03AE-76F8-4BBE6B578A24}"/>
              </a:ext>
            </a:extLst>
          </p:cNvPr>
          <p:cNvSpPr/>
          <p:nvPr/>
        </p:nvSpPr>
        <p:spPr>
          <a:xfrm>
            <a:off x="4983480" y="3716672"/>
            <a:ext cx="89948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3" name="Rectangle 32">
            <a:extLst>
              <a:ext uri="{FF2B5EF4-FFF2-40B4-BE49-F238E27FC236}">
                <a16:creationId xmlns:a16="http://schemas.microsoft.com/office/drawing/2014/main" id="{E44924E9-3B11-72C6-F1F8-F67E34B90071}"/>
              </a:ext>
            </a:extLst>
          </p:cNvPr>
          <p:cNvSpPr/>
          <p:nvPr/>
        </p:nvSpPr>
        <p:spPr>
          <a:xfrm>
            <a:off x="6192805" y="3716672"/>
            <a:ext cx="89948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4" name="Rectangle 33">
            <a:extLst>
              <a:ext uri="{FF2B5EF4-FFF2-40B4-BE49-F238E27FC236}">
                <a16:creationId xmlns:a16="http://schemas.microsoft.com/office/drawing/2014/main" id="{5616461E-3B2A-A1EA-82F5-848A512B6050}"/>
              </a:ext>
            </a:extLst>
          </p:cNvPr>
          <p:cNvSpPr/>
          <p:nvPr/>
        </p:nvSpPr>
        <p:spPr>
          <a:xfrm>
            <a:off x="7852330" y="3716672"/>
            <a:ext cx="89948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5" name="Rectangle 34">
            <a:extLst>
              <a:ext uri="{FF2B5EF4-FFF2-40B4-BE49-F238E27FC236}">
                <a16:creationId xmlns:a16="http://schemas.microsoft.com/office/drawing/2014/main" id="{F2C04C37-B0AC-644D-FB93-45E3FF56AAA1}"/>
              </a:ext>
            </a:extLst>
          </p:cNvPr>
          <p:cNvSpPr/>
          <p:nvPr/>
        </p:nvSpPr>
        <p:spPr>
          <a:xfrm>
            <a:off x="8566750" y="3212501"/>
            <a:ext cx="3247696" cy="10083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err="1">
                <a:latin typeface="FreightSans Pro Light" panose="02000606030000020004" pitchFamily="2" charset="0"/>
              </a:rPr>
              <a:t>curl</a:t>
            </a:r>
            <a:r>
              <a:rPr lang="nl-NL" sz="2000" dirty="0">
                <a:latin typeface="FreightSans Pro Light" panose="02000606030000020004" pitchFamily="2" charset="0"/>
              </a:rPr>
              <a:t> </a:t>
            </a:r>
            <a:r>
              <a:rPr lang="nl-NL" sz="2000" dirty="0" err="1">
                <a:latin typeface="FreightSans Pro Light" panose="02000606030000020004" pitchFamily="2" charset="0"/>
              </a:rPr>
              <a:t>grad</a:t>
            </a:r>
            <a:r>
              <a:rPr lang="nl-NL" sz="2000" dirty="0">
                <a:latin typeface="FreightSans Pro Light" panose="02000606030000020004" pitchFamily="2" charset="0"/>
              </a:rPr>
              <a:t> F = 0</a:t>
            </a:r>
            <a:endParaRPr lang="en-NL" sz="2000" dirty="0">
              <a:latin typeface="FreightSans Pro Light" panose="02000606030000020004" pitchFamily="2" charset="0"/>
            </a:endParaRPr>
          </a:p>
        </p:txBody>
      </p:sp>
      <p:sp>
        <p:nvSpPr>
          <p:cNvPr id="41" name="Right Triangle 40">
            <a:extLst>
              <a:ext uri="{FF2B5EF4-FFF2-40B4-BE49-F238E27FC236}">
                <a16:creationId xmlns:a16="http://schemas.microsoft.com/office/drawing/2014/main" id="{B1DC32D4-DA39-8F68-FC62-67712369930B}"/>
              </a:ext>
            </a:extLst>
          </p:cNvPr>
          <p:cNvSpPr/>
          <p:nvPr/>
        </p:nvSpPr>
        <p:spPr>
          <a:xfrm rot="10800000">
            <a:off x="9854664" y="4220843"/>
            <a:ext cx="493059" cy="575275"/>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26604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4FE0474-28C5-AAFD-A069-C6D9CF4AB2D4}"/>
              </a:ext>
            </a:extLst>
          </p:cNvPr>
          <p:cNvSpPr/>
          <p:nvPr/>
        </p:nvSpPr>
        <p:spPr>
          <a:xfrm>
            <a:off x="3908612" y="1739495"/>
            <a:ext cx="4236223" cy="1716196"/>
          </a:xfrm>
          <a:prstGeom prst="rect">
            <a:avLst/>
          </a:prstGeom>
          <a:solidFill>
            <a:schemeClr val="accent1">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8" name="Rectangle 27">
            <a:extLst>
              <a:ext uri="{FF2B5EF4-FFF2-40B4-BE49-F238E27FC236}">
                <a16:creationId xmlns:a16="http://schemas.microsoft.com/office/drawing/2014/main" id="{93A77522-028C-069E-01EE-3135F5E52636}"/>
              </a:ext>
            </a:extLst>
          </p:cNvPr>
          <p:cNvSpPr/>
          <p:nvPr/>
        </p:nvSpPr>
        <p:spPr>
          <a:xfrm>
            <a:off x="4047166" y="1866816"/>
            <a:ext cx="3958316" cy="1461554"/>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0" name="TextBox 29">
            <a:extLst>
              <a:ext uri="{FF2B5EF4-FFF2-40B4-BE49-F238E27FC236}">
                <a16:creationId xmlns:a16="http://schemas.microsoft.com/office/drawing/2014/main" id="{344A51A1-B5BF-EDD5-4AE8-FA706C494D29}"/>
              </a:ext>
            </a:extLst>
          </p:cNvPr>
          <p:cNvSpPr txBox="1"/>
          <p:nvPr/>
        </p:nvSpPr>
        <p:spPr>
          <a:xfrm>
            <a:off x="5483667" y="2334886"/>
            <a:ext cx="1891862" cy="461665"/>
          </a:xfrm>
          <a:prstGeom prst="rect">
            <a:avLst/>
          </a:prstGeom>
          <a:noFill/>
        </p:spPr>
        <p:txBody>
          <a:bodyPr wrap="square" rtlCol="0">
            <a:spAutoFit/>
          </a:bodyPr>
          <a:lstStyle/>
          <a:p>
            <a:r>
              <a:rPr lang="en-NL" sz="2400" b="1" dirty="0">
                <a:latin typeface="FreightSans Pro Semibold" panose="02000606030000020004" pitchFamily="2" charset="0"/>
              </a:rPr>
              <a:t>Scalars</a:t>
            </a:r>
            <a:endParaRPr lang="en-NL" sz="2800" b="1" dirty="0">
              <a:latin typeface="FreightSans Pro Semibold" panose="02000606030000020004" pitchFamily="2" charset="0"/>
            </a:endParaRPr>
          </a:p>
        </p:txBody>
      </p:sp>
      <p:sp>
        <p:nvSpPr>
          <p:cNvPr id="31" name="Rectangle 30">
            <a:extLst>
              <a:ext uri="{FF2B5EF4-FFF2-40B4-BE49-F238E27FC236}">
                <a16:creationId xmlns:a16="http://schemas.microsoft.com/office/drawing/2014/main" id="{20207A4C-6B9D-36C2-8F08-9D07797CD7DA}"/>
              </a:ext>
            </a:extLst>
          </p:cNvPr>
          <p:cNvSpPr/>
          <p:nvPr/>
        </p:nvSpPr>
        <p:spPr>
          <a:xfrm>
            <a:off x="3908612" y="4260407"/>
            <a:ext cx="4236222" cy="1716196"/>
          </a:xfrm>
          <a:prstGeom prst="rect">
            <a:avLst/>
          </a:prstGeom>
          <a:solidFill>
            <a:schemeClr val="accent4">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5" name="Rectangle 34">
            <a:extLst>
              <a:ext uri="{FF2B5EF4-FFF2-40B4-BE49-F238E27FC236}">
                <a16:creationId xmlns:a16="http://schemas.microsoft.com/office/drawing/2014/main" id="{CA6F7B1A-8341-C5D6-1D01-0D4D5CFA4B14}"/>
              </a:ext>
            </a:extLst>
          </p:cNvPr>
          <p:cNvSpPr/>
          <p:nvPr/>
        </p:nvSpPr>
        <p:spPr>
          <a:xfrm>
            <a:off x="4047166" y="4387728"/>
            <a:ext cx="3958316" cy="1461554"/>
          </a:xfrm>
          <a:prstGeom prst="rect">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6" name="TextBox 35">
            <a:extLst>
              <a:ext uri="{FF2B5EF4-FFF2-40B4-BE49-F238E27FC236}">
                <a16:creationId xmlns:a16="http://schemas.microsoft.com/office/drawing/2014/main" id="{E7AF5EE8-3F49-3630-A8FE-0AF591851880}"/>
              </a:ext>
            </a:extLst>
          </p:cNvPr>
          <p:cNvSpPr txBox="1"/>
          <p:nvPr/>
        </p:nvSpPr>
        <p:spPr>
          <a:xfrm>
            <a:off x="5467942" y="4883700"/>
            <a:ext cx="1891862" cy="461665"/>
          </a:xfrm>
          <a:prstGeom prst="rect">
            <a:avLst/>
          </a:prstGeom>
          <a:noFill/>
        </p:spPr>
        <p:txBody>
          <a:bodyPr wrap="square" rtlCol="0">
            <a:spAutoFit/>
          </a:bodyPr>
          <a:lstStyle/>
          <a:p>
            <a:r>
              <a:rPr lang="en-NL" sz="2400" b="1" dirty="0">
                <a:latin typeface="FreightSans Pro Semibold" panose="02000606030000020004" pitchFamily="2" charset="0"/>
              </a:rPr>
              <a:t>Vectors</a:t>
            </a:r>
          </a:p>
        </p:txBody>
      </p:sp>
      <p:grpSp>
        <p:nvGrpSpPr>
          <p:cNvPr id="40" name="Group 39">
            <a:extLst>
              <a:ext uri="{FF2B5EF4-FFF2-40B4-BE49-F238E27FC236}">
                <a16:creationId xmlns:a16="http://schemas.microsoft.com/office/drawing/2014/main" id="{22A0E58A-C877-0FB1-4C35-B13DBFE566C5}"/>
              </a:ext>
            </a:extLst>
          </p:cNvPr>
          <p:cNvGrpSpPr/>
          <p:nvPr/>
        </p:nvGrpSpPr>
        <p:grpSpPr>
          <a:xfrm>
            <a:off x="3275557" y="2597593"/>
            <a:ext cx="3336403" cy="2520912"/>
            <a:chOff x="1199869" y="2597593"/>
            <a:chExt cx="3336403" cy="2520912"/>
          </a:xfrm>
        </p:grpSpPr>
        <p:cxnSp>
          <p:nvCxnSpPr>
            <p:cNvPr id="41" name="Straight Connector 40">
              <a:extLst>
                <a:ext uri="{FF2B5EF4-FFF2-40B4-BE49-F238E27FC236}">
                  <a16:creationId xmlns:a16="http://schemas.microsoft.com/office/drawing/2014/main" id="{B2D8B74F-AD81-A9BA-3EEA-BB8A2D55D859}"/>
                </a:ext>
              </a:extLst>
            </p:cNvPr>
            <p:cNvCxnSpPr>
              <a:cxnSpLocks/>
            </p:cNvCxnSpPr>
            <p:nvPr/>
          </p:nvCxnSpPr>
          <p:spPr>
            <a:xfrm>
              <a:off x="2730062" y="2597593"/>
              <a:ext cx="0" cy="2520912"/>
            </a:xfrm>
            <a:prstGeom prst="line">
              <a:avLst/>
            </a:prstGeom>
            <a:ln w="57150">
              <a:solidFill>
                <a:srgbClr val="8A388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1D63E93-3A36-E76B-B9F0-1EE55E8C3C87}"/>
                </a:ext>
              </a:extLst>
            </p:cNvPr>
            <p:cNvSpPr txBox="1"/>
            <p:nvPr/>
          </p:nvSpPr>
          <p:spPr>
            <a:xfrm>
              <a:off x="1199869" y="3718875"/>
              <a:ext cx="3336403" cy="400110"/>
            </a:xfrm>
            <a:prstGeom prst="rect">
              <a:avLst/>
            </a:prstGeom>
            <a:noFill/>
          </p:spPr>
          <p:txBody>
            <a:bodyPr wrap="square" rtlCol="0">
              <a:spAutoFit/>
            </a:bodyPr>
            <a:lstStyle/>
            <a:p>
              <a:pPr algn="ctr"/>
              <a:r>
                <a:rPr lang="en-GB" sz="2000" dirty="0">
                  <a:solidFill>
                    <a:srgbClr val="8A388D"/>
                  </a:solidFill>
                  <a:latin typeface="FreightSans Pro Light" panose="02000606030000020004" pitchFamily="2" charset="0"/>
                </a:rPr>
                <a:t>grad</a:t>
              </a:r>
              <a:r>
                <a:rPr lang="en-NL" sz="2000" dirty="0">
                  <a:solidFill>
                    <a:srgbClr val="8A388D"/>
                  </a:solidFill>
                  <a:latin typeface="FreightSans Pro Light" panose="02000606030000020004" pitchFamily="2" charset="0"/>
                </a:rPr>
                <a:t>       co-grad</a:t>
              </a:r>
            </a:p>
          </p:txBody>
        </p:sp>
        <p:sp>
          <p:nvSpPr>
            <p:cNvPr id="43" name="Triangle 42">
              <a:extLst>
                <a:ext uri="{FF2B5EF4-FFF2-40B4-BE49-F238E27FC236}">
                  <a16:creationId xmlns:a16="http://schemas.microsoft.com/office/drawing/2014/main" id="{6A19E9F6-3735-412C-1A44-F9562A2004E2}"/>
                </a:ext>
              </a:extLst>
            </p:cNvPr>
            <p:cNvSpPr/>
            <p:nvPr/>
          </p:nvSpPr>
          <p:spPr>
            <a:xfrm rot="10800000">
              <a:off x="2624327" y="3835346"/>
              <a:ext cx="218800" cy="198795"/>
            </a:xfrm>
            <a:prstGeom prst="triangle">
              <a:avLst/>
            </a:prstGeom>
            <a:solidFill>
              <a:schemeClr val="bg1"/>
            </a:solidFill>
            <a:ln w="38100">
              <a:solidFill>
                <a:srgbClr val="8A3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grpSp>
        <p:nvGrpSpPr>
          <p:cNvPr id="44" name="Group 43">
            <a:extLst>
              <a:ext uri="{FF2B5EF4-FFF2-40B4-BE49-F238E27FC236}">
                <a16:creationId xmlns:a16="http://schemas.microsoft.com/office/drawing/2014/main" id="{8974426C-BA09-0886-2749-92A70698D4D8}"/>
              </a:ext>
            </a:extLst>
          </p:cNvPr>
          <p:cNvGrpSpPr/>
          <p:nvPr/>
        </p:nvGrpSpPr>
        <p:grpSpPr>
          <a:xfrm>
            <a:off x="5910675" y="2597593"/>
            <a:ext cx="3336403" cy="2520912"/>
            <a:chOff x="3834987" y="2597593"/>
            <a:chExt cx="3336403" cy="2520912"/>
          </a:xfrm>
        </p:grpSpPr>
        <p:cxnSp>
          <p:nvCxnSpPr>
            <p:cNvPr id="45" name="Straight Connector 44">
              <a:extLst>
                <a:ext uri="{FF2B5EF4-FFF2-40B4-BE49-F238E27FC236}">
                  <a16:creationId xmlns:a16="http://schemas.microsoft.com/office/drawing/2014/main" id="{DA8DADF7-B92A-48D2-FAC4-DDF28B3BE167}"/>
                </a:ext>
              </a:extLst>
            </p:cNvPr>
            <p:cNvCxnSpPr>
              <a:cxnSpLocks/>
            </p:cNvCxnSpPr>
            <p:nvPr/>
          </p:nvCxnSpPr>
          <p:spPr>
            <a:xfrm>
              <a:off x="5149170" y="2597593"/>
              <a:ext cx="0" cy="2520912"/>
            </a:xfrm>
            <a:prstGeom prst="line">
              <a:avLst/>
            </a:prstGeom>
            <a:ln w="5715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0594A55-E49F-A496-5457-DEF6DCF00802}"/>
                </a:ext>
              </a:extLst>
            </p:cNvPr>
            <p:cNvSpPr txBox="1"/>
            <p:nvPr/>
          </p:nvSpPr>
          <p:spPr>
            <a:xfrm>
              <a:off x="3834987" y="3716672"/>
              <a:ext cx="3336403" cy="400110"/>
            </a:xfrm>
            <a:prstGeom prst="rect">
              <a:avLst/>
            </a:prstGeom>
            <a:noFill/>
          </p:spPr>
          <p:txBody>
            <a:bodyPr wrap="square" rtlCol="0">
              <a:spAutoFit/>
            </a:bodyPr>
            <a:lstStyle/>
            <a:p>
              <a:pPr algn="ctr"/>
              <a:r>
                <a:rPr lang="nl-NL" sz="2000" dirty="0">
                  <a:solidFill>
                    <a:schemeClr val="accent2"/>
                  </a:solidFill>
                  <a:latin typeface="FreightSans Pro Light" panose="02000606030000020004" pitchFamily="2" charset="0"/>
                </a:rPr>
                <a:t>div         </a:t>
              </a:r>
              <a:r>
                <a:rPr lang="nl-NL" sz="2000" dirty="0" err="1">
                  <a:solidFill>
                    <a:schemeClr val="accent2"/>
                  </a:solidFill>
                  <a:latin typeface="FreightSans Pro Light" panose="02000606030000020004" pitchFamily="2" charset="0"/>
                </a:rPr>
                <a:t>curl</a:t>
              </a:r>
              <a:r>
                <a:rPr lang="nl-NL" sz="2000" dirty="0">
                  <a:solidFill>
                    <a:schemeClr val="accent2"/>
                  </a:solidFill>
                  <a:latin typeface="FreightSans Pro Light" panose="02000606030000020004" pitchFamily="2" charset="0"/>
                </a:rPr>
                <a:t>, norm</a:t>
              </a:r>
              <a:endParaRPr lang="en-NL" sz="2000" dirty="0">
                <a:solidFill>
                  <a:schemeClr val="accent2"/>
                </a:solidFill>
                <a:latin typeface="FreightSans Pro Light" panose="02000606030000020004" pitchFamily="2" charset="0"/>
              </a:endParaRPr>
            </a:p>
          </p:txBody>
        </p:sp>
        <p:sp>
          <p:nvSpPr>
            <p:cNvPr id="47" name="Triangle 46">
              <a:extLst>
                <a:ext uri="{FF2B5EF4-FFF2-40B4-BE49-F238E27FC236}">
                  <a16:creationId xmlns:a16="http://schemas.microsoft.com/office/drawing/2014/main" id="{DCC80398-E990-FB57-E0C4-0CC541A5A8E5}"/>
                </a:ext>
              </a:extLst>
            </p:cNvPr>
            <p:cNvSpPr/>
            <p:nvPr/>
          </p:nvSpPr>
          <p:spPr>
            <a:xfrm>
              <a:off x="5039770" y="3786963"/>
              <a:ext cx="218800" cy="198795"/>
            </a:xfrm>
            <a:prstGeom prst="triangl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sp>
        <p:nvSpPr>
          <p:cNvPr id="2" name="Title 1">
            <a:extLst>
              <a:ext uri="{FF2B5EF4-FFF2-40B4-BE49-F238E27FC236}">
                <a16:creationId xmlns:a16="http://schemas.microsoft.com/office/drawing/2014/main" id="{A8B1771E-A347-E949-82AE-5BE23806E473}"/>
              </a:ext>
            </a:extLst>
          </p:cNvPr>
          <p:cNvSpPr>
            <a:spLocks noGrp="1"/>
          </p:cNvSpPr>
          <p:nvPr>
            <p:ph type="title"/>
          </p:nvPr>
        </p:nvSpPr>
        <p:spPr/>
        <p:txBody>
          <a:bodyPr/>
          <a:lstStyle/>
          <a:p>
            <a:r>
              <a:rPr lang="en-NL" dirty="0"/>
              <a:t>De Rham Complex Properties</a:t>
            </a:r>
          </a:p>
        </p:txBody>
      </p:sp>
      <p:sp>
        <p:nvSpPr>
          <p:cNvPr id="4" name="Slide Number Placeholder 3">
            <a:extLst>
              <a:ext uri="{FF2B5EF4-FFF2-40B4-BE49-F238E27FC236}">
                <a16:creationId xmlns:a16="http://schemas.microsoft.com/office/drawing/2014/main" id="{32604B67-188F-B340-B8A3-480F80F93B83}"/>
              </a:ext>
            </a:extLst>
          </p:cNvPr>
          <p:cNvSpPr>
            <a:spLocks noGrp="1"/>
          </p:cNvSpPr>
          <p:nvPr>
            <p:ph type="sldNum" sz="quarter" idx="12"/>
          </p:nvPr>
        </p:nvSpPr>
        <p:spPr/>
        <p:txBody>
          <a:bodyPr/>
          <a:lstStyle/>
          <a:p>
            <a:fld id="{F376D241-1DD8-9144-9B2C-BE0F706CAFA9}" type="slidenum">
              <a:rPr lang="en-NL" smtClean="0"/>
              <a:pPr/>
              <a:t>33</a:t>
            </a:fld>
            <a:endParaRPr lang="en-NL"/>
          </a:p>
        </p:txBody>
      </p:sp>
      <p:sp>
        <p:nvSpPr>
          <p:cNvPr id="32" name="Rectangle 31">
            <a:extLst>
              <a:ext uri="{FF2B5EF4-FFF2-40B4-BE49-F238E27FC236}">
                <a16:creationId xmlns:a16="http://schemas.microsoft.com/office/drawing/2014/main" id="{1522D9E6-D15A-03AE-76F8-4BBE6B578A24}"/>
              </a:ext>
            </a:extLst>
          </p:cNvPr>
          <p:cNvSpPr/>
          <p:nvPr/>
        </p:nvSpPr>
        <p:spPr>
          <a:xfrm>
            <a:off x="3691223" y="3710353"/>
            <a:ext cx="89948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3" name="Rectangle 32">
            <a:extLst>
              <a:ext uri="{FF2B5EF4-FFF2-40B4-BE49-F238E27FC236}">
                <a16:creationId xmlns:a16="http://schemas.microsoft.com/office/drawing/2014/main" id="{E44924E9-3B11-72C6-F1F8-F67E34B90071}"/>
              </a:ext>
            </a:extLst>
          </p:cNvPr>
          <p:cNvSpPr/>
          <p:nvPr/>
        </p:nvSpPr>
        <p:spPr>
          <a:xfrm>
            <a:off x="7398923" y="3716672"/>
            <a:ext cx="89948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4" name="Rectangle 33">
            <a:extLst>
              <a:ext uri="{FF2B5EF4-FFF2-40B4-BE49-F238E27FC236}">
                <a16:creationId xmlns:a16="http://schemas.microsoft.com/office/drawing/2014/main" id="{5616461E-3B2A-A1EA-82F5-848A512B6050}"/>
              </a:ext>
            </a:extLst>
          </p:cNvPr>
          <p:cNvSpPr/>
          <p:nvPr/>
        </p:nvSpPr>
        <p:spPr>
          <a:xfrm>
            <a:off x="7790688" y="3716672"/>
            <a:ext cx="89948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8" name="Rectangle 47">
            <a:extLst>
              <a:ext uri="{FF2B5EF4-FFF2-40B4-BE49-F238E27FC236}">
                <a16:creationId xmlns:a16="http://schemas.microsoft.com/office/drawing/2014/main" id="{1CF3F749-2958-1906-205B-98CA09372D1A}"/>
              </a:ext>
            </a:extLst>
          </p:cNvPr>
          <p:cNvSpPr/>
          <p:nvPr/>
        </p:nvSpPr>
        <p:spPr>
          <a:xfrm>
            <a:off x="8566750" y="3212501"/>
            <a:ext cx="3247696" cy="10083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FreightSans Pro Light" panose="02000606030000020004" pitchFamily="2" charset="0"/>
              </a:rPr>
              <a:t>div co-</a:t>
            </a:r>
            <a:r>
              <a:rPr lang="nl-NL" sz="2000" dirty="0" err="1">
                <a:latin typeface="FreightSans Pro Light" panose="02000606030000020004" pitchFamily="2" charset="0"/>
              </a:rPr>
              <a:t>grad</a:t>
            </a:r>
            <a:r>
              <a:rPr lang="nl-NL" sz="2000" dirty="0">
                <a:latin typeface="FreightSans Pro Light" panose="02000606030000020004" pitchFamily="2" charset="0"/>
              </a:rPr>
              <a:t> F = 0</a:t>
            </a:r>
            <a:endParaRPr lang="en-NL" sz="2000" dirty="0">
              <a:latin typeface="FreightSans Pro Light" panose="02000606030000020004" pitchFamily="2" charset="0"/>
            </a:endParaRPr>
          </a:p>
        </p:txBody>
      </p:sp>
      <p:sp>
        <p:nvSpPr>
          <p:cNvPr id="5" name="Right Triangle 4">
            <a:extLst>
              <a:ext uri="{FF2B5EF4-FFF2-40B4-BE49-F238E27FC236}">
                <a16:creationId xmlns:a16="http://schemas.microsoft.com/office/drawing/2014/main" id="{659D9036-4D99-44F6-B242-E09CFB6733BD}"/>
              </a:ext>
            </a:extLst>
          </p:cNvPr>
          <p:cNvSpPr/>
          <p:nvPr/>
        </p:nvSpPr>
        <p:spPr>
          <a:xfrm rot="10800000">
            <a:off x="9854664" y="4220843"/>
            <a:ext cx="493059" cy="575275"/>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6901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4FE0474-28C5-AAFD-A069-C6D9CF4AB2D4}"/>
              </a:ext>
            </a:extLst>
          </p:cNvPr>
          <p:cNvSpPr/>
          <p:nvPr/>
        </p:nvSpPr>
        <p:spPr>
          <a:xfrm>
            <a:off x="3908612" y="1739495"/>
            <a:ext cx="4236223" cy="1716196"/>
          </a:xfrm>
          <a:prstGeom prst="rect">
            <a:avLst/>
          </a:prstGeom>
          <a:solidFill>
            <a:schemeClr val="accent1">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8" name="Rectangle 27">
            <a:extLst>
              <a:ext uri="{FF2B5EF4-FFF2-40B4-BE49-F238E27FC236}">
                <a16:creationId xmlns:a16="http://schemas.microsoft.com/office/drawing/2014/main" id="{93A77522-028C-069E-01EE-3135F5E52636}"/>
              </a:ext>
            </a:extLst>
          </p:cNvPr>
          <p:cNvSpPr/>
          <p:nvPr/>
        </p:nvSpPr>
        <p:spPr>
          <a:xfrm>
            <a:off x="4047166" y="1866816"/>
            <a:ext cx="3958316" cy="1461554"/>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0" name="TextBox 29">
            <a:extLst>
              <a:ext uri="{FF2B5EF4-FFF2-40B4-BE49-F238E27FC236}">
                <a16:creationId xmlns:a16="http://schemas.microsoft.com/office/drawing/2014/main" id="{344A51A1-B5BF-EDD5-4AE8-FA706C494D29}"/>
              </a:ext>
            </a:extLst>
          </p:cNvPr>
          <p:cNvSpPr txBox="1"/>
          <p:nvPr/>
        </p:nvSpPr>
        <p:spPr>
          <a:xfrm>
            <a:off x="5483667" y="2334886"/>
            <a:ext cx="1891862" cy="461665"/>
          </a:xfrm>
          <a:prstGeom prst="rect">
            <a:avLst/>
          </a:prstGeom>
          <a:noFill/>
        </p:spPr>
        <p:txBody>
          <a:bodyPr wrap="square" rtlCol="0">
            <a:spAutoFit/>
          </a:bodyPr>
          <a:lstStyle/>
          <a:p>
            <a:r>
              <a:rPr lang="en-NL" sz="2400" b="1" dirty="0">
                <a:latin typeface="FreightSans Pro Semibold" panose="02000606030000020004" pitchFamily="2" charset="0"/>
              </a:rPr>
              <a:t>Scalars</a:t>
            </a:r>
            <a:endParaRPr lang="en-NL" sz="2800" b="1" dirty="0">
              <a:latin typeface="FreightSans Pro Semibold" panose="02000606030000020004" pitchFamily="2" charset="0"/>
            </a:endParaRPr>
          </a:p>
        </p:txBody>
      </p:sp>
      <p:sp>
        <p:nvSpPr>
          <p:cNvPr id="31" name="Rectangle 30">
            <a:extLst>
              <a:ext uri="{FF2B5EF4-FFF2-40B4-BE49-F238E27FC236}">
                <a16:creationId xmlns:a16="http://schemas.microsoft.com/office/drawing/2014/main" id="{20207A4C-6B9D-36C2-8F08-9D07797CD7DA}"/>
              </a:ext>
            </a:extLst>
          </p:cNvPr>
          <p:cNvSpPr/>
          <p:nvPr/>
        </p:nvSpPr>
        <p:spPr>
          <a:xfrm>
            <a:off x="3908612" y="4260407"/>
            <a:ext cx="4236222" cy="1716196"/>
          </a:xfrm>
          <a:prstGeom prst="rect">
            <a:avLst/>
          </a:prstGeom>
          <a:solidFill>
            <a:schemeClr val="accent4">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5" name="Rectangle 34">
            <a:extLst>
              <a:ext uri="{FF2B5EF4-FFF2-40B4-BE49-F238E27FC236}">
                <a16:creationId xmlns:a16="http://schemas.microsoft.com/office/drawing/2014/main" id="{CA6F7B1A-8341-C5D6-1D01-0D4D5CFA4B14}"/>
              </a:ext>
            </a:extLst>
          </p:cNvPr>
          <p:cNvSpPr/>
          <p:nvPr/>
        </p:nvSpPr>
        <p:spPr>
          <a:xfrm>
            <a:off x="4047166" y="4387728"/>
            <a:ext cx="3958316" cy="1461554"/>
          </a:xfrm>
          <a:prstGeom prst="rect">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6" name="TextBox 35">
            <a:extLst>
              <a:ext uri="{FF2B5EF4-FFF2-40B4-BE49-F238E27FC236}">
                <a16:creationId xmlns:a16="http://schemas.microsoft.com/office/drawing/2014/main" id="{E7AF5EE8-3F49-3630-A8FE-0AF591851880}"/>
              </a:ext>
            </a:extLst>
          </p:cNvPr>
          <p:cNvSpPr txBox="1"/>
          <p:nvPr/>
        </p:nvSpPr>
        <p:spPr>
          <a:xfrm>
            <a:off x="5467942" y="4883700"/>
            <a:ext cx="1891862" cy="461665"/>
          </a:xfrm>
          <a:prstGeom prst="rect">
            <a:avLst/>
          </a:prstGeom>
          <a:noFill/>
        </p:spPr>
        <p:txBody>
          <a:bodyPr wrap="square" rtlCol="0">
            <a:spAutoFit/>
          </a:bodyPr>
          <a:lstStyle/>
          <a:p>
            <a:r>
              <a:rPr lang="en-NL" sz="2400" b="1" dirty="0">
                <a:latin typeface="FreightSans Pro Semibold" panose="02000606030000020004" pitchFamily="2" charset="0"/>
              </a:rPr>
              <a:t>Vectors</a:t>
            </a:r>
          </a:p>
        </p:txBody>
      </p:sp>
      <p:grpSp>
        <p:nvGrpSpPr>
          <p:cNvPr id="40" name="Group 39">
            <a:extLst>
              <a:ext uri="{FF2B5EF4-FFF2-40B4-BE49-F238E27FC236}">
                <a16:creationId xmlns:a16="http://schemas.microsoft.com/office/drawing/2014/main" id="{22A0E58A-C877-0FB1-4C35-B13DBFE566C5}"/>
              </a:ext>
            </a:extLst>
          </p:cNvPr>
          <p:cNvGrpSpPr/>
          <p:nvPr/>
        </p:nvGrpSpPr>
        <p:grpSpPr>
          <a:xfrm>
            <a:off x="3275557" y="2597593"/>
            <a:ext cx="3336403" cy="2520912"/>
            <a:chOff x="1199869" y="2597593"/>
            <a:chExt cx="3336403" cy="2520912"/>
          </a:xfrm>
        </p:grpSpPr>
        <p:cxnSp>
          <p:nvCxnSpPr>
            <p:cNvPr id="41" name="Straight Connector 40">
              <a:extLst>
                <a:ext uri="{FF2B5EF4-FFF2-40B4-BE49-F238E27FC236}">
                  <a16:creationId xmlns:a16="http://schemas.microsoft.com/office/drawing/2014/main" id="{B2D8B74F-AD81-A9BA-3EEA-BB8A2D55D859}"/>
                </a:ext>
              </a:extLst>
            </p:cNvPr>
            <p:cNvCxnSpPr>
              <a:cxnSpLocks/>
            </p:cNvCxnSpPr>
            <p:nvPr/>
          </p:nvCxnSpPr>
          <p:spPr>
            <a:xfrm>
              <a:off x="2730062" y="2597593"/>
              <a:ext cx="0" cy="2520912"/>
            </a:xfrm>
            <a:prstGeom prst="line">
              <a:avLst/>
            </a:prstGeom>
            <a:ln w="57150">
              <a:solidFill>
                <a:srgbClr val="8A388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1D63E93-3A36-E76B-B9F0-1EE55E8C3C87}"/>
                </a:ext>
              </a:extLst>
            </p:cNvPr>
            <p:cNvSpPr txBox="1"/>
            <p:nvPr/>
          </p:nvSpPr>
          <p:spPr>
            <a:xfrm>
              <a:off x="1199869" y="3718875"/>
              <a:ext cx="3336403" cy="400110"/>
            </a:xfrm>
            <a:prstGeom prst="rect">
              <a:avLst/>
            </a:prstGeom>
            <a:noFill/>
          </p:spPr>
          <p:txBody>
            <a:bodyPr wrap="square" rtlCol="0">
              <a:spAutoFit/>
            </a:bodyPr>
            <a:lstStyle/>
            <a:p>
              <a:pPr algn="ctr"/>
              <a:r>
                <a:rPr lang="en-GB" sz="2000" dirty="0">
                  <a:solidFill>
                    <a:srgbClr val="8A388D"/>
                  </a:solidFill>
                  <a:latin typeface="FreightSans Pro Light" panose="02000606030000020004" pitchFamily="2" charset="0"/>
                </a:rPr>
                <a:t>grad</a:t>
              </a:r>
              <a:r>
                <a:rPr lang="en-NL" sz="2000" dirty="0">
                  <a:solidFill>
                    <a:srgbClr val="8A388D"/>
                  </a:solidFill>
                  <a:latin typeface="FreightSans Pro Light" panose="02000606030000020004" pitchFamily="2" charset="0"/>
                </a:rPr>
                <a:t>       co-grad</a:t>
              </a:r>
            </a:p>
          </p:txBody>
        </p:sp>
        <p:sp>
          <p:nvSpPr>
            <p:cNvPr id="43" name="Triangle 42">
              <a:extLst>
                <a:ext uri="{FF2B5EF4-FFF2-40B4-BE49-F238E27FC236}">
                  <a16:creationId xmlns:a16="http://schemas.microsoft.com/office/drawing/2014/main" id="{6A19E9F6-3735-412C-1A44-F9562A2004E2}"/>
                </a:ext>
              </a:extLst>
            </p:cNvPr>
            <p:cNvSpPr/>
            <p:nvPr/>
          </p:nvSpPr>
          <p:spPr>
            <a:xfrm rot="10800000">
              <a:off x="2624327" y="3835346"/>
              <a:ext cx="218800" cy="198795"/>
            </a:xfrm>
            <a:prstGeom prst="triangle">
              <a:avLst/>
            </a:prstGeom>
            <a:solidFill>
              <a:schemeClr val="bg1"/>
            </a:solidFill>
            <a:ln w="38100">
              <a:solidFill>
                <a:srgbClr val="8A3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grpSp>
        <p:nvGrpSpPr>
          <p:cNvPr id="44" name="Group 43">
            <a:extLst>
              <a:ext uri="{FF2B5EF4-FFF2-40B4-BE49-F238E27FC236}">
                <a16:creationId xmlns:a16="http://schemas.microsoft.com/office/drawing/2014/main" id="{8974426C-BA09-0886-2749-92A70698D4D8}"/>
              </a:ext>
            </a:extLst>
          </p:cNvPr>
          <p:cNvGrpSpPr/>
          <p:nvPr/>
        </p:nvGrpSpPr>
        <p:grpSpPr>
          <a:xfrm>
            <a:off x="5910675" y="2597593"/>
            <a:ext cx="3336403" cy="2520912"/>
            <a:chOff x="3834987" y="2597593"/>
            <a:chExt cx="3336403" cy="2520912"/>
          </a:xfrm>
        </p:grpSpPr>
        <p:cxnSp>
          <p:nvCxnSpPr>
            <p:cNvPr id="45" name="Straight Connector 44">
              <a:extLst>
                <a:ext uri="{FF2B5EF4-FFF2-40B4-BE49-F238E27FC236}">
                  <a16:creationId xmlns:a16="http://schemas.microsoft.com/office/drawing/2014/main" id="{DA8DADF7-B92A-48D2-FAC4-DDF28B3BE167}"/>
                </a:ext>
              </a:extLst>
            </p:cNvPr>
            <p:cNvCxnSpPr>
              <a:cxnSpLocks/>
            </p:cNvCxnSpPr>
            <p:nvPr/>
          </p:nvCxnSpPr>
          <p:spPr>
            <a:xfrm>
              <a:off x="5149170" y="2597593"/>
              <a:ext cx="0" cy="2520912"/>
            </a:xfrm>
            <a:prstGeom prst="line">
              <a:avLst/>
            </a:prstGeom>
            <a:ln w="5715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0594A55-E49F-A496-5457-DEF6DCF00802}"/>
                </a:ext>
              </a:extLst>
            </p:cNvPr>
            <p:cNvSpPr txBox="1"/>
            <p:nvPr/>
          </p:nvSpPr>
          <p:spPr>
            <a:xfrm>
              <a:off x="3834987" y="3716672"/>
              <a:ext cx="3336403" cy="400110"/>
            </a:xfrm>
            <a:prstGeom prst="rect">
              <a:avLst/>
            </a:prstGeom>
            <a:noFill/>
          </p:spPr>
          <p:txBody>
            <a:bodyPr wrap="square" rtlCol="0">
              <a:spAutoFit/>
            </a:bodyPr>
            <a:lstStyle/>
            <a:p>
              <a:pPr algn="ctr"/>
              <a:r>
                <a:rPr lang="nl-NL" sz="2000" dirty="0">
                  <a:solidFill>
                    <a:schemeClr val="accent2"/>
                  </a:solidFill>
                  <a:latin typeface="FreightSans Pro Light" panose="02000606030000020004" pitchFamily="2" charset="0"/>
                </a:rPr>
                <a:t>div         </a:t>
              </a:r>
              <a:r>
                <a:rPr lang="nl-NL" sz="2000" dirty="0" err="1">
                  <a:solidFill>
                    <a:schemeClr val="accent2"/>
                  </a:solidFill>
                  <a:latin typeface="FreightSans Pro Light" panose="02000606030000020004" pitchFamily="2" charset="0"/>
                </a:rPr>
                <a:t>curl</a:t>
              </a:r>
              <a:r>
                <a:rPr lang="nl-NL" sz="2000" dirty="0">
                  <a:solidFill>
                    <a:schemeClr val="accent2"/>
                  </a:solidFill>
                  <a:latin typeface="FreightSans Pro Light" panose="02000606030000020004" pitchFamily="2" charset="0"/>
                </a:rPr>
                <a:t>, norm</a:t>
              </a:r>
              <a:endParaRPr lang="en-NL" sz="2000" dirty="0">
                <a:solidFill>
                  <a:schemeClr val="accent2"/>
                </a:solidFill>
                <a:latin typeface="FreightSans Pro Light" panose="02000606030000020004" pitchFamily="2" charset="0"/>
              </a:endParaRPr>
            </a:p>
          </p:txBody>
        </p:sp>
        <p:sp>
          <p:nvSpPr>
            <p:cNvPr id="47" name="Triangle 46">
              <a:extLst>
                <a:ext uri="{FF2B5EF4-FFF2-40B4-BE49-F238E27FC236}">
                  <a16:creationId xmlns:a16="http://schemas.microsoft.com/office/drawing/2014/main" id="{DCC80398-E990-FB57-E0C4-0CC541A5A8E5}"/>
                </a:ext>
              </a:extLst>
            </p:cNvPr>
            <p:cNvSpPr/>
            <p:nvPr/>
          </p:nvSpPr>
          <p:spPr>
            <a:xfrm>
              <a:off x="5039770" y="3786963"/>
              <a:ext cx="218800" cy="198795"/>
            </a:xfrm>
            <a:prstGeom prst="triangl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sp>
        <p:nvSpPr>
          <p:cNvPr id="2" name="Title 1">
            <a:extLst>
              <a:ext uri="{FF2B5EF4-FFF2-40B4-BE49-F238E27FC236}">
                <a16:creationId xmlns:a16="http://schemas.microsoft.com/office/drawing/2014/main" id="{A8B1771E-A347-E949-82AE-5BE23806E473}"/>
              </a:ext>
            </a:extLst>
          </p:cNvPr>
          <p:cNvSpPr>
            <a:spLocks noGrp="1"/>
          </p:cNvSpPr>
          <p:nvPr>
            <p:ph type="title"/>
          </p:nvPr>
        </p:nvSpPr>
        <p:spPr/>
        <p:txBody>
          <a:bodyPr/>
          <a:lstStyle/>
          <a:p>
            <a:r>
              <a:rPr lang="en-GB" dirty="0"/>
              <a:t>Laplacian </a:t>
            </a:r>
            <a:r>
              <a:rPr lang="en-GB" b="0" dirty="0">
                <a:latin typeface="FreightSans Pro Light" panose="02000606030000020004" pitchFamily="2" charset="0"/>
              </a:rPr>
              <a:t>“There and back again” [Baggins]</a:t>
            </a:r>
            <a:endParaRPr lang="en-NL" dirty="0"/>
          </a:p>
        </p:txBody>
      </p:sp>
      <p:sp>
        <p:nvSpPr>
          <p:cNvPr id="4" name="Slide Number Placeholder 3">
            <a:extLst>
              <a:ext uri="{FF2B5EF4-FFF2-40B4-BE49-F238E27FC236}">
                <a16:creationId xmlns:a16="http://schemas.microsoft.com/office/drawing/2014/main" id="{32604B67-188F-B340-B8A3-480F80F93B83}"/>
              </a:ext>
            </a:extLst>
          </p:cNvPr>
          <p:cNvSpPr>
            <a:spLocks noGrp="1"/>
          </p:cNvSpPr>
          <p:nvPr>
            <p:ph type="sldNum" sz="quarter" idx="12"/>
          </p:nvPr>
        </p:nvSpPr>
        <p:spPr/>
        <p:txBody>
          <a:bodyPr/>
          <a:lstStyle/>
          <a:p>
            <a:fld id="{F376D241-1DD8-9144-9B2C-BE0F706CAFA9}" type="slidenum">
              <a:rPr lang="en-NL" smtClean="0"/>
              <a:pPr/>
              <a:t>34</a:t>
            </a:fld>
            <a:endParaRPr lang="en-NL"/>
          </a:p>
        </p:txBody>
      </p:sp>
      <p:sp>
        <p:nvSpPr>
          <p:cNvPr id="32" name="Rectangle 31">
            <a:extLst>
              <a:ext uri="{FF2B5EF4-FFF2-40B4-BE49-F238E27FC236}">
                <a16:creationId xmlns:a16="http://schemas.microsoft.com/office/drawing/2014/main" id="{1522D9E6-D15A-03AE-76F8-4BBE6B578A24}"/>
              </a:ext>
            </a:extLst>
          </p:cNvPr>
          <p:cNvSpPr/>
          <p:nvPr/>
        </p:nvSpPr>
        <p:spPr>
          <a:xfrm>
            <a:off x="4983480" y="3710353"/>
            <a:ext cx="89948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3" name="Rectangle 32">
            <a:extLst>
              <a:ext uri="{FF2B5EF4-FFF2-40B4-BE49-F238E27FC236}">
                <a16:creationId xmlns:a16="http://schemas.microsoft.com/office/drawing/2014/main" id="{E44924E9-3B11-72C6-F1F8-F67E34B90071}"/>
              </a:ext>
            </a:extLst>
          </p:cNvPr>
          <p:cNvSpPr/>
          <p:nvPr/>
        </p:nvSpPr>
        <p:spPr>
          <a:xfrm>
            <a:off x="7398923" y="3716672"/>
            <a:ext cx="89948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4" name="Rectangle 33">
            <a:extLst>
              <a:ext uri="{FF2B5EF4-FFF2-40B4-BE49-F238E27FC236}">
                <a16:creationId xmlns:a16="http://schemas.microsoft.com/office/drawing/2014/main" id="{5616461E-3B2A-A1EA-82F5-848A512B6050}"/>
              </a:ext>
            </a:extLst>
          </p:cNvPr>
          <p:cNvSpPr/>
          <p:nvPr/>
        </p:nvSpPr>
        <p:spPr>
          <a:xfrm>
            <a:off x="7790688" y="3716672"/>
            <a:ext cx="89948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1CF3F749-2958-1906-205B-98CA09372D1A}"/>
                  </a:ext>
                </a:extLst>
              </p:cNvPr>
              <p:cNvSpPr/>
              <p:nvPr/>
            </p:nvSpPr>
            <p:spPr>
              <a:xfrm>
                <a:off x="8566750" y="3212501"/>
                <a:ext cx="3247696" cy="10083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m:rPr>
                        <m:sty m:val="p"/>
                      </m:rPr>
                      <a:rPr lang="nl-NL" sz="2000">
                        <a:latin typeface="Cambria Math" panose="02040503050406030204" pitchFamily="18" charset="0"/>
                      </a:rPr>
                      <m:t>Δ</m:t>
                    </m:r>
                  </m:oMath>
                </a14:m>
                <a:r>
                  <a:rPr lang="en-NL" sz="2000" dirty="0">
                    <a:latin typeface="FreightSans Pro Light" panose="02000606030000020004" pitchFamily="2" charset="0"/>
                  </a:rPr>
                  <a:t>F = div grad F</a:t>
                </a:r>
              </a:p>
            </p:txBody>
          </p:sp>
        </mc:Choice>
        <mc:Fallback xmlns="">
          <p:sp>
            <p:nvSpPr>
              <p:cNvPr id="48" name="Rectangle 47">
                <a:extLst>
                  <a:ext uri="{FF2B5EF4-FFF2-40B4-BE49-F238E27FC236}">
                    <a16:creationId xmlns:a16="http://schemas.microsoft.com/office/drawing/2014/main" id="{1CF3F749-2958-1906-205B-98CA09372D1A}"/>
                  </a:ext>
                </a:extLst>
              </p:cNvPr>
              <p:cNvSpPr>
                <a:spLocks noRot="1" noChangeAspect="1" noMove="1" noResize="1" noEditPoints="1" noAdjustHandles="1" noChangeArrowheads="1" noChangeShapeType="1" noTextEdit="1"/>
              </p:cNvSpPr>
              <p:nvPr/>
            </p:nvSpPr>
            <p:spPr>
              <a:xfrm>
                <a:off x="8566750" y="3212501"/>
                <a:ext cx="3247696" cy="1008342"/>
              </a:xfrm>
              <a:prstGeom prst="rect">
                <a:avLst/>
              </a:prstGeom>
              <a:blipFill>
                <a:blip r:embed="rId3"/>
                <a:stretch>
                  <a:fillRect/>
                </a:stretch>
              </a:blipFill>
              <a:ln>
                <a:noFill/>
              </a:ln>
            </p:spPr>
            <p:txBody>
              <a:bodyPr/>
              <a:lstStyle/>
              <a:p>
                <a:r>
                  <a:rPr lang="en-NL">
                    <a:noFill/>
                  </a:rPr>
                  <a:t> </a:t>
                </a:r>
              </a:p>
            </p:txBody>
          </p:sp>
        </mc:Fallback>
      </mc:AlternateContent>
      <p:sp>
        <p:nvSpPr>
          <p:cNvPr id="5" name="Right Triangle 4">
            <a:extLst>
              <a:ext uri="{FF2B5EF4-FFF2-40B4-BE49-F238E27FC236}">
                <a16:creationId xmlns:a16="http://schemas.microsoft.com/office/drawing/2014/main" id="{659D9036-4D99-44F6-B242-E09CFB6733BD}"/>
              </a:ext>
            </a:extLst>
          </p:cNvPr>
          <p:cNvSpPr/>
          <p:nvPr/>
        </p:nvSpPr>
        <p:spPr>
          <a:xfrm rot="10800000">
            <a:off x="9854664" y="4220843"/>
            <a:ext cx="493059" cy="575275"/>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11888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40"/>
                                        </p:tgtEl>
                                      </p:cBhvr>
                                    </p:animEffect>
                                    <p:animScale>
                                      <p:cBhvr>
                                        <p:cTn id="12" dur="250" autoRev="1" fill="hold"/>
                                        <p:tgtEl>
                                          <p:spTgt spid="40"/>
                                        </p:tgtEl>
                                      </p:cBhvr>
                                      <p:by x="105000" y="105000"/>
                                    </p:animScale>
                                  </p:childTnLst>
                                </p:cTn>
                              </p:par>
                            </p:childTnLst>
                          </p:cTn>
                        </p:par>
                        <p:par>
                          <p:cTn id="13" fill="hold">
                            <p:stCondLst>
                              <p:cond delay="500"/>
                            </p:stCondLst>
                            <p:childTnLst>
                              <p:par>
                                <p:cTn id="14" presetID="26" presetClass="emph" presetSubtype="0" fill="hold" grpId="0" nodeType="afterEffect">
                                  <p:stCondLst>
                                    <p:cond delay="0"/>
                                  </p:stCondLst>
                                  <p:childTnLst>
                                    <p:animEffect transition="out" filter="fade">
                                      <p:cBhvr>
                                        <p:cTn id="15" dur="500" tmFilter="0, 0; .2, .5; .8, .5; 1, 0"/>
                                        <p:tgtEl>
                                          <p:spTgt spid="31"/>
                                        </p:tgtEl>
                                      </p:cBhvr>
                                    </p:animEffect>
                                    <p:animScale>
                                      <p:cBhvr>
                                        <p:cTn id="16" dur="250" autoRev="1" fill="hold"/>
                                        <p:tgtEl>
                                          <p:spTgt spid="31"/>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44"/>
                                        </p:tgtEl>
                                      </p:cBhvr>
                                    </p:animEffect>
                                    <p:animScale>
                                      <p:cBhvr>
                                        <p:cTn id="21" dur="250" autoRev="1" fill="hold"/>
                                        <p:tgtEl>
                                          <p:spTgt spid="44"/>
                                        </p:tgtEl>
                                      </p:cBhvr>
                                      <p:by x="105000" y="105000"/>
                                    </p:animScale>
                                  </p:childTnLst>
                                </p:cTn>
                              </p:par>
                            </p:childTnLst>
                          </p:cTn>
                        </p:par>
                        <p:par>
                          <p:cTn id="22" fill="hold">
                            <p:stCondLst>
                              <p:cond delay="500"/>
                            </p:stCondLst>
                            <p:childTnLst>
                              <p:par>
                                <p:cTn id="23" presetID="26" presetClass="emph" presetSubtype="0" fill="hold" grpId="1" nodeType="afterEffect">
                                  <p:stCondLst>
                                    <p:cond delay="0"/>
                                  </p:stCondLst>
                                  <p:childTnLst>
                                    <p:animEffect transition="out" filter="fade">
                                      <p:cBhvr>
                                        <p:cTn id="24" dur="500" tmFilter="0, 0; .2, .5; .8, .5; 1, 0"/>
                                        <p:tgtEl>
                                          <p:spTgt spid="26"/>
                                        </p:tgtEl>
                                      </p:cBhvr>
                                    </p:animEffect>
                                    <p:animScale>
                                      <p:cBhvr>
                                        <p:cTn id="25"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4FE0474-28C5-AAFD-A069-C6D9CF4AB2D4}"/>
              </a:ext>
            </a:extLst>
          </p:cNvPr>
          <p:cNvSpPr/>
          <p:nvPr/>
        </p:nvSpPr>
        <p:spPr>
          <a:xfrm>
            <a:off x="3908612" y="1739495"/>
            <a:ext cx="4236223" cy="1716196"/>
          </a:xfrm>
          <a:prstGeom prst="rect">
            <a:avLst/>
          </a:prstGeom>
          <a:solidFill>
            <a:schemeClr val="accent1">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8" name="Rectangle 27">
            <a:extLst>
              <a:ext uri="{FF2B5EF4-FFF2-40B4-BE49-F238E27FC236}">
                <a16:creationId xmlns:a16="http://schemas.microsoft.com/office/drawing/2014/main" id="{93A77522-028C-069E-01EE-3135F5E52636}"/>
              </a:ext>
            </a:extLst>
          </p:cNvPr>
          <p:cNvSpPr/>
          <p:nvPr/>
        </p:nvSpPr>
        <p:spPr>
          <a:xfrm>
            <a:off x="4047166" y="1866816"/>
            <a:ext cx="3958316" cy="1461554"/>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0" name="TextBox 29">
            <a:extLst>
              <a:ext uri="{FF2B5EF4-FFF2-40B4-BE49-F238E27FC236}">
                <a16:creationId xmlns:a16="http://schemas.microsoft.com/office/drawing/2014/main" id="{344A51A1-B5BF-EDD5-4AE8-FA706C494D29}"/>
              </a:ext>
            </a:extLst>
          </p:cNvPr>
          <p:cNvSpPr txBox="1"/>
          <p:nvPr/>
        </p:nvSpPr>
        <p:spPr>
          <a:xfrm>
            <a:off x="5483667" y="2334886"/>
            <a:ext cx="1891862" cy="461665"/>
          </a:xfrm>
          <a:prstGeom prst="rect">
            <a:avLst/>
          </a:prstGeom>
          <a:noFill/>
        </p:spPr>
        <p:txBody>
          <a:bodyPr wrap="square" rtlCol="0">
            <a:spAutoFit/>
          </a:bodyPr>
          <a:lstStyle/>
          <a:p>
            <a:r>
              <a:rPr lang="en-NL" sz="2400" b="1" dirty="0">
                <a:latin typeface="FreightSans Pro Semibold" panose="02000606030000020004" pitchFamily="2" charset="0"/>
              </a:rPr>
              <a:t>Scalars</a:t>
            </a:r>
            <a:endParaRPr lang="en-NL" sz="2800" b="1" dirty="0">
              <a:latin typeface="FreightSans Pro Semibold" panose="02000606030000020004" pitchFamily="2" charset="0"/>
            </a:endParaRPr>
          </a:p>
        </p:txBody>
      </p:sp>
      <p:sp>
        <p:nvSpPr>
          <p:cNvPr id="31" name="Rectangle 30">
            <a:extLst>
              <a:ext uri="{FF2B5EF4-FFF2-40B4-BE49-F238E27FC236}">
                <a16:creationId xmlns:a16="http://schemas.microsoft.com/office/drawing/2014/main" id="{20207A4C-6B9D-36C2-8F08-9D07797CD7DA}"/>
              </a:ext>
            </a:extLst>
          </p:cNvPr>
          <p:cNvSpPr/>
          <p:nvPr/>
        </p:nvSpPr>
        <p:spPr>
          <a:xfrm>
            <a:off x="3908612" y="4260407"/>
            <a:ext cx="4236222" cy="1716196"/>
          </a:xfrm>
          <a:prstGeom prst="rect">
            <a:avLst/>
          </a:prstGeom>
          <a:solidFill>
            <a:schemeClr val="accent4">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5" name="Rectangle 34">
            <a:extLst>
              <a:ext uri="{FF2B5EF4-FFF2-40B4-BE49-F238E27FC236}">
                <a16:creationId xmlns:a16="http://schemas.microsoft.com/office/drawing/2014/main" id="{CA6F7B1A-8341-C5D6-1D01-0D4D5CFA4B14}"/>
              </a:ext>
            </a:extLst>
          </p:cNvPr>
          <p:cNvSpPr/>
          <p:nvPr/>
        </p:nvSpPr>
        <p:spPr>
          <a:xfrm>
            <a:off x="4047166" y="4387728"/>
            <a:ext cx="3958316" cy="1461554"/>
          </a:xfrm>
          <a:prstGeom prst="rect">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6" name="TextBox 35">
            <a:extLst>
              <a:ext uri="{FF2B5EF4-FFF2-40B4-BE49-F238E27FC236}">
                <a16:creationId xmlns:a16="http://schemas.microsoft.com/office/drawing/2014/main" id="{E7AF5EE8-3F49-3630-A8FE-0AF591851880}"/>
              </a:ext>
            </a:extLst>
          </p:cNvPr>
          <p:cNvSpPr txBox="1"/>
          <p:nvPr/>
        </p:nvSpPr>
        <p:spPr>
          <a:xfrm>
            <a:off x="5467942" y="4883700"/>
            <a:ext cx="1891862" cy="461665"/>
          </a:xfrm>
          <a:prstGeom prst="rect">
            <a:avLst/>
          </a:prstGeom>
          <a:noFill/>
        </p:spPr>
        <p:txBody>
          <a:bodyPr wrap="square" rtlCol="0">
            <a:spAutoFit/>
          </a:bodyPr>
          <a:lstStyle/>
          <a:p>
            <a:r>
              <a:rPr lang="en-NL" sz="2400" b="1" dirty="0">
                <a:latin typeface="FreightSans Pro Semibold" panose="02000606030000020004" pitchFamily="2" charset="0"/>
              </a:rPr>
              <a:t>Vectors</a:t>
            </a:r>
          </a:p>
        </p:txBody>
      </p:sp>
      <p:grpSp>
        <p:nvGrpSpPr>
          <p:cNvPr id="40" name="Group 39">
            <a:extLst>
              <a:ext uri="{FF2B5EF4-FFF2-40B4-BE49-F238E27FC236}">
                <a16:creationId xmlns:a16="http://schemas.microsoft.com/office/drawing/2014/main" id="{22A0E58A-C877-0FB1-4C35-B13DBFE566C5}"/>
              </a:ext>
            </a:extLst>
          </p:cNvPr>
          <p:cNvGrpSpPr/>
          <p:nvPr/>
        </p:nvGrpSpPr>
        <p:grpSpPr>
          <a:xfrm>
            <a:off x="3275557" y="2597593"/>
            <a:ext cx="3336403" cy="2520912"/>
            <a:chOff x="1199869" y="2597593"/>
            <a:chExt cx="3336403" cy="2520912"/>
          </a:xfrm>
        </p:grpSpPr>
        <p:cxnSp>
          <p:nvCxnSpPr>
            <p:cNvPr id="41" name="Straight Connector 40">
              <a:extLst>
                <a:ext uri="{FF2B5EF4-FFF2-40B4-BE49-F238E27FC236}">
                  <a16:creationId xmlns:a16="http://schemas.microsoft.com/office/drawing/2014/main" id="{B2D8B74F-AD81-A9BA-3EEA-BB8A2D55D859}"/>
                </a:ext>
              </a:extLst>
            </p:cNvPr>
            <p:cNvCxnSpPr>
              <a:cxnSpLocks/>
            </p:cNvCxnSpPr>
            <p:nvPr/>
          </p:nvCxnSpPr>
          <p:spPr>
            <a:xfrm>
              <a:off x="2730062" y="2597593"/>
              <a:ext cx="0" cy="2520912"/>
            </a:xfrm>
            <a:prstGeom prst="line">
              <a:avLst/>
            </a:prstGeom>
            <a:ln w="57150">
              <a:solidFill>
                <a:srgbClr val="8A388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1D63E93-3A36-E76B-B9F0-1EE55E8C3C87}"/>
                </a:ext>
              </a:extLst>
            </p:cNvPr>
            <p:cNvSpPr txBox="1"/>
            <p:nvPr/>
          </p:nvSpPr>
          <p:spPr>
            <a:xfrm>
              <a:off x="1199869" y="3718875"/>
              <a:ext cx="3336403" cy="400110"/>
            </a:xfrm>
            <a:prstGeom prst="rect">
              <a:avLst/>
            </a:prstGeom>
            <a:noFill/>
          </p:spPr>
          <p:txBody>
            <a:bodyPr wrap="square" rtlCol="0">
              <a:spAutoFit/>
            </a:bodyPr>
            <a:lstStyle/>
            <a:p>
              <a:pPr algn="ctr"/>
              <a:r>
                <a:rPr lang="en-GB" sz="2000" dirty="0">
                  <a:solidFill>
                    <a:srgbClr val="8A388D"/>
                  </a:solidFill>
                  <a:latin typeface="FreightSans Pro Light" panose="02000606030000020004" pitchFamily="2" charset="0"/>
                </a:rPr>
                <a:t>grad</a:t>
              </a:r>
              <a:r>
                <a:rPr lang="en-NL" sz="2000" dirty="0">
                  <a:solidFill>
                    <a:srgbClr val="8A388D"/>
                  </a:solidFill>
                  <a:latin typeface="FreightSans Pro Light" panose="02000606030000020004" pitchFamily="2" charset="0"/>
                </a:rPr>
                <a:t>       co-grad</a:t>
              </a:r>
            </a:p>
          </p:txBody>
        </p:sp>
        <p:sp>
          <p:nvSpPr>
            <p:cNvPr id="43" name="Triangle 42">
              <a:extLst>
                <a:ext uri="{FF2B5EF4-FFF2-40B4-BE49-F238E27FC236}">
                  <a16:creationId xmlns:a16="http://schemas.microsoft.com/office/drawing/2014/main" id="{6A19E9F6-3735-412C-1A44-F9562A2004E2}"/>
                </a:ext>
              </a:extLst>
            </p:cNvPr>
            <p:cNvSpPr/>
            <p:nvPr/>
          </p:nvSpPr>
          <p:spPr>
            <a:xfrm rot="10800000">
              <a:off x="2624327" y="3835346"/>
              <a:ext cx="218800" cy="198795"/>
            </a:xfrm>
            <a:prstGeom prst="triangle">
              <a:avLst/>
            </a:prstGeom>
            <a:solidFill>
              <a:schemeClr val="bg1"/>
            </a:solidFill>
            <a:ln w="38100">
              <a:solidFill>
                <a:srgbClr val="8A3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sp>
        <p:nvSpPr>
          <p:cNvPr id="2" name="Title 1">
            <a:extLst>
              <a:ext uri="{FF2B5EF4-FFF2-40B4-BE49-F238E27FC236}">
                <a16:creationId xmlns:a16="http://schemas.microsoft.com/office/drawing/2014/main" id="{A8B1771E-A347-E949-82AE-5BE23806E473}"/>
              </a:ext>
            </a:extLst>
          </p:cNvPr>
          <p:cNvSpPr>
            <a:spLocks noGrp="1"/>
          </p:cNvSpPr>
          <p:nvPr>
            <p:ph type="title"/>
          </p:nvPr>
        </p:nvSpPr>
        <p:spPr/>
        <p:txBody>
          <a:bodyPr/>
          <a:lstStyle/>
          <a:p>
            <a:r>
              <a:rPr lang="en-GB" dirty="0"/>
              <a:t>Laplacian </a:t>
            </a:r>
            <a:r>
              <a:rPr lang="en-GB" b="0" dirty="0">
                <a:latin typeface="FreightSans Pro Light" panose="02000606030000020004" pitchFamily="2" charset="0"/>
              </a:rPr>
              <a:t>“There and back again” [Baggins]</a:t>
            </a:r>
            <a:endParaRPr lang="en-NL" dirty="0"/>
          </a:p>
        </p:txBody>
      </p:sp>
      <p:sp>
        <p:nvSpPr>
          <p:cNvPr id="4" name="Slide Number Placeholder 3">
            <a:extLst>
              <a:ext uri="{FF2B5EF4-FFF2-40B4-BE49-F238E27FC236}">
                <a16:creationId xmlns:a16="http://schemas.microsoft.com/office/drawing/2014/main" id="{32604B67-188F-B340-B8A3-480F80F93B83}"/>
              </a:ext>
            </a:extLst>
          </p:cNvPr>
          <p:cNvSpPr>
            <a:spLocks noGrp="1"/>
          </p:cNvSpPr>
          <p:nvPr>
            <p:ph type="sldNum" sz="quarter" idx="12"/>
          </p:nvPr>
        </p:nvSpPr>
        <p:spPr/>
        <p:txBody>
          <a:bodyPr/>
          <a:lstStyle/>
          <a:p>
            <a:fld id="{F376D241-1DD8-9144-9B2C-BE0F706CAFA9}" type="slidenum">
              <a:rPr lang="en-NL" smtClean="0"/>
              <a:pPr/>
              <a:t>35</a:t>
            </a:fld>
            <a:endParaRPr lang="en-NL"/>
          </a:p>
        </p:txBody>
      </p:sp>
      <p:sp>
        <p:nvSpPr>
          <p:cNvPr id="34" name="Rectangle 33">
            <a:extLst>
              <a:ext uri="{FF2B5EF4-FFF2-40B4-BE49-F238E27FC236}">
                <a16:creationId xmlns:a16="http://schemas.microsoft.com/office/drawing/2014/main" id="{5616461E-3B2A-A1EA-82F5-848A512B6050}"/>
              </a:ext>
            </a:extLst>
          </p:cNvPr>
          <p:cNvSpPr/>
          <p:nvPr/>
        </p:nvSpPr>
        <p:spPr>
          <a:xfrm>
            <a:off x="7844452" y="3716672"/>
            <a:ext cx="845723"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Right Triangle 4">
            <a:extLst>
              <a:ext uri="{FF2B5EF4-FFF2-40B4-BE49-F238E27FC236}">
                <a16:creationId xmlns:a16="http://schemas.microsoft.com/office/drawing/2014/main" id="{659D9036-4D99-44F6-B242-E09CFB6733BD}"/>
              </a:ext>
            </a:extLst>
          </p:cNvPr>
          <p:cNvSpPr/>
          <p:nvPr/>
        </p:nvSpPr>
        <p:spPr>
          <a:xfrm rot="10800000">
            <a:off x="9854664" y="4220843"/>
            <a:ext cx="493059" cy="575275"/>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23" name="Group 22">
            <a:extLst>
              <a:ext uri="{FF2B5EF4-FFF2-40B4-BE49-F238E27FC236}">
                <a16:creationId xmlns:a16="http://schemas.microsoft.com/office/drawing/2014/main" id="{995999A3-5D06-E67E-B4F6-092B84A1B3A1}"/>
              </a:ext>
            </a:extLst>
          </p:cNvPr>
          <p:cNvGrpSpPr/>
          <p:nvPr/>
        </p:nvGrpSpPr>
        <p:grpSpPr>
          <a:xfrm>
            <a:off x="5910675" y="2597593"/>
            <a:ext cx="3336403" cy="2520912"/>
            <a:chOff x="3834987" y="2597593"/>
            <a:chExt cx="3336403" cy="2520912"/>
          </a:xfrm>
        </p:grpSpPr>
        <p:sp>
          <p:nvSpPr>
            <p:cNvPr id="25" name="TextBox 24">
              <a:extLst>
                <a:ext uri="{FF2B5EF4-FFF2-40B4-BE49-F238E27FC236}">
                  <a16:creationId xmlns:a16="http://schemas.microsoft.com/office/drawing/2014/main" id="{517ED5F0-D7D5-7445-96F7-297543043504}"/>
                </a:ext>
              </a:extLst>
            </p:cNvPr>
            <p:cNvSpPr txBox="1"/>
            <p:nvPr/>
          </p:nvSpPr>
          <p:spPr>
            <a:xfrm>
              <a:off x="3834987" y="3716672"/>
              <a:ext cx="3336403" cy="400110"/>
            </a:xfrm>
            <a:prstGeom prst="rect">
              <a:avLst/>
            </a:prstGeom>
            <a:noFill/>
          </p:spPr>
          <p:txBody>
            <a:bodyPr wrap="square" rtlCol="0">
              <a:spAutoFit/>
            </a:bodyPr>
            <a:lstStyle/>
            <a:p>
              <a:pPr algn="ctr"/>
              <a:r>
                <a:rPr lang="nl-NL" sz="2000" dirty="0">
                  <a:solidFill>
                    <a:schemeClr val="accent2"/>
                  </a:solidFill>
                  <a:latin typeface="FreightSans Pro Light" panose="02000606030000020004" pitchFamily="2" charset="0"/>
                </a:rPr>
                <a:t>div         </a:t>
              </a:r>
              <a:r>
                <a:rPr lang="nl-NL" sz="2000" dirty="0" err="1">
                  <a:solidFill>
                    <a:schemeClr val="accent2"/>
                  </a:solidFill>
                  <a:latin typeface="FreightSans Pro Light" panose="02000606030000020004" pitchFamily="2" charset="0"/>
                </a:rPr>
                <a:t>curl</a:t>
              </a:r>
              <a:r>
                <a:rPr lang="nl-NL" sz="2000" dirty="0">
                  <a:solidFill>
                    <a:schemeClr val="accent2"/>
                  </a:solidFill>
                  <a:latin typeface="FreightSans Pro Light" panose="02000606030000020004" pitchFamily="2" charset="0"/>
                </a:rPr>
                <a:t>, norm</a:t>
              </a:r>
              <a:endParaRPr lang="en-NL" sz="2000" dirty="0">
                <a:solidFill>
                  <a:schemeClr val="accent2"/>
                </a:solidFill>
                <a:latin typeface="FreightSans Pro Light" panose="02000606030000020004" pitchFamily="2" charset="0"/>
              </a:endParaRPr>
            </a:p>
          </p:txBody>
        </p:sp>
        <p:cxnSp>
          <p:nvCxnSpPr>
            <p:cNvPr id="24" name="Straight Connector 23">
              <a:extLst>
                <a:ext uri="{FF2B5EF4-FFF2-40B4-BE49-F238E27FC236}">
                  <a16:creationId xmlns:a16="http://schemas.microsoft.com/office/drawing/2014/main" id="{F1BF5734-2CFC-818A-BFB1-27A4A94939BC}"/>
                </a:ext>
              </a:extLst>
            </p:cNvPr>
            <p:cNvCxnSpPr>
              <a:cxnSpLocks/>
            </p:cNvCxnSpPr>
            <p:nvPr/>
          </p:nvCxnSpPr>
          <p:spPr>
            <a:xfrm>
              <a:off x="5149170" y="2597593"/>
              <a:ext cx="0" cy="2520912"/>
            </a:xfrm>
            <a:prstGeom prst="line">
              <a:avLst/>
            </a:prstGeom>
            <a:ln w="5715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Triangle 26">
              <a:extLst>
                <a:ext uri="{FF2B5EF4-FFF2-40B4-BE49-F238E27FC236}">
                  <a16:creationId xmlns:a16="http://schemas.microsoft.com/office/drawing/2014/main" id="{4F4F1228-D531-E6FA-14B0-2050C99EDDF5}"/>
                </a:ext>
              </a:extLst>
            </p:cNvPr>
            <p:cNvSpPr/>
            <p:nvPr/>
          </p:nvSpPr>
          <p:spPr>
            <a:xfrm>
              <a:off x="5039770" y="3786963"/>
              <a:ext cx="218800" cy="198795"/>
            </a:xfrm>
            <a:prstGeom prst="triangl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sp>
        <p:nvSpPr>
          <p:cNvPr id="29" name="Rectangle 28">
            <a:extLst>
              <a:ext uri="{FF2B5EF4-FFF2-40B4-BE49-F238E27FC236}">
                <a16:creationId xmlns:a16="http://schemas.microsoft.com/office/drawing/2014/main" id="{5BE0635B-7838-F005-1C1A-1C2E06444B16}"/>
              </a:ext>
            </a:extLst>
          </p:cNvPr>
          <p:cNvSpPr/>
          <p:nvPr/>
        </p:nvSpPr>
        <p:spPr>
          <a:xfrm>
            <a:off x="7844452" y="3716672"/>
            <a:ext cx="845723"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1CF3F749-2958-1906-205B-98CA09372D1A}"/>
                  </a:ext>
                </a:extLst>
              </p:cNvPr>
              <p:cNvSpPr/>
              <p:nvPr/>
            </p:nvSpPr>
            <p:spPr>
              <a:xfrm>
                <a:off x="8566750" y="3212501"/>
                <a:ext cx="3247696" cy="10083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m:rPr>
                        <m:sty m:val="p"/>
                      </m:rPr>
                      <a:rPr lang="nl-NL" sz="2000">
                        <a:latin typeface="Cambria Math" panose="02040503050406030204" pitchFamily="18" charset="0"/>
                      </a:rPr>
                      <m:t>Δ</m:t>
                    </m:r>
                  </m:oMath>
                </a14:m>
                <a:r>
                  <a:rPr lang="en-NL" sz="2000" dirty="0">
                    <a:latin typeface="FreightSans Pro Light" panose="02000606030000020004" pitchFamily="2" charset="0"/>
                  </a:rPr>
                  <a:t>V = -(grad div - co-grad curl)</a:t>
                </a:r>
              </a:p>
            </p:txBody>
          </p:sp>
        </mc:Choice>
        <mc:Fallback xmlns="">
          <p:sp>
            <p:nvSpPr>
              <p:cNvPr id="48" name="Rectangle 47">
                <a:extLst>
                  <a:ext uri="{FF2B5EF4-FFF2-40B4-BE49-F238E27FC236}">
                    <a16:creationId xmlns:a16="http://schemas.microsoft.com/office/drawing/2014/main" id="{1CF3F749-2958-1906-205B-98CA09372D1A}"/>
                  </a:ext>
                </a:extLst>
              </p:cNvPr>
              <p:cNvSpPr>
                <a:spLocks noRot="1" noChangeAspect="1" noMove="1" noResize="1" noEditPoints="1" noAdjustHandles="1" noChangeArrowheads="1" noChangeShapeType="1" noTextEdit="1"/>
              </p:cNvSpPr>
              <p:nvPr/>
            </p:nvSpPr>
            <p:spPr>
              <a:xfrm>
                <a:off x="8566750" y="3212501"/>
                <a:ext cx="3247696" cy="1008342"/>
              </a:xfrm>
              <a:prstGeom prst="rect">
                <a:avLst/>
              </a:prstGeom>
              <a:blipFill>
                <a:blip r:embed="rId3"/>
                <a:stretch>
                  <a:fillRect/>
                </a:stretch>
              </a:blipFill>
              <a:ln>
                <a:noFill/>
              </a:ln>
            </p:spPr>
            <p:txBody>
              <a:bodyPr/>
              <a:lstStyle/>
              <a:p>
                <a:r>
                  <a:rPr lang="en-NL">
                    <a:noFill/>
                  </a:rPr>
                  <a:t> </a:t>
                </a:r>
              </a:p>
            </p:txBody>
          </p:sp>
        </mc:Fallback>
      </mc:AlternateContent>
    </p:spTree>
    <p:extLst>
      <p:ext uri="{BB962C8B-B14F-4D97-AF65-F5344CB8AC3E}">
        <p14:creationId xmlns:p14="http://schemas.microsoft.com/office/powerpoint/2010/main" val="53405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3"/>
                                        </p:tgtEl>
                                      </p:cBhvr>
                                    </p:animEffect>
                                    <p:animScale>
                                      <p:cBhvr>
                                        <p:cTn id="12" dur="250" autoRev="1" fill="hold"/>
                                        <p:tgtEl>
                                          <p:spTgt spid="23"/>
                                        </p:tgtEl>
                                      </p:cBhvr>
                                      <p:by x="105000" y="105000"/>
                                    </p:animScale>
                                  </p:childTnLst>
                                </p:cTn>
                              </p:par>
                            </p:childTnLst>
                          </p:cTn>
                        </p:par>
                        <p:par>
                          <p:cTn id="13" fill="hold">
                            <p:stCondLst>
                              <p:cond delay="500"/>
                            </p:stCondLst>
                            <p:childTnLst>
                              <p:par>
                                <p:cTn id="14" presetID="26" presetClass="emph" presetSubtype="0" fill="hold" grpId="0" nodeType="afterEffect">
                                  <p:stCondLst>
                                    <p:cond delay="0"/>
                                  </p:stCondLst>
                                  <p:childTnLst>
                                    <p:animEffect transition="out" filter="fade">
                                      <p:cBhvr>
                                        <p:cTn id="15" dur="500" tmFilter="0, 0; .2, .5; .8, .5; 1, 0"/>
                                        <p:tgtEl>
                                          <p:spTgt spid="26"/>
                                        </p:tgtEl>
                                      </p:cBhvr>
                                    </p:animEffect>
                                    <p:animScale>
                                      <p:cBhvr>
                                        <p:cTn id="16" dur="250" autoRev="1" fill="hold"/>
                                        <p:tgtEl>
                                          <p:spTgt spid="26"/>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40"/>
                                        </p:tgtEl>
                                      </p:cBhvr>
                                    </p:animEffect>
                                    <p:animScale>
                                      <p:cBhvr>
                                        <p:cTn id="21" dur="250" autoRev="1" fill="hold"/>
                                        <p:tgtEl>
                                          <p:spTgt spid="40"/>
                                        </p:tgtEl>
                                      </p:cBhvr>
                                      <p:by x="105000" y="105000"/>
                                    </p:animScale>
                                  </p:childTnLst>
                                </p:cTn>
                              </p:par>
                            </p:childTnLst>
                          </p:cTn>
                        </p:par>
                        <p:par>
                          <p:cTn id="22" fill="hold">
                            <p:stCondLst>
                              <p:cond delay="500"/>
                            </p:stCondLst>
                            <p:childTnLst>
                              <p:par>
                                <p:cTn id="23" presetID="26" presetClass="emph" presetSubtype="0" fill="hold" grpId="1" nodeType="afterEffect">
                                  <p:stCondLst>
                                    <p:cond delay="0"/>
                                  </p:stCondLst>
                                  <p:childTnLst>
                                    <p:animEffect transition="out" filter="fade">
                                      <p:cBhvr>
                                        <p:cTn id="24" dur="500" tmFilter="0, 0; .2, .5; .8, .5; 1, 0"/>
                                        <p:tgtEl>
                                          <p:spTgt spid="31"/>
                                        </p:tgtEl>
                                      </p:cBhvr>
                                    </p:animEffect>
                                    <p:animScale>
                                      <p:cBhvr>
                                        <p:cTn id="25"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P spid="3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771E-A347-E949-82AE-5BE23806E473}"/>
              </a:ext>
            </a:extLst>
          </p:cNvPr>
          <p:cNvSpPr>
            <a:spLocks noGrp="1"/>
          </p:cNvSpPr>
          <p:nvPr>
            <p:ph type="title"/>
          </p:nvPr>
        </p:nvSpPr>
        <p:spPr/>
        <p:txBody>
          <a:bodyPr/>
          <a:lstStyle/>
          <a:p>
            <a:r>
              <a:rPr lang="en-NL" dirty="0"/>
              <a:t>Scalar and vector streams</a:t>
            </a:r>
          </a:p>
        </p:txBody>
      </p:sp>
      <p:sp>
        <p:nvSpPr>
          <p:cNvPr id="4" name="Slide Number Placeholder 3">
            <a:extLst>
              <a:ext uri="{FF2B5EF4-FFF2-40B4-BE49-F238E27FC236}">
                <a16:creationId xmlns:a16="http://schemas.microsoft.com/office/drawing/2014/main" id="{32604B67-188F-B340-B8A3-480F80F93B83}"/>
              </a:ext>
            </a:extLst>
          </p:cNvPr>
          <p:cNvSpPr>
            <a:spLocks noGrp="1"/>
          </p:cNvSpPr>
          <p:nvPr>
            <p:ph type="sldNum" sz="quarter" idx="12"/>
          </p:nvPr>
        </p:nvSpPr>
        <p:spPr/>
        <p:txBody>
          <a:bodyPr/>
          <a:lstStyle/>
          <a:p>
            <a:fld id="{F376D241-1DD8-9144-9B2C-BE0F706CAFA9}" type="slidenum">
              <a:rPr lang="en-NL" smtClean="0"/>
              <a:pPr/>
              <a:t>36</a:t>
            </a:fld>
            <a:endParaRPr lang="en-NL"/>
          </a:p>
        </p:txBody>
      </p:sp>
      <p:sp>
        <p:nvSpPr>
          <p:cNvPr id="3" name="Rectangle 2">
            <a:extLst>
              <a:ext uri="{FF2B5EF4-FFF2-40B4-BE49-F238E27FC236}">
                <a16:creationId xmlns:a16="http://schemas.microsoft.com/office/drawing/2014/main" id="{D1C8E360-3BE1-794C-87CE-B091AEB9815B}"/>
              </a:ext>
            </a:extLst>
          </p:cNvPr>
          <p:cNvSpPr/>
          <p:nvPr/>
        </p:nvSpPr>
        <p:spPr>
          <a:xfrm>
            <a:off x="-486136" y="1739495"/>
            <a:ext cx="13183564" cy="1716196"/>
          </a:xfrm>
          <a:prstGeom prst="rect">
            <a:avLst/>
          </a:prstGeom>
          <a:solidFill>
            <a:schemeClr val="accent1">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Rectangle 9">
            <a:extLst>
              <a:ext uri="{FF2B5EF4-FFF2-40B4-BE49-F238E27FC236}">
                <a16:creationId xmlns:a16="http://schemas.microsoft.com/office/drawing/2014/main" id="{9F2443A1-F927-3A40-A0DB-FCF2AF6E7C2A}"/>
              </a:ext>
            </a:extLst>
          </p:cNvPr>
          <p:cNvSpPr/>
          <p:nvPr/>
        </p:nvSpPr>
        <p:spPr>
          <a:xfrm>
            <a:off x="-544010" y="1866816"/>
            <a:ext cx="13183564" cy="1461554"/>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87800BC2-9174-2945-8ED5-A7BE31DBBC6F}"/>
              </a:ext>
            </a:extLst>
          </p:cNvPr>
          <p:cNvSpPr txBox="1"/>
          <p:nvPr/>
        </p:nvSpPr>
        <p:spPr>
          <a:xfrm>
            <a:off x="838200" y="1973828"/>
            <a:ext cx="1891862" cy="523220"/>
          </a:xfrm>
          <a:prstGeom prst="rect">
            <a:avLst/>
          </a:prstGeom>
          <a:noFill/>
        </p:spPr>
        <p:txBody>
          <a:bodyPr wrap="square" rtlCol="0">
            <a:spAutoFit/>
          </a:bodyPr>
          <a:lstStyle/>
          <a:p>
            <a:r>
              <a:rPr lang="en-NL" sz="2800" b="1" dirty="0">
                <a:latin typeface="FreightSans Pro Semibold" panose="02000606030000020004" pitchFamily="2" charset="0"/>
              </a:rPr>
              <a:t>Scalars</a:t>
            </a:r>
          </a:p>
        </p:txBody>
      </p:sp>
      <p:sp>
        <p:nvSpPr>
          <p:cNvPr id="11" name="Rectangle 10">
            <a:extLst>
              <a:ext uri="{FF2B5EF4-FFF2-40B4-BE49-F238E27FC236}">
                <a16:creationId xmlns:a16="http://schemas.microsoft.com/office/drawing/2014/main" id="{CF57719B-83E4-FD46-BFAD-3F2E340AC3B3}"/>
              </a:ext>
            </a:extLst>
          </p:cNvPr>
          <p:cNvSpPr/>
          <p:nvPr/>
        </p:nvSpPr>
        <p:spPr>
          <a:xfrm>
            <a:off x="-486136" y="4260407"/>
            <a:ext cx="13183564" cy="1716196"/>
          </a:xfrm>
          <a:prstGeom prst="rect">
            <a:avLst/>
          </a:prstGeom>
          <a:solidFill>
            <a:schemeClr val="accent4">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0795A6EE-0AE2-5246-96FD-FA8214046E93}"/>
              </a:ext>
            </a:extLst>
          </p:cNvPr>
          <p:cNvSpPr/>
          <p:nvPr/>
        </p:nvSpPr>
        <p:spPr>
          <a:xfrm>
            <a:off x="-544010" y="4387728"/>
            <a:ext cx="13183564" cy="1461554"/>
          </a:xfrm>
          <a:prstGeom prst="rect">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CDB75BFB-34FC-1C48-B49E-7FB18EB060BC}"/>
              </a:ext>
            </a:extLst>
          </p:cNvPr>
          <p:cNvSpPr txBox="1"/>
          <p:nvPr/>
        </p:nvSpPr>
        <p:spPr>
          <a:xfrm>
            <a:off x="838200" y="4494740"/>
            <a:ext cx="1891862" cy="523220"/>
          </a:xfrm>
          <a:prstGeom prst="rect">
            <a:avLst/>
          </a:prstGeom>
          <a:noFill/>
        </p:spPr>
        <p:txBody>
          <a:bodyPr wrap="square" rtlCol="0">
            <a:spAutoFit/>
          </a:bodyPr>
          <a:lstStyle/>
          <a:p>
            <a:r>
              <a:rPr lang="en-NL" sz="2800" b="1" dirty="0">
                <a:latin typeface="FreightSans Pro Semibold" panose="02000606030000020004" pitchFamily="2" charset="0"/>
              </a:rPr>
              <a:t>Vectors</a:t>
            </a:r>
          </a:p>
        </p:txBody>
      </p:sp>
      <p:cxnSp>
        <p:nvCxnSpPr>
          <p:cNvPr id="27" name="Straight Connector 26">
            <a:extLst>
              <a:ext uri="{FF2B5EF4-FFF2-40B4-BE49-F238E27FC236}">
                <a16:creationId xmlns:a16="http://schemas.microsoft.com/office/drawing/2014/main" id="{C9599820-8410-814C-8BA4-77450A034AF0}"/>
              </a:ext>
            </a:extLst>
          </p:cNvPr>
          <p:cNvCxnSpPr>
            <a:stCxn id="12" idx="1"/>
            <a:endCxn id="11" idx="3"/>
          </p:cNvCxnSpPr>
          <p:nvPr/>
        </p:nvCxnSpPr>
        <p:spPr>
          <a:xfrm>
            <a:off x="-544010" y="5118505"/>
            <a:ext cx="1324143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6297D09-10B4-734B-88CB-44351B77AF4C}"/>
              </a:ext>
            </a:extLst>
          </p:cNvPr>
          <p:cNvCxnSpPr>
            <a:stCxn id="10" idx="1"/>
            <a:endCxn id="10" idx="3"/>
          </p:cNvCxnSpPr>
          <p:nvPr/>
        </p:nvCxnSpPr>
        <p:spPr>
          <a:xfrm>
            <a:off x="-544010" y="2597593"/>
            <a:ext cx="1318356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94802849-243E-4A0A-EF8C-73E46E920A85}"/>
              </a:ext>
            </a:extLst>
          </p:cNvPr>
          <p:cNvGrpSpPr/>
          <p:nvPr/>
        </p:nvGrpSpPr>
        <p:grpSpPr>
          <a:xfrm>
            <a:off x="5910675" y="2597593"/>
            <a:ext cx="3336403" cy="2520912"/>
            <a:chOff x="3834987" y="2597593"/>
            <a:chExt cx="3336403" cy="2520912"/>
          </a:xfrm>
        </p:grpSpPr>
        <p:sp>
          <p:nvSpPr>
            <p:cNvPr id="26" name="TextBox 25">
              <a:extLst>
                <a:ext uri="{FF2B5EF4-FFF2-40B4-BE49-F238E27FC236}">
                  <a16:creationId xmlns:a16="http://schemas.microsoft.com/office/drawing/2014/main" id="{9A361E4F-DBD8-10ED-EDAC-AE15BA723F72}"/>
                </a:ext>
              </a:extLst>
            </p:cNvPr>
            <p:cNvSpPr txBox="1"/>
            <p:nvPr/>
          </p:nvSpPr>
          <p:spPr>
            <a:xfrm>
              <a:off x="3834987" y="3716672"/>
              <a:ext cx="3336403" cy="400110"/>
            </a:xfrm>
            <a:prstGeom prst="rect">
              <a:avLst/>
            </a:prstGeom>
            <a:noFill/>
          </p:spPr>
          <p:txBody>
            <a:bodyPr wrap="square" rtlCol="0">
              <a:spAutoFit/>
            </a:bodyPr>
            <a:lstStyle/>
            <a:p>
              <a:pPr algn="ctr"/>
              <a:r>
                <a:rPr lang="nl-NL" sz="2000" dirty="0">
                  <a:solidFill>
                    <a:schemeClr val="accent2"/>
                  </a:solidFill>
                  <a:latin typeface="FreightSans Pro Light" panose="02000606030000020004" pitchFamily="2" charset="0"/>
                </a:rPr>
                <a:t>div         </a:t>
              </a:r>
              <a:r>
                <a:rPr lang="nl-NL" sz="2000" dirty="0" err="1">
                  <a:solidFill>
                    <a:schemeClr val="accent2"/>
                  </a:solidFill>
                  <a:latin typeface="FreightSans Pro Light" panose="02000606030000020004" pitchFamily="2" charset="0"/>
                </a:rPr>
                <a:t>curl</a:t>
              </a:r>
              <a:r>
                <a:rPr lang="nl-NL" sz="2000" dirty="0">
                  <a:solidFill>
                    <a:schemeClr val="accent2"/>
                  </a:solidFill>
                  <a:latin typeface="FreightSans Pro Light" panose="02000606030000020004" pitchFamily="2" charset="0"/>
                </a:rPr>
                <a:t>, norm</a:t>
              </a:r>
              <a:endParaRPr lang="en-NL" sz="2000" dirty="0">
                <a:solidFill>
                  <a:schemeClr val="accent2"/>
                </a:solidFill>
                <a:latin typeface="FreightSans Pro Light" panose="02000606030000020004" pitchFamily="2" charset="0"/>
              </a:endParaRPr>
            </a:p>
          </p:txBody>
        </p:sp>
        <p:cxnSp>
          <p:nvCxnSpPr>
            <p:cNvPr id="28" name="Straight Connector 27">
              <a:extLst>
                <a:ext uri="{FF2B5EF4-FFF2-40B4-BE49-F238E27FC236}">
                  <a16:creationId xmlns:a16="http://schemas.microsoft.com/office/drawing/2014/main" id="{D0F96E4C-69CC-569B-A431-3C98BB302EC4}"/>
                </a:ext>
              </a:extLst>
            </p:cNvPr>
            <p:cNvCxnSpPr>
              <a:cxnSpLocks/>
            </p:cNvCxnSpPr>
            <p:nvPr/>
          </p:nvCxnSpPr>
          <p:spPr>
            <a:xfrm>
              <a:off x="5149170" y="2597593"/>
              <a:ext cx="0" cy="2520912"/>
            </a:xfrm>
            <a:prstGeom prst="line">
              <a:avLst/>
            </a:prstGeom>
            <a:ln w="5715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Triangle 29">
              <a:extLst>
                <a:ext uri="{FF2B5EF4-FFF2-40B4-BE49-F238E27FC236}">
                  <a16:creationId xmlns:a16="http://schemas.microsoft.com/office/drawing/2014/main" id="{5324E5CB-A7FF-FA5A-6501-4858EDCCBA3B}"/>
                </a:ext>
              </a:extLst>
            </p:cNvPr>
            <p:cNvSpPr/>
            <p:nvPr/>
          </p:nvSpPr>
          <p:spPr>
            <a:xfrm>
              <a:off x="5039770" y="3786963"/>
              <a:ext cx="218800" cy="198795"/>
            </a:xfrm>
            <a:prstGeom prst="triangl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grpSp>
        <p:nvGrpSpPr>
          <p:cNvPr id="31" name="Group 30">
            <a:extLst>
              <a:ext uri="{FF2B5EF4-FFF2-40B4-BE49-F238E27FC236}">
                <a16:creationId xmlns:a16="http://schemas.microsoft.com/office/drawing/2014/main" id="{6DB27105-21BF-9FD7-025E-A9DDB820483C}"/>
              </a:ext>
            </a:extLst>
          </p:cNvPr>
          <p:cNvGrpSpPr/>
          <p:nvPr/>
        </p:nvGrpSpPr>
        <p:grpSpPr>
          <a:xfrm>
            <a:off x="3275557" y="2597593"/>
            <a:ext cx="3336403" cy="2520912"/>
            <a:chOff x="1199869" y="2597593"/>
            <a:chExt cx="3336403" cy="2520912"/>
          </a:xfrm>
        </p:grpSpPr>
        <p:cxnSp>
          <p:nvCxnSpPr>
            <p:cNvPr id="32" name="Straight Connector 31">
              <a:extLst>
                <a:ext uri="{FF2B5EF4-FFF2-40B4-BE49-F238E27FC236}">
                  <a16:creationId xmlns:a16="http://schemas.microsoft.com/office/drawing/2014/main" id="{7F0DDB94-726C-6CA3-20DF-225EB55CD005}"/>
                </a:ext>
              </a:extLst>
            </p:cNvPr>
            <p:cNvCxnSpPr>
              <a:cxnSpLocks/>
            </p:cNvCxnSpPr>
            <p:nvPr/>
          </p:nvCxnSpPr>
          <p:spPr>
            <a:xfrm>
              <a:off x="2730062" y="2597593"/>
              <a:ext cx="0" cy="2520912"/>
            </a:xfrm>
            <a:prstGeom prst="line">
              <a:avLst/>
            </a:prstGeom>
            <a:ln w="57150">
              <a:solidFill>
                <a:srgbClr val="8A388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3EC512D-FC88-EC0B-F6D8-ACBCF2369603}"/>
                </a:ext>
              </a:extLst>
            </p:cNvPr>
            <p:cNvSpPr txBox="1"/>
            <p:nvPr/>
          </p:nvSpPr>
          <p:spPr>
            <a:xfrm>
              <a:off x="1199869" y="3718875"/>
              <a:ext cx="3336403" cy="400110"/>
            </a:xfrm>
            <a:prstGeom prst="rect">
              <a:avLst/>
            </a:prstGeom>
            <a:noFill/>
          </p:spPr>
          <p:txBody>
            <a:bodyPr wrap="square" rtlCol="0">
              <a:spAutoFit/>
            </a:bodyPr>
            <a:lstStyle/>
            <a:p>
              <a:pPr algn="ctr"/>
              <a:r>
                <a:rPr lang="en-GB" sz="2000" dirty="0">
                  <a:solidFill>
                    <a:srgbClr val="8A388D"/>
                  </a:solidFill>
                  <a:latin typeface="FreightSans Pro Light" panose="02000606030000020004" pitchFamily="2" charset="0"/>
                </a:rPr>
                <a:t>grad</a:t>
              </a:r>
              <a:r>
                <a:rPr lang="en-NL" sz="2000" dirty="0">
                  <a:solidFill>
                    <a:srgbClr val="8A388D"/>
                  </a:solidFill>
                  <a:latin typeface="FreightSans Pro Light" panose="02000606030000020004" pitchFamily="2" charset="0"/>
                </a:rPr>
                <a:t>       co-grad</a:t>
              </a:r>
            </a:p>
          </p:txBody>
        </p:sp>
        <p:sp>
          <p:nvSpPr>
            <p:cNvPr id="34" name="Triangle 33">
              <a:extLst>
                <a:ext uri="{FF2B5EF4-FFF2-40B4-BE49-F238E27FC236}">
                  <a16:creationId xmlns:a16="http://schemas.microsoft.com/office/drawing/2014/main" id="{AB8F3A08-6D6F-AF4F-2F5E-FC524EAD7A69}"/>
                </a:ext>
              </a:extLst>
            </p:cNvPr>
            <p:cNvSpPr/>
            <p:nvPr/>
          </p:nvSpPr>
          <p:spPr>
            <a:xfrm rot="10800000">
              <a:off x="2624327" y="3835346"/>
              <a:ext cx="218800" cy="198795"/>
            </a:xfrm>
            <a:prstGeom prst="triangle">
              <a:avLst/>
            </a:prstGeom>
            <a:solidFill>
              <a:schemeClr val="bg1"/>
            </a:solidFill>
            <a:ln w="38100">
              <a:solidFill>
                <a:srgbClr val="8A3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spTree>
    <p:extLst>
      <p:ext uri="{BB962C8B-B14F-4D97-AF65-F5344CB8AC3E}">
        <p14:creationId xmlns:p14="http://schemas.microsoft.com/office/powerpoint/2010/main" val="1400996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771E-A347-E949-82AE-5BE23806E473}"/>
              </a:ext>
            </a:extLst>
          </p:cNvPr>
          <p:cNvSpPr>
            <a:spLocks noGrp="1"/>
          </p:cNvSpPr>
          <p:nvPr>
            <p:ph type="title"/>
          </p:nvPr>
        </p:nvSpPr>
        <p:spPr/>
        <p:txBody>
          <a:bodyPr/>
          <a:lstStyle/>
          <a:p>
            <a:r>
              <a:rPr lang="en-NL" dirty="0"/>
              <a:t>Building a feed-forward neural network</a:t>
            </a:r>
          </a:p>
        </p:txBody>
      </p:sp>
      <p:sp>
        <p:nvSpPr>
          <p:cNvPr id="4" name="Slide Number Placeholder 3">
            <a:extLst>
              <a:ext uri="{FF2B5EF4-FFF2-40B4-BE49-F238E27FC236}">
                <a16:creationId xmlns:a16="http://schemas.microsoft.com/office/drawing/2014/main" id="{32604B67-188F-B340-B8A3-480F80F93B83}"/>
              </a:ext>
            </a:extLst>
          </p:cNvPr>
          <p:cNvSpPr>
            <a:spLocks noGrp="1"/>
          </p:cNvSpPr>
          <p:nvPr>
            <p:ph type="sldNum" sz="quarter" idx="12"/>
          </p:nvPr>
        </p:nvSpPr>
        <p:spPr/>
        <p:txBody>
          <a:bodyPr/>
          <a:lstStyle/>
          <a:p>
            <a:fld id="{F376D241-1DD8-9144-9B2C-BE0F706CAFA9}" type="slidenum">
              <a:rPr lang="en-NL" smtClean="0"/>
              <a:pPr/>
              <a:t>37</a:t>
            </a:fld>
            <a:endParaRPr lang="en-NL"/>
          </a:p>
        </p:txBody>
      </p:sp>
      <p:sp>
        <p:nvSpPr>
          <p:cNvPr id="3" name="Rectangle 2">
            <a:extLst>
              <a:ext uri="{FF2B5EF4-FFF2-40B4-BE49-F238E27FC236}">
                <a16:creationId xmlns:a16="http://schemas.microsoft.com/office/drawing/2014/main" id="{D1C8E360-3BE1-794C-87CE-B091AEB9815B}"/>
              </a:ext>
            </a:extLst>
          </p:cNvPr>
          <p:cNvSpPr/>
          <p:nvPr/>
        </p:nvSpPr>
        <p:spPr>
          <a:xfrm>
            <a:off x="-486136" y="1739495"/>
            <a:ext cx="13183564" cy="1716196"/>
          </a:xfrm>
          <a:prstGeom prst="rect">
            <a:avLst/>
          </a:prstGeom>
          <a:solidFill>
            <a:schemeClr val="accent1">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Rectangle 9">
            <a:extLst>
              <a:ext uri="{FF2B5EF4-FFF2-40B4-BE49-F238E27FC236}">
                <a16:creationId xmlns:a16="http://schemas.microsoft.com/office/drawing/2014/main" id="{9F2443A1-F927-3A40-A0DB-FCF2AF6E7C2A}"/>
              </a:ext>
            </a:extLst>
          </p:cNvPr>
          <p:cNvSpPr/>
          <p:nvPr/>
        </p:nvSpPr>
        <p:spPr>
          <a:xfrm>
            <a:off x="-544010" y="1866816"/>
            <a:ext cx="13183564" cy="1461554"/>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87800BC2-9174-2945-8ED5-A7BE31DBBC6F}"/>
              </a:ext>
            </a:extLst>
          </p:cNvPr>
          <p:cNvSpPr txBox="1"/>
          <p:nvPr/>
        </p:nvSpPr>
        <p:spPr>
          <a:xfrm>
            <a:off x="838200" y="1973828"/>
            <a:ext cx="1891862" cy="523220"/>
          </a:xfrm>
          <a:prstGeom prst="rect">
            <a:avLst/>
          </a:prstGeom>
          <a:noFill/>
        </p:spPr>
        <p:txBody>
          <a:bodyPr wrap="square" rtlCol="0">
            <a:spAutoFit/>
          </a:bodyPr>
          <a:lstStyle/>
          <a:p>
            <a:r>
              <a:rPr lang="en-NL" sz="2800" b="1" dirty="0">
                <a:latin typeface="FreightSans Pro Semibold" panose="02000606030000020004" pitchFamily="2" charset="0"/>
              </a:rPr>
              <a:t>Scalars</a:t>
            </a:r>
          </a:p>
        </p:txBody>
      </p:sp>
      <p:sp>
        <p:nvSpPr>
          <p:cNvPr id="11" name="Rectangle 10">
            <a:extLst>
              <a:ext uri="{FF2B5EF4-FFF2-40B4-BE49-F238E27FC236}">
                <a16:creationId xmlns:a16="http://schemas.microsoft.com/office/drawing/2014/main" id="{CF57719B-83E4-FD46-BFAD-3F2E340AC3B3}"/>
              </a:ext>
            </a:extLst>
          </p:cNvPr>
          <p:cNvSpPr/>
          <p:nvPr/>
        </p:nvSpPr>
        <p:spPr>
          <a:xfrm>
            <a:off x="-486136" y="4260407"/>
            <a:ext cx="13183564" cy="1716196"/>
          </a:xfrm>
          <a:prstGeom prst="rect">
            <a:avLst/>
          </a:prstGeom>
          <a:solidFill>
            <a:schemeClr val="accent4">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0795A6EE-0AE2-5246-96FD-FA8214046E93}"/>
              </a:ext>
            </a:extLst>
          </p:cNvPr>
          <p:cNvSpPr/>
          <p:nvPr/>
        </p:nvSpPr>
        <p:spPr>
          <a:xfrm>
            <a:off x="-544010" y="4387728"/>
            <a:ext cx="13183564" cy="1461554"/>
          </a:xfrm>
          <a:prstGeom prst="rect">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CDB75BFB-34FC-1C48-B49E-7FB18EB060BC}"/>
              </a:ext>
            </a:extLst>
          </p:cNvPr>
          <p:cNvSpPr txBox="1"/>
          <p:nvPr/>
        </p:nvSpPr>
        <p:spPr>
          <a:xfrm>
            <a:off x="838200" y="4494740"/>
            <a:ext cx="1891862" cy="523220"/>
          </a:xfrm>
          <a:prstGeom prst="rect">
            <a:avLst/>
          </a:prstGeom>
          <a:noFill/>
        </p:spPr>
        <p:txBody>
          <a:bodyPr wrap="square" rtlCol="0">
            <a:spAutoFit/>
          </a:bodyPr>
          <a:lstStyle/>
          <a:p>
            <a:r>
              <a:rPr lang="en-NL" sz="2800" b="1" dirty="0">
                <a:latin typeface="FreightSans Pro Semibold" panose="02000606030000020004" pitchFamily="2" charset="0"/>
              </a:rPr>
              <a:t>Vectors</a:t>
            </a:r>
          </a:p>
        </p:txBody>
      </p:sp>
      <p:cxnSp>
        <p:nvCxnSpPr>
          <p:cNvPr id="27" name="Straight Connector 26">
            <a:extLst>
              <a:ext uri="{FF2B5EF4-FFF2-40B4-BE49-F238E27FC236}">
                <a16:creationId xmlns:a16="http://schemas.microsoft.com/office/drawing/2014/main" id="{C9599820-8410-814C-8BA4-77450A034AF0}"/>
              </a:ext>
            </a:extLst>
          </p:cNvPr>
          <p:cNvCxnSpPr>
            <a:stCxn id="12" idx="1"/>
            <a:endCxn id="11" idx="3"/>
          </p:cNvCxnSpPr>
          <p:nvPr/>
        </p:nvCxnSpPr>
        <p:spPr>
          <a:xfrm>
            <a:off x="-544010" y="5118505"/>
            <a:ext cx="1324143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6297D09-10B4-734B-88CB-44351B77AF4C}"/>
              </a:ext>
            </a:extLst>
          </p:cNvPr>
          <p:cNvCxnSpPr>
            <a:cxnSpLocks/>
            <a:stCxn id="10" idx="1"/>
            <a:endCxn id="10" idx="3"/>
          </p:cNvCxnSpPr>
          <p:nvPr/>
        </p:nvCxnSpPr>
        <p:spPr>
          <a:xfrm>
            <a:off x="-544010" y="2597593"/>
            <a:ext cx="1318356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F1558A54-3DC3-CBBD-E814-1BFBDDD34D3D}"/>
              </a:ext>
            </a:extLst>
          </p:cNvPr>
          <p:cNvSpPr/>
          <p:nvPr/>
        </p:nvSpPr>
        <p:spPr>
          <a:xfrm>
            <a:off x="10028205" y="1828886"/>
            <a:ext cx="529103" cy="2044262"/>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aseline="30000" dirty="0">
              <a:solidFill>
                <a:schemeClr val="accent1"/>
              </a:solidFill>
              <a:latin typeface="FreightSans Pro Light" panose="02000606030000020004" pitchFamily="2" charset="0"/>
            </a:endParaRPr>
          </a:p>
        </p:txBody>
      </p:sp>
      <p:sp>
        <p:nvSpPr>
          <p:cNvPr id="34" name="Rectangle 33">
            <a:extLst>
              <a:ext uri="{FF2B5EF4-FFF2-40B4-BE49-F238E27FC236}">
                <a16:creationId xmlns:a16="http://schemas.microsoft.com/office/drawing/2014/main" id="{F771FDB0-844A-B204-104A-EC06922A8EE8}"/>
              </a:ext>
            </a:extLst>
          </p:cNvPr>
          <p:cNvSpPr/>
          <p:nvPr/>
        </p:nvSpPr>
        <p:spPr>
          <a:xfrm>
            <a:off x="10086079" y="2634933"/>
            <a:ext cx="404742" cy="32955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200" dirty="0">
                <a:latin typeface="FreightSans Pro Light" panose="02000606030000020004" pitchFamily="2" charset="0"/>
              </a:rPr>
              <a:t>0.3</a:t>
            </a:r>
          </a:p>
        </p:txBody>
      </p:sp>
      <p:sp>
        <p:nvSpPr>
          <p:cNvPr id="40" name="Rectangle 39">
            <a:extLst>
              <a:ext uri="{FF2B5EF4-FFF2-40B4-BE49-F238E27FC236}">
                <a16:creationId xmlns:a16="http://schemas.microsoft.com/office/drawing/2014/main" id="{FF9654A8-F5B8-3C8E-6680-E5F73204CEBC}"/>
              </a:ext>
            </a:extLst>
          </p:cNvPr>
          <p:cNvSpPr/>
          <p:nvPr/>
        </p:nvSpPr>
        <p:spPr>
          <a:xfrm>
            <a:off x="10086079" y="2260029"/>
            <a:ext cx="404742" cy="3295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200" dirty="0">
                <a:latin typeface="FreightSans Pro Light" panose="02000606030000020004" pitchFamily="2" charset="0"/>
              </a:rPr>
              <a:t>0.1</a:t>
            </a:r>
          </a:p>
        </p:txBody>
      </p:sp>
      <p:sp>
        <p:nvSpPr>
          <p:cNvPr id="41" name="Rectangle 40">
            <a:extLst>
              <a:ext uri="{FF2B5EF4-FFF2-40B4-BE49-F238E27FC236}">
                <a16:creationId xmlns:a16="http://schemas.microsoft.com/office/drawing/2014/main" id="{D7EFD0C1-9013-89CB-E8F5-67A4BA8AE4EF}"/>
              </a:ext>
            </a:extLst>
          </p:cNvPr>
          <p:cNvSpPr/>
          <p:nvPr/>
        </p:nvSpPr>
        <p:spPr>
          <a:xfrm>
            <a:off x="10086079" y="1894269"/>
            <a:ext cx="404742" cy="32955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200" dirty="0">
                <a:latin typeface="FreightSans Pro Light" panose="02000606030000020004" pitchFamily="2" charset="0"/>
              </a:rPr>
              <a:t>0.9</a:t>
            </a:r>
          </a:p>
        </p:txBody>
      </p:sp>
      <p:sp>
        <p:nvSpPr>
          <p:cNvPr id="42" name="Rectangle 41">
            <a:extLst>
              <a:ext uri="{FF2B5EF4-FFF2-40B4-BE49-F238E27FC236}">
                <a16:creationId xmlns:a16="http://schemas.microsoft.com/office/drawing/2014/main" id="{1CBF0708-467D-6A38-6B9B-28713C061CBC}"/>
              </a:ext>
            </a:extLst>
          </p:cNvPr>
          <p:cNvSpPr/>
          <p:nvPr/>
        </p:nvSpPr>
        <p:spPr>
          <a:xfrm>
            <a:off x="10086079" y="3009837"/>
            <a:ext cx="404742" cy="32955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200" dirty="0">
                <a:latin typeface="FreightSans Pro Light" panose="02000606030000020004" pitchFamily="2" charset="0"/>
              </a:rPr>
              <a:t>0.8</a:t>
            </a:r>
          </a:p>
        </p:txBody>
      </p:sp>
      <p:sp>
        <p:nvSpPr>
          <p:cNvPr id="44" name="Rectangle 43">
            <a:extLst>
              <a:ext uri="{FF2B5EF4-FFF2-40B4-BE49-F238E27FC236}">
                <a16:creationId xmlns:a16="http://schemas.microsoft.com/office/drawing/2014/main" id="{A027778C-48D3-A88B-05A4-977E6B631DD5}"/>
              </a:ext>
            </a:extLst>
          </p:cNvPr>
          <p:cNvSpPr/>
          <p:nvPr/>
        </p:nvSpPr>
        <p:spPr>
          <a:xfrm>
            <a:off x="9488306" y="2750340"/>
            <a:ext cx="421910" cy="369332"/>
          </a:xfrm>
          <a:prstGeom prst="rect">
            <a:avLst/>
          </a:prstGeom>
        </p:spPr>
        <p:txBody>
          <a:bodyPr wrap="none">
            <a:spAutoFit/>
          </a:bodyPr>
          <a:lstStyle/>
          <a:p>
            <a:pPr algn="ctr"/>
            <a:r>
              <a:rPr lang="en-NL" dirty="0">
                <a:solidFill>
                  <a:schemeClr val="accent1"/>
                </a:solidFill>
                <a:latin typeface="FreightSans Pro Light" panose="02000606030000020004" pitchFamily="2" charset="0"/>
              </a:rPr>
              <a:t>C</a:t>
            </a:r>
            <a:r>
              <a:rPr lang="en-NL" baseline="30000" dirty="0">
                <a:solidFill>
                  <a:schemeClr val="accent1"/>
                </a:solidFill>
                <a:latin typeface="FreightSans Pro Light" panose="02000606030000020004" pitchFamily="2" charset="0"/>
              </a:rPr>
              <a:t>in</a:t>
            </a:r>
          </a:p>
        </p:txBody>
      </p:sp>
      <p:pic>
        <p:nvPicPr>
          <p:cNvPr id="60" name="Picture 59">
            <a:extLst>
              <a:ext uri="{FF2B5EF4-FFF2-40B4-BE49-F238E27FC236}">
                <a16:creationId xmlns:a16="http://schemas.microsoft.com/office/drawing/2014/main" id="{771F122D-3F3C-B5C3-AD0B-2EDB5F087360}"/>
              </a:ext>
            </a:extLst>
          </p:cNvPr>
          <p:cNvPicPr>
            <a:picLocks noChangeAspect="1"/>
          </p:cNvPicPr>
          <p:nvPr/>
        </p:nvPicPr>
        <p:blipFill>
          <a:blip r:embed="rId3"/>
          <a:stretch>
            <a:fillRect/>
          </a:stretch>
        </p:blipFill>
        <p:spPr>
          <a:xfrm>
            <a:off x="6070404" y="1277275"/>
            <a:ext cx="3638694" cy="2554083"/>
          </a:xfrm>
          <a:prstGeom prst="rect">
            <a:avLst/>
          </a:prstGeom>
        </p:spPr>
      </p:pic>
      <p:sp>
        <p:nvSpPr>
          <p:cNvPr id="48" name="TextBox 47">
            <a:extLst>
              <a:ext uri="{FF2B5EF4-FFF2-40B4-BE49-F238E27FC236}">
                <a16:creationId xmlns:a16="http://schemas.microsoft.com/office/drawing/2014/main" id="{1B8532C8-61A9-619E-D898-48FE5A06F293}"/>
              </a:ext>
            </a:extLst>
          </p:cNvPr>
          <p:cNvSpPr txBox="1"/>
          <p:nvPr/>
        </p:nvSpPr>
        <p:spPr>
          <a:xfrm>
            <a:off x="10174765" y="3409343"/>
            <a:ext cx="274320" cy="369332"/>
          </a:xfrm>
          <a:prstGeom prst="rect">
            <a:avLst/>
          </a:prstGeom>
          <a:noFill/>
        </p:spPr>
        <p:txBody>
          <a:bodyPr wrap="square" rtlCol="0">
            <a:spAutoFit/>
          </a:bodyPr>
          <a:lstStyle/>
          <a:p>
            <a:r>
              <a:rPr lang="en-NL" dirty="0">
                <a:solidFill>
                  <a:schemeClr val="accent1"/>
                </a:solidFill>
              </a:rPr>
              <a:t>⋮</a:t>
            </a:r>
          </a:p>
        </p:txBody>
      </p:sp>
      <p:sp>
        <p:nvSpPr>
          <p:cNvPr id="50" name="Rounded Rectangle 49">
            <a:extLst>
              <a:ext uri="{FF2B5EF4-FFF2-40B4-BE49-F238E27FC236}">
                <a16:creationId xmlns:a16="http://schemas.microsoft.com/office/drawing/2014/main" id="{81D70CBF-3FCC-1A2E-0ACA-B480480F37A9}"/>
              </a:ext>
            </a:extLst>
          </p:cNvPr>
          <p:cNvSpPr/>
          <p:nvPr/>
        </p:nvSpPr>
        <p:spPr>
          <a:xfrm>
            <a:off x="5954656" y="1783866"/>
            <a:ext cx="529103" cy="2044262"/>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aseline="30000" dirty="0">
              <a:solidFill>
                <a:schemeClr val="accent1"/>
              </a:solidFill>
              <a:latin typeface="FreightSans Pro Light" panose="02000606030000020004" pitchFamily="2" charset="0"/>
            </a:endParaRPr>
          </a:p>
        </p:txBody>
      </p:sp>
      <p:sp>
        <p:nvSpPr>
          <p:cNvPr id="51" name="Rectangle 50">
            <a:extLst>
              <a:ext uri="{FF2B5EF4-FFF2-40B4-BE49-F238E27FC236}">
                <a16:creationId xmlns:a16="http://schemas.microsoft.com/office/drawing/2014/main" id="{2CCD2966-E4C0-6BCC-ECD7-46CE3C3842C5}"/>
              </a:ext>
            </a:extLst>
          </p:cNvPr>
          <p:cNvSpPr/>
          <p:nvPr/>
        </p:nvSpPr>
        <p:spPr>
          <a:xfrm>
            <a:off x="6012530" y="2589913"/>
            <a:ext cx="404742" cy="32955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200" dirty="0">
                <a:latin typeface="FreightSans Pro Light" panose="02000606030000020004" pitchFamily="2" charset="0"/>
              </a:rPr>
              <a:t>0.9</a:t>
            </a:r>
          </a:p>
        </p:txBody>
      </p:sp>
      <p:sp>
        <p:nvSpPr>
          <p:cNvPr id="53" name="Rectangle 52">
            <a:extLst>
              <a:ext uri="{FF2B5EF4-FFF2-40B4-BE49-F238E27FC236}">
                <a16:creationId xmlns:a16="http://schemas.microsoft.com/office/drawing/2014/main" id="{3A2A59CC-E0A9-C76E-2C1A-6219BCE0DFB7}"/>
              </a:ext>
            </a:extLst>
          </p:cNvPr>
          <p:cNvSpPr/>
          <p:nvPr/>
        </p:nvSpPr>
        <p:spPr>
          <a:xfrm>
            <a:off x="6012530" y="2215009"/>
            <a:ext cx="404742" cy="32955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200" dirty="0">
                <a:latin typeface="FreightSans Pro Light" panose="02000606030000020004" pitchFamily="2" charset="0"/>
              </a:rPr>
              <a:t>0.6</a:t>
            </a:r>
          </a:p>
        </p:txBody>
      </p:sp>
      <p:sp>
        <p:nvSpPr>
          <p:cNvPr id="54" name="Rectangle 53">
            <a:extLst>
              <a:ext uri="{FF2B5EF4-FFF2-40B4-BE49-F238E27FC236}">
                <a16:creationId xmlns:a16="http://schemas.microsoft.com/office/drawing/2014/main" id="{F60594ED-0E83-8D80-EDB9-F0FB449F7D94}"/>
              </a:ext>
            </a:extLst>
          </p:cNvPr>
          <p:cNvSpPr/>
          <p:nvPr/>
        </p:nvSpPr>
        <p:spPr>
          <a:xfrm>
            <a:off x="6012530" y="1849249"/>
            <a:ext cx="404742" cy="32955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200" dirty="0">
                <a:latin typeface="FreightSans Pro Light" panose="02000606030000020004" pitchFamily="2" charset="0"/>
              </a:rPr>
              <a:t>0.3</a:t>
            </a:r>
          </a:p>
        </p:txBody>
      </p:sp>
      <p:sp>
        <p:nvSpPr>
          <p:cNvPr id="55" name="Rectangle 54">
            <a:extLst>
              <a:ext uri="{FF2B5EF4-FFF2-40B4-BE49-F238E27FC236}">
                <a16:creationId xmlns:a16="http://schemas.microsoft.com/office/drawing/2014/main" id="{A348683F-96C7-87C7-5F2E-A44D38F86146}"/>
              </a:ext>
            </a:extLst>
          </p:cNvPr>
          <p:cNvSpPr/>
          <p:nvPr/>
        </p:nvSpPr>
        <p:spPr>
          <a:xfrm>
            <a:off x="6012530" y="2964817"/>
            <a:ext cx="404742" cy="32955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200" dirty="0">
                <a:latin typeface="FreightSans Pro Light" panose="02000606030000020004" pitchFamily="2" charset="0"/>
              </a:rPr>
              <a:t>0.2</a:t>
            </a:r>
          </a:p>
        </p:txBody>
      </p:sp>
      <p:sp>
        <p:nvSpPr>
          <p:cNvPr id="56" name="Rectangle 55">
            <a:extLst>
              <a:ext uri="{FF2B5EF4-FFF2-40B4-BE49-F238E27FC236}">
                <a16:creationId xmlns:a16="http://schemas.microsoft.com/office/drawing/2014/main" id="{0DF5A71E-7E59-A4B5-4F14-2ECA1A3BF79E}"/>
              </a:ext>
            </a:extLst>
          </p:cNvPr>
          <p:cNvSpPr/>
          <p:nvPr/>
        </p:nvSpPr>
        <p:spPr>
          <a:xfrm>
            <a:off x="5414757" y="2796798"/>
            <a:ext cx="421910" cy="369332"/>
          </a:xfrm>
          <a:prstGeom prst="rect">
            <a:avLst/>
          </a:prstGeom>
        </p:spPr>
        <p:txBody>
          <a:bodyPr wrap="none">
            <a:spAutoFit/>
          </a:bodyPr>
          <a:lstStyle/>
          <a:p>
            <a:pPr algn="ctr"/>
            <a:r>
              <a:rPr lang="en-NL" dirty="0">
                <a:solidFill>
                  <a:schemeClr val="accent1"/>
                </a:solidFill>
                <a:latin typeface="FreightSans Pro Light" panose="02000606030000020004" pitchFamily="2" charset="0"/>
              </a:rPr>
              <a:t>C</a:t>
            </a:r>
            <a:r>
              <a:rPr lang="en-NL" baseline="30000" dirty="0">
                <a:solidFill>
                  <a:schemeClr val="accent1"/>
                </a:solidFill>
                <a:latin typeface="FreightSans Pro Light" panose="02000606030000020004" pitchFamily="2" charset="0"/>
              </a:rPr>
              <a:t>in</a:t>
            </a:r>
          </a:p>
        </p:txBody>
      </p:sp>
      <p:sp>
        <p:nvSpPr>
          <p:cNvPr id="57" name="TextBox 56">
            <a:extLst>
              <a:ext uri="{FF2B5EF4-FFF2-40B4-BE49-F238E27FC236}">
                <a16:creationId xmlns:a16="http://schemas.microsoft.com/office/drawing/2014/main" id="{68544427-58E9-A576-6EB6-146B5624D78E}"/>
              </a:ext>
            </a:extLst>
          </p:cNvPr>
          <p:cNvSpPr txBox="1"/>
          <p:nvPr/>
        </p:nvSpPr>
        <p:spPr>
          <a:xfrm>
            <a:off x="6101216" y="3364323"/>
            <a:ext cx="274320" cy="369332"/>
          </a:xfrm>
          <a:prstGeom prst="rect">
            <a:avLst/>
          </a:prstGeom>
          <a:noFill/>
        </p:spPr>
        <p:txBody>
          <a:bodyPr wrap="square" rtlCol="0">
            <a:spAutoFit/>
          </a:bodyPr>
          <a:lstStyle/>
          <a:p>
            <a:r>
              <a:rPr lang="en-NL" dirty="0">
                <a:solidFill>
                  <a:schemeClr val="accent1"/>
                </a:solidFill>
              </a:rPr>
              <a:t>⋮</a:t>
            </a:r>
          </a:p>
        </p:txBody>
      </p:sp>
      <p:cxnSp>
        <p:nvCxnSpPr>
          <p:cNvPr id="52" name="Straight Connector 51">
            <a:extLst>
              <a:ext uri="{FF2B5EF4-FFF2-40B4-BE49-F238E27FC236}">
                <a16:creationId xmlns:a16="http://schemas.microsoft.com/office/drawing/2014/main" id="{9DDCF214-65C8-49FD-8473-10C593A1110C}"/>
              </a:ext>
            </a:extLst>
          </p:cNvPr>
          <p:cNvCxnSpPr>
            <a:cxnSpLocks/>
            <a:stCxn id="54" idx="3"/>
          </p:cNvCxnSpPr>
          <p:nvPr/>
        </p:nvCxnSpPr>
        <p:spPr>
          <a:xfrm>
            <a:off x="6417272" y="2014027"/>
            <a:ext cx="1384481" cy="183430"/>
          </a:xfrm>
          <a:prstGeom prst="line">
            <a:avLst/>
          </a:prstGeom>
          <a:ln w="38100">
            <a:solidFill>
              <a:schemeClr val="tx1">
                <a:lumMod val="75000"/>
                <a:lumOff val="2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F917F88-B518-3D80-4E8A-BFBDE9DFBA9C}"/>
              </a:ext>
            </a:extLst>
          </p:cNvPr>
          <p:cNvCxnSpPr>
            <a:cxnSpLocks/>
            <a:endCxn id="41" idx="1"/>
          </p:cNvCxnSpPr>
          <p:nvPr/>
        </p:nvCxnSpPr>
        <p:spPr>
          <a:xfrm flipV="1">
            <a:off x="8989560" y="2059047"/>
            <a:ext cx="1096519" cy="557774"/>
          </a:xfrm>
          <a:prstGeom prst="line">
            <a:avLst/>
          </a:prstGeom>
          <a:ln w="38100">
            <a:solidFill>
              <a:schemeClr val="tx1">
                <a:lumMod val="75000"/>
                <a:lumOff val="2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52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right)">
                                      <p:cBhvr>
                                        <p:cTn id="12" dur="500"/>
                                        <p:tgtEl>
                                          <p:spTgt spid="5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500"/>
                                        <p:tgtEl>
                                          <p:spTgt spid="5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40" grpId="0" animBg="1"/>
      <p:bldP spid="41" grpId="0" animBg="1"/>
      <p:bldP spid="42" grpId="0" animBg="1"/>
      <p:bldP spid="44" grpId="0"/>
      <p:bldP spid="48" grpId="0"/>
      <p:bldP spid="50" grpId="0" animBg="1"/>
      <p:bldP spid="51" grpId="0" animBg="1"/>
      <p:bldP spid="53" grpId="0" animBg="1"/>
      <p:bldP spid="54" grpId="0" animBg="1"/>
      <p:bldP spid="55" grpId="0" animBg="1"/>
      <p:bldP spid="56" grpId="0"/>
      <p:bldP spid="5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771E-A347-E949-82AE-5BE23806E473}"/>
              </a:ext>
            </a:extLst>
          </p:cNvPr>
          <p:cNvSpPr>
            <a:spLocks noGrp="1"/>
          </p:cNvSpPr>
          <p:nvPr>
            <p:ph type="title"/>
          </p:nvPr>
        </p:nvSpPr>
        <p:spPr/>
        <p:txBody>
          <a:bodyPr/>
          <a:lstStyle/>
          <a:p>
            <a:r>
              <a:rPr lang="en-NL" dirty="0"/>
              <a:t>Building a feed-forward neural network</a:t>
            </a:r>
          </a:p>
        </p:txBody>
      </p:sp>
      <p:sp>
        <p:nvSpPr>
          <p:cNvPr id="4" name="Slide Number Placeholder 3">
            <a:extLst>
              <a:ext uri="{FF2B5EF4-FFF2-40B4-BE49-F238E27FC236}">
                <a16:creationId xmlns:a16="http://schemas.microsoft.com/office/drawing/2014/main" id="{32604B67-188F-B340-B8A3-480F80F93B83}"/>
              </a:ext>
            </a:extLst>
          </p:cNvPr>
          <p:cNvSpPr>
            <a:spLocks noGrp="1"/>
          </p:cNvSpPr>
          <p:nvPr>
            <p:ph type="sldNum" sz="quarter" idx="12"/>
          </p:nvPr>
        </p:nvSpPr>
        <p:spPr/>
        <p:txBody>
          <a:bodyPr/>
          <a:lstStyle/>
          <a:p>
            <a:fld id="{F376D241-1DD8-9144-9B2C-BE0F706CAFA9}" type="slidenum">
              <a:rPr lang="en-NL" smtClean="0"/>
              <a:pPr/>
              <a:t>38</a:t>
            </a:fld>
            <a:endParaRPr lang="en-NL"/>
          </a:p>
        </p:txBody>
      </p:sp>
      <p:sp>
        <p:nvSpPr>
          <p:cNvPr id="3" name="Rectangle 2">
            <a:extLst>
              <a:ext uri="{FF2B5EF4-FFF2-40B4-BE49-F238E27FC236}">
                <a16:creationId xmlns:a16="http://schemas.microsoft.com/office/drawing/2014/main" id="{D1C8E360-3BE1-794C-87CE-B091AEB9815B}"/>
              </a:ext>
            </a:extLst>
          </p:cNvPr>
          <p:cNvSpPr/>
          <p:nvPr/>
        </p:nvSpPr>
        <p:spPr>
          <a:xfrm>
            <a:off x="-486136" y="1739495"/>
            <a:ext cx="13183564" cy="1716196"/>
          </a:xfrm>
          <a:prstGeom prst="rect">
            <a:avLst/>
          </a:prstGeom>
          <a:solidFill>
            <a:schemeClr val="accent1">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Rectangle 9">
            <a:extLst>
              <a:ext uri="{FF2B5EF4-FFF2-40B4-BE49-F238E27FC236}">
                <a16:creationId xmlns:a16="http://schemas.microsoft.com/office/drawing/2014/main" id="{9F2443A1-F927-3A40-A0DB-FCF2AF6E7C2A}"/>
              </a:ext>
            </a:extLst>
          </p:cNvPr>
          <p:cNvSpPr/>
          <p:nvPr/>
        </p:nvSpPr>
        <p:spPr>
          <a:xfrm>
            <a:off x="-544010" y="1866816"/>
            <a:ext cx="13183564" cy="1461554"/>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87800BC2-9174-2945-8ED5-A7BE31DBBC6F}"/>
              </a:ext>
            </a:extLst>
          </p:cNvPr>
          <p:cNvSpPr txBox="1"/>
          <p:nvPr/>
        </p:nvSpPr>
        <p:spPr>
          <a:xfrm>
            <a:off x="838200" y="1973828"/>
            <a:ext cx="1891862" cy="523220"/>
          </a:xfrm>
          <a:prstGeom prst="rect">
            <a:avLst/>
          </a:prstGeom>
          <a:noFill/>
        </p:spPr>
        <p:txBody>
          <a:bodyPr wrap="square" rtlCol="0">
            <a:spAutoFit/>
          </a:bodyPr>
          <a:lstStyle/>
          <a:p>
            <a:r>
              <a:rPr lang="en-NL" sz="2800" b="1" dirty="0">
                <a:latin typeface="FreightSans Pro Semibold" panose="02000606030000020004" pitchFamily="2" charset="0"/>
              </a:rPr>
              <a:t>Scalars</a:t>
            </a:r>
          </a:p>
        </p:txBody>
      </p:sp>
      <p:sp>
        <p:nvSpPr>
          <p:cNvPr id="11" name="Rectangle 10">
            <a:extLst>
              <a:ext uri="{FF2B5EF4-FFF2-40B4-BE49-F238E27FC236}">
                <a16:creationId xmlns:a16="http://schemas.microsoft.com/office/drawing/2014/main" id="{CF57719B-83E4-FD46-BFAD-3F2E340AC3B3}"/>
              </a:ext>
            </a:extLst>
          </p:cNvPr>
          <p:cNvSpPr/>
          <p:nvPr/>
        </p:nvSpPr>
        <p:spPr>
          <a:xfrm>
            <a:off x="-486136" y="4260407"/>
            <a:ext cx="13183564" cy="1716196"/>
          </a:xfrm>
          <a:prstGeom prst="rect">
            <a:avLst/>
          </a:prstGeom>
          <a:solidFill>
            <a:schemeClr val="accent4">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0795A6EE-0AE2-5246-96FD-FA8214046E93}"/>
              </a:ext>
            </a:extLst>
          </p:cNvPr>
          <p:cNvSpPr/>
          <p:nvPr/>
        </p:nvSpPr>
        <p:spPr>
          <a:xfrm>
            <a:off x="-544010" y="4387728"/>
            <a:ext cx="13183564" cy="1461554"/>
          </a:xfrm>
          <a:prstGeom prst="rect">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CDB75BFB-34FC-1C48-B49E-7FB18EB060BC}"/>
              </a:ext>
            </a:extLst>
          </p:cNvPr>
          <p:cNvSpPr txBox="1"/>
          <p:nvPr/>
        </p:nvSpPr>
        <p:spPr>
          <a:xfrm>
            <a:off x="838200" y="4494740"/>
            <a:ext cx="1891862" cy="523220"/>
          </a:xfrm>
          <a:prstGeom prst="rect">
            <a:avLst/>
          </a:prstGeom>
          <a:noFill/>
        </p:spPr>
        <p:txBody>
          <a:bodyPr wrap="square" rtlCol="0">
            <a:spAutoFit/>
          </a:bodyPr>
          <a:lstStyle/>
          <a:p>
            <a:r>
              <a:rPr lang="en-NL" sz="2800" b="1" dirty="0">
                <a:latin typeface="FreightSans Pro Semibold" panose="02000606030000020004" pitchFamily="2" charset="0"/>
              </a:rPr>
              <a:t>Vectors</a:t>
            </a:r>
          </a:p>
        </p:txBody>
      </p:sp>
      <p:cxnSp>
        <p:nvCxnSpPr>
          <p:cNvPr id="27" name="Straight Connector 26">
            <a:extLst>
              <a:ext uri="{FF2B5EF4-FFF2-40B4-BE49-F238E27FC236}">
                <a16:creationId xmlns:a16="http://schemas.microsoft.com/office/drawing/2014/main" id="{C9599820-8410-814C-8BA4-77450A034AF0}"/>
              </a:ext>
            </a:extLst>
          </p:cNvPr>
          <p:cNvCxnSpPr>
            <a:stCxn id="12" idx="1"/>
            <a:endCxn id="11" idx="3"/>
          </p:cNvCxnSpPr>
          <p:nvPr/>
        </p:nvCxnSpPr>
        <p:spPr>
          <a:xfrm>
            <a:off x="-544010" y="5118505"/>
            <a:ext cx="1324143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6297D09-10B4-734B-88CB-44351B77AF4C}"/>
              </a:ext>
            </a:extLst>
          </p:cNvPr>
          <p:cNvCxnSpPr>
            <a:cxnSpLocks/>
            <a:stCxn id="10" idx="1"/>
            <a:endCxn id="10" idx="3"/>
          </p:cNvCxnSpPr>
          <p:nvPr/>
        </p:nvCxnSpPr>
        <p:spPr>
          <a:xfrm>
            <a:off x="-544010" y="2597593"/>
            <a:ext cx="1318356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CE9B8B3-0383-2EE8-C02E-BBAD1BCE72CF}"/>
              </a:ext>
            </a:extLst>
          </p:cNvPr>
          <p:cNvPicPr>
            <a:picLocks noChangeAspect="1"/>
          </p:cNvPicPr>
          <p:nvPr/>
        </p:nvPicPr>
        <p:blipFill>
          <a:blip r:embed="rId3"/>
          <a:stretch>
            <a:fillRect/>
          </a:stretch>
        </p:blipFill>
        <p:spPr>
          <a:xfrm>
            <a:off x="6070404" y="1277275"/>
            <a:ext cx="3638694" cy="2554083"/>
          </a:xfrm>
          <a:prstGeom prst="rect">
            <a:avLst/>
          </a:prstGeom>
        </p:spPr>
      </p:pic>
      <p:pic>
        <p:nvPicPr>
          <p:cNvPr id="26" name="Picture 25">
            <a:extLst>
              <a:ext uri="{FF2B5EF4-FFF2-40B4-BE49-F238E27FC236}">
                <a16:creationId xmlns:a16="http://schemas.microsoft.com/office/drawing/2014/main" id="{F56A9394-8AB3-555A-386E-469E8A0816AB}"/>
              </a:ext>
            </a:extLst>
          </p:cNvPr>
          <p:cNvPicPr>
            <a:picLocks noChangeAspect="1"/>
          </p:cNvPicPr>
          <p:nvPr/>
        </p:nvPicPr>
        <p:blipFill>
          <a:blip r:embed="rId4"/>
          <a:stretch>
            <a:fillRect/>
          </a:stretch>
        </p:blipFill>
        <p:spPr>
          <a:xfrm>
            <a:off x="4219304" y="3520809"/>
            <a:ext cx="3522264" cy="3200666"/>
          </a:xfrm>
          <a:prstGeom prst="rect">
            <a:avLst/>
          </a:prstGeom>
        </p:spPr>
      </p:pic>
      <p:sp>
        <p:nvSpPr>
          <p:cNvPr id="46" name="Rounded Rectangle 45">
            <a:extLst>
              <a:ext uri="{FF2B5EF4-FFF2-40B4-BE49-F238E27FC236}">
                <a16:creationId xmlns:a16="http://schemas.microsoft.com/office/drawing/2014/main" id="{72301A57-AE7D-1CD7-B00D-83FFB90E8D8B}"/>
              </a:ext>
            </a:extLst>
          </p:cNvPr>
          <p:cNvSpPr/>
          <p:nvPr/>
        </p:nvSpPr>
        <p:spPr>
          <a:xfrm>
            <a:off x="3160953" y="4293578"/>
            <a:ext cx="529103" cy="2044262"/>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aseline="30000" dirty="0">
              <a:solidFill>
                <a:schemeClr val="accent1"/>
              </a:solidFill>
              <a:latin typeface="FreightSans Pro Light" panose="02000606030000020004" pitchFamily="2" charset="0"/>
            </a:endParaRPr>
          </a:p>
        </p:txBody>
      </p:sp>
      <p:sp>
        <p:nvSpPr>
          <p:cNvPr id="60" name="Rectangle 59">
            <a:extLst>
              <a:ext uri="{FF2B5EF4-FFF2-40B4-BE49-F238E27FC236}">
                <a16:creationId xmlns:a16="http://schemas.microsoft.com/office/drawing/2014/main" id="{BBA25E8E-3C41-F545-1351-237C9E47AB44}"/>
              </a:ext>
            </a:extLst>
          </p:cNvPr>
          <p:cNvSpPr/>
          <p:nvPr/>
        </p:nvSpPr>
        <p:spPr>
          <a:xfrm>
            <a:off x="2621054" y="5306510"/>
            <a:ext cx="421910" cy="369332"/>
          </a:xfrm>
          <a:prstGeom prst="rect">
            <a:avLst/>
          </a:prstGeom>
          <a:ln>
            <a:noFill/>
          </a:ln>
        </p:spPr>
        <p:txBody>
          <a:bodyPr wrap="none">
            <a:spAutoFit/>
          </a:bodyPr>
          <a:lstStyle/>
          <a:p>
            <a:pPr algn="ctr"/>
            <a:r>
              <a:rPr lang="en-NL" dirty="0">
                <a:solidFill>
                  <a:schemeClr val="accent4"/>
                </a:solidFill>
                <a:latin typeface="FreightSans Pro Light" panose="02000606030000020004" pitchFamily="2" charset="0"/>
              </a:rPr>
              <a:t>C</a:t>
            </a:r>
            <a:r>
              <a:rPr lang="en-NL" baseline="30000" dirty="0">
                <a:solidFill>
                  <a:schemeClr val="accent4"/>
                </a:solidFill>
                <a:latin typeface="FreightSans Pro Light" panose="02000606030000020004" pitchFamily="2" charset="0"/>
              </a:rPr>
              <a:t>in</a:t>
            </a:r>
          </a:p>
        </p:txBody>
      </p:sp>
      <p:sp>
        <p:nvSpPr>
          <p:cNvPr id="61" name="TextBox 60">
            <a:extLst>
              <a:ext uri="{FF2B5EF4-FFF2-40B4-BE49-F238E27FC236}">
                <a16:creationId xmlns:a16="http://schemas.microsoft.com/office/drawing/2014/main" id="{8E39FC0B-EF18-4329-B1D7-41FE7568CB08}"/>
              </a:ext>
            </a:extLst>
          </p:cNvPr>
          <p:cNvSpPr txBox="1"/>
          <p:nvPr/>
        </p:nvSpPr>
        <p:spPr>
          <a:xfrm>
            <a:off x="3307513" y="5874035"/>
            <a:ext cx="274320" cy="369332"/>
          </a:xfrm>
          <a:prstGeom prst="rect">
            <a:avLst/>
          </a:prstGeom>
          <a:noFill/>
        </p:spPr>
        <p:txBody>
          <a:bodyPr wrap="square" rtlCol="0">
            <a:spAutoFit/>
          </a:bodyPr>
          <a:lstStyle/>
          <a:p>
            <a:r>
              <a:rPr lang="en-NL" dirty="0">
                <a:solidFill>
                  <a:schemeClr val="accent4"/>
                </a:solidFill>
              </a:rPr>
              <a:t>⋮</a:t>
            </a:r>
          </a:p>
        </p:txBody>
      </p:sp>
      <p:cxnSp>
        <p:nvCxnSpPr>
          <p:cNvPr id="14" name="Straight Arrow Connector 13">
            <a:extLst>
              <a:ext uri="{FF2B5EF4-FFF2-40B4-BE49-F238E27FC236}">
                <a16:creationId xmlns:a16="http://schemas.microsoft.com/office/drawing/2014/main" id="{D0AE06F6-F60F-3BA7-67A9-167002436F62}"/>
              </a:ext>
            </a:extLst>
          </p:cNvPr>
          <p:cNvCxnSpPr>
            <a:cxnSpLocks/>
          </p:cNvCxnSpPr>
          <p:nvPr/>
        </p:nvCxnSpPr>
        <p:spPr>
          <a:xfrm flipV="1">
            <a:off x="3307513" y="4432334"/>
            <a:ext cx="274320" cy="24025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1A04F6A4-6470-0B9D-2CBE-A461BEDB313D}"/>
              </a:ext>
            </a:extLst>
          </p:cNvPr>
          <p:cNvCxnSpPr>
            <a:cxnSpLocks/>
          </p:cNvCxnSpPr>
          <p:nvPr/>
        </p:nvCxnSpPr>
        <p:spPr>
          <a:xfrm flipV="1">
            <a:off x="3432260" y="4809049"/>
            <a:ext cx="0" cy="242415"/>
          </a:xfrm>
          <a:prstGeom prst="straightConnector1">
            <a:avLst/>
          </a:prstGeom>
          <a:ln w="381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F372100-12F9-81DE-F409-FCDD286CFFA1}"/>
              </a:ext>
            </a:extLst>
          </p:cNvPr>
          <p:cNvCxnSpPr>
            <a:cxnSpLocks/>
          </p:cNvCxnSpPr>
          <p:nvPr/>
        </p:nvCxnSpPr>
        <p:spPr>
          <a:xfrm flipH="1" flipV="1">
            <a:off x="3352150" y="5283913"/>
            <a:ext cx="146708" cy="90844"/>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22EED39-6BD0-E976-EF7A-87EB11B7EFBD}"/>
              </a:ext>
            </a:extLst>
          </p:cNvPr>
          <p:cNvCxnSpPr>
            <a:cxnSpLocks/>
          </p:cNvCxnSpPr>
          <p:nvPr/>
        </p:nvCxnSpPr>
        <p:spPr>
          <a:xfrm flipH="1">
            <a:off x="3289794" y="5625360"/>
            <a:ext cx="271419" cy="144832"/>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 name="Rounded Rectangle 68">
            <a:extLst>
              <a:ext uri="{FF2B5EF4-FFF2-40B4-BE49-F238E27FC236}">
                <a16:creationId xmlns:a16="http://schemas.microsoft.com/office/drawing/2014/main" id="{99CD5CF4-CD1A-71EF-5132-92A6EC54A4CC}"/>
              </a:ext>
            </a:extLst>
          </p:cNvPr>
          <p:cNvSpPr/>
          <p:nvPr/>
        </p:nvSpPr>
        <p:spPr>
          <a:xfrm>
            <a:off x="4848229" y="2065157"/>
            <a:ext cx="601883" cy="1064871"/>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aseline="30000" dirty="0">
              <a:solidFill>
                <a:schemeClr val="accent1"/>
              </a:solidFill>
              <a:latin typeface="FreightSans Pro Light" panose="02000606030000020004" pitchFamily="2" charset="0"/>
            </a:endParaRPr>
          </a:p>
        </p:txBody>
      </p:sp>
      <p:sp>
        <p:nvSpPr>
          <p:cNvPr id="70" name="Rounded Rectangle 69">
            <a:extLst>
              <a:ext uri="{FF2B5EF4-FFF2-40B4-BE49-F238E27FC236}">
                <a16:creationId xmlns:a16="http://schemas.microsoft.com/office/drawing/2014/main" id="{2FB80815-01A9-570E-600A-ACB23B71EA9D}"/>
              </a:ext>
            </a:extLst>
          </p:cNvPr>
          <p:cNvSpPr/>
          <p:nvPr/>
        </p:nvSpPr>
        <p:spPr>
          <a:xfrm>
            <a:off x="4854671" y="2062046"/>
            <a:ext cx="601883" cy="1064871"/>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aseline="30000" dirty="0">
              <a:solidFill>
                <a:schemeClr val="accent1"/>
              </a:solidFill>
              <a:latin typeface="FreightSans Pro Light" panose="02000606030000020004" pitchFamily="2" charset="0"/>
            </a:endParaRPr>
          </a:p>
        </p:txBody>
      </p:sp>
      <p:sp>
        <p:nvSpPr>
          <p:cNvPr id="68" name="Rectangle 67">
            <a:extLst>
              <a:ext uri="{FF2B5EF4-FFF2-40B4-BE49-F238E27FC236}">
                <a16:creationId xmlns:a16="http://schemas.microsoft.com/office/drawing/2014/main" id="{14D65DF5-4EDC-F285-7780-271A9E439B4D}"/>
              </a:ext>
            </a:extLst>
          </p:cNvPr>
          <p:cNvSpPr/>
          <p:nvPr/>
        </p:nvSpPr>
        <p:spPr>
          <a:xfrm>
            <a:off x="4938215" y="2409816"/>
            <a:ext cx="421910" cy="369332"/>
          </a:xfrm>
          <a:prstGeom prst="rect">
            <a:avLst/>
          </a:prstGeom>
        </p:spPr>
        <p:txBody>
          <a:bodyPr wrap="none">
            <a:spAutoFit/>
          </a:bodyPr>
          <a:lstStyle/>
          <a:p>
            <a:pPr algn="ctr"/>
            <a:r>
              <a:rPr lang="en-NL" dirty="0">
                <a:solidFill>
                  <a:schemeClr val="accent1"/>
                </a:solidFill>
                <a:latin typeface="FreightSans Pro Light" panose="02000606030000020004" pitchFamily="2" charset="0"/>
              </a:rPr>
              <a:t>C</a:t>
            </a:r>
            <a:r>
              <a:rPr lang="en-NL" baseline="30000" dirty="0">
                <a:solidFill>
                  <a:schemeClr val="accent1"/>
                </a:solidFill>
                <a:latin typeface="FreightSans Pro Light" panose="02000606030000020004" pitchFamily="2" charset="0"/>
              </a:rPr>
              <a:t>in</a:t>
            </a:r>
          </a:p>
        </p:txBody>
      </p:sp>
      <p:pic>
        <p:nvPicPr>
          <p:cNvPr id="82" name="Picture 81" descr="Icon&#10;&#10;Description automatically generated with medium confidence">
            <a:extLst>
              <a:ext uri="{FF2B5EF4-FFF2-40B4-BE49-F238E27FC236}">
                <a16:creationId xmlns:a16="http://schemas.microsoft.com/office/drawing/2014/main" id="{D3F06959-9695-A540-01F7-204197D35FAC}"/>
              </a:ext>
            </a:extLst>
          </p:cNvPr>
          <p:cNvPicPr>
            <a:picLocks noChangeAspect="1"/>
          </p:cNvPicPr>
          <p:nvPr/>
        </p:nvPicPr>
        <p:blipFill>
          <a:blip r:embed="rId5"/>
          <a:stretch>
            <a:fillRect/>
          </a:stretch>
        </p:blipFill>
        <p:spPr>
          <a:xfrm>
            <a:off x="5489255" y="3890825"/>
            <a:ext cx="1069004" cy="1069000"/>
          </a:xfrm>
          <a:prstGeom prst="rect">
            <a:avLst/>
          </a:prstGeom>
        </p:spPr>
      </p:pic>
      <p:cxnSp>
        <p:nvCxnSpPr>
          <p:cNvPr id="83" name="Straight Arrow Connector 82">
            <a:extLst>
              <a:ext uri="{FF2B5EF4-FFF2-40B4-BE49-F238E27FC236}">
                <a16:creationId xmlns:a16="http://schemas.microsoft.com/office/drawing/2014/main" id="{B74C375A-7812-1CC9-7160-292A23713846}"/>
              </a:ext>
            </a:extLst>
          </p:cNvPr>
          <p:cNvCxnSpPr>
            <a:cxnSpLocks/>
          </p:cNvCxnSpPr>
          <p:nvPr/>
        </p:nvCxnSpPr>
        <p:spPr>
          <a:xfrm flipV="1">
            <a:off x="6023281" y="4165561"/>
            <a:ext cx="295223" cy="241847"/>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6556BE1-13B9-BEF1-B4F9-AAB51A0C5BC3}"/>
              </a:ext>
            </a:extLst>
          </p:cNvPr>
          <p:cNvCxnSpPr>
            <a:cxnSpLocks/>
          </p:cNvCxnSpPr>
          <p:nvPr/>
        </p:nvCxnSpPr>
        <p:spPr>
          <a:xfrm flipV="1">
            <a:off x="3690056" y="4414046"/>
            <a:ext cx="2339100" cy="220564"/>
          </a:xfrm>
          <a:prstGeom prst="line">
            <a:avLst/>
          </a:prstGeom>
          <a:ln w="38100">
            <a:solidFill>
              <a:schemeClr val="tx1">
                <a:lumMod val="75000"/>
                <a:lumOff val="2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BBBDA212-45F0-118E-4B9E-D57D44F4643B}"/>
              </a:ext>
            </a:extLst>
          </p:cNvPr>
          <p:cNvSpPr/>
          <p:nvPr/>
        </p:nvSpPr>
        <p:spPr>
          <a:xfrm>
            <a:off x="5489255" y="5095582"/>
            <a:ext cx="4095082" cy="10083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err="1">
                <a:latin typeface="FreightSans Pro Light" panose="02000606030000020004" pitchFamily="2" charset="0"/>
              </a:rPr>
              <a:t>Gradient</a:t>
            </a:r>
            <a:r>
              <a:rPr lang="nl-NL" sz="2000" dirty="0">
                <a:latin typeface="FreightSans Pro Light" panose="02000606030000020004" pitchFamily="2" charset="0"/>
              </a:rPr>
              <a:t> is </a:t>
            </a:r>
            <a:r>
              <a:rPr lang="nl-NL" sz="2000" dirty="0" err="1">
                <a:latin typeface="FreightSans Pro Light" panose="02000606030000020004" pitchFamily="2" charset="0"/>
              </a:rPr>
              <a:t>coordinate</a:t>
            </a:r>
            <a:r>
              <a:rPr lang="nl-NL" sz="2000" dirty="0">
                <a:latin typeface="FreightSans Pro Light" panose="02000606030000020004" pitchFamily="2" charset="0"/>
              </a:rPr>
              <a:t>-independent</a:t>
            </a:r>
            <a:endParaRPr lang="en-NL" sz="2000" dirty="0">
              <a:latin typeface="FreightSans Pro Light" panose="02000606030000020004" pitchFamily="2" charset="0"/>
            </a:endParaRPr>
          </a:p>
        </p:txBody>
      </p:sp>
    </p:spTree>
    <p:extLst>
      <p:ext uri="{BB962C8B-B14F-4D97-AF65-F5344CB8AC3E}">
        <p14:creationId xmlns:p14="http://schemas.microsoft.com/office/powerpoint/2010/main" val="1141257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wipe(right)">
                                      <p:cBhvr>
                                        <p:cTn id="15" dur="500"/>
                                        <p:tgtEl>
                                          <p:spTgt spid="6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500"/>
                                        <p:tgtEl>
                                          <p:spTgt spid="6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500"/>
                                        <p:tgtEl>
                                          <p:spTgt spid="6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fade">
                                      <p:cBhvr>
                                        <p:cTn id="33" dur="500"/>
                                        <p:tgtEl>
                                          <p:spTgt spid="64"/>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500"/>
                                        <p:tgtEl>
                                          <p:spTgt spid="6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fade">
                                      <p:cBhvr>
                                        <p:cTn id="46" dur="500"/>
                                        <p:tgtEl>
                                          <p:spTgt spid="82"/>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nodeType="clickEffect">
                                  <p:stCondLst>
                                    <p:cond delay="0"/>
                                  </p:stCondLst>
                                  <p:childTnLst>
                                    <p:animRot by="21600000">
                                      <p:cBhvr>
                                        <p:cTn id="50" dur="3000" fill="hold"/>
                                        <p:tgtEl>
                                          <p:spTgt spid="82"/>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fade">
                                      <p:cBhvr>
                                        <p:cTn id="5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60" grpId="0"/>
      <p:bldP spid="61" grpId="0"/>
      <p:bldP spid="8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C8E360-3BE1-794C-87CE-B091AEB9815B}"/>
              </a:ext>
            </a:extLst>
          </p:cNvPr>
          <p:cNvSpPr/>
          <p:nvPr/>
        </p:nvSpPr>
        <p:spPr>
          <a:xfrm>
            <a:off x="-486136" y="1739495"/>
            <a:ext cx="13183564" cy="1716196"/>
          </a:xfrm>
          <a:prstGeom prst="rect">
            <a:avLst/>
          </a:prstGeom>
          <a:solidFill>
            <a:schemeClr val="accent1">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A8B1771E-A347-E949-82AE-5BE23806E473}"/>
              </a:ext>
            </a:extLst>
          </p:cNvPr>
          <p:cNvSpPr>
            <a:spLocks noGrp="1"/>
          </p:cNvSpPr>
          <p:nvPr>
            <p:ph type="title"/>
          </p:nvPr>
        </p:nvSpPr>
        <p:spPr/>
        <p:txBody>
          <a:bodyPr/>
          <a:lstStyle/>
          <a:p>
            <a:r>
              <a:rPr lang="en-NL" dirty="0"/>
              <a:t>Building a feed-forward neural network</a:t>
            </a:r>
          </a:p>
        </p:txBody>
      </p:sp>
      <p:sp>
        <p:nvSpPr>
          <p:cNvPr id="4" name="Slide Number Placeholder 3">
            <a:extLst>
              <a:ext uri="{FF2B5EF4-FFF2-40B4-BE49-F238E27FC236}">
                <a16:creationId xmlns:a16="http://schemas.microsoft.com/office/drawing/2014/main" id="{32604B67-188F-B340-B8A3-480F80F93B83}"/>
              </a:ext>
            </a:extLst>
          </p:cNvPr>
          <p:cNvSpPr>
            <a:spLocks noGrp="1"/>
          </p:cNvSpPr>
          <p:nvPr>
            <p:ph type="sldNum" sz="quarter" idx="12"/>
          </p:nvPr>
        </p:nvSpPr>
        <p:spPr/>
        <p:txBody>
          <a:bodyPr/>
          <a:lstStyle/>
          <a:p>
            <a:fld id="{F376D241-1DD8-9144-9B2C-BE0F706CAFA9}" type="slidenum">
              <a:rPr lang="en-NL" smtClean="0"/>
              <a:pPr/>
              <a:t>39</a:t>
            </a:fld>
            <a:endParaRPr lang="en-NL"/>
          </a:p>
        </p:txBody>
      </p:sp>
      <p:sp>
        <p:nvSpPr>
          <p:cNvPr id="10" name="Rectangle 9">
            <a:extLst>
              <a:ext uri="{FF2B5EF4-FFF2-40B4-BE49-F238E27FC236}">
                <a16:creationId xmlns:a16="http://schemas.microsoft.com/office/drawing/2014/main" id="{9F2443A1-F927-3A40-A0DB-FCF2AF6E7C2A}"/>
              </a:ext>
            </a:extLst>
          </p:cNvPr>
          <p:cNvSpPr/>
          <p:nvPr/>
        </p:nvSpPr>
        <p:spPr>
          <a:xfrm>
            <a:off x="-544010" y="1866816"/>
            <a:ext cx="13183564" cy="1461554"/>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87800BC2-9174-2945-8ED5-A7BE31DBBC6F}"/>
              </a:ext>
            </a:extLst>
          </p:cNvPr>
          <p:cNvSpPr txBox="1"/>
          <p:nvPr/>
        </p:nvSpPr>
        <p:spPr>
          <a:xfrm>
            <a:off x="838200" y="1973828"/>
            <a:ext cx="1891862" cy="523220"/>
          </a:xfrm>
          <a:prstGeom prst="rect">
            <a:avLst/>
          </a:prstGeom>
          <a:noFill/>
        </p:spPr>
        <p:txBody>
          <a:bodyPr wrap="square" rtlCol="0">
            <a:spAutoFit/>
          </a:bodyPr>
          <a:lstStyle/>
          <a:p>
            <a:r>
              <a:rPr lang="en-NL" sz="2800" b="1" dirty="0">
                <a:latin typeface="FreightSans Pro Semibold" panose="02000606030000020004" pitchFamily="2" charset="0"/>
              </a:rPr>
              <a:t>Scalars</a:t>
            </a:r>
          </a:p>
        </p:txBody>
      </p:sp>
      <p:sp>
        <p:nvSpPr>
          <p:cNvPr id="11" name="Rectangle 10">
            <a:extLst>
              <a:ext uri="{FF2B5EF4-FFF2-40B4-BE49-F238E27FC236}">
                <a16:creationId xmlns:a16="http://schemas.microsoft.com/office/drawing/2014/main" id="{CF57719B-83E4-FD46-BFAD-3F2E340AC3B3}"/>
              </a:ext>
            </a:extLst>
          </p:cNvPr>
          <p:cNvSpPr/>
          <p:nvPr/>
        </p:nvSpPr>
        <p:spPr>
          <a:xfrm>
            <a:off x="-486136" y="4260407"/>
            <a:ext cx="13183564" cy="1716196"/>
          </a:xfrm>
          <a:prstGeom prst="rect">
            <a:avLst/>
          </a:prstGeom>
          <a:solidFill>
            <a:schemeClr val="accent4">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0795A6EE-0AE2-5246-96FD-FA8214046E93}"/>
              </a:ext>
            </a:extLst>
          </p:cNvPr>
          <p:cNvSpPr/>
          <p:nvPr/>
        </p:nvSpPr>
        <p:spPr>
          <a:xfrm>
            <a:off x="-544010" y="4387728"/>
            <a:ext cx="13183564" cy="1461554"/>
          </a:xfrm>
          <a:prstGeom prst="rect">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CDB75BFB-34FC-1C48-B49E-7FB18EB060BC}"/>
              </a:ext>
            </a:extLst>
          </p:cNvPr>
          <p:cNvSpPr txBox="1"/>
          <p:nvPr/>
        </p:nvSpPr>
        <p:spPr>
          <a:xfrm>
            <a:off x="838200" y="4494740"/>
            <a:ext cx="1891862" cy="523220"/>
          </a:xfrm>
          <a:prstGeom prst="rect">
            <a:avLst/>
          </a:prstGeom>
          <a:noFill/>
        </p:spPr>
        <p:txBody>
          <a:bodyPr wrap="square" rtlCol="0">
            <a:spAutoFit/>
          </a:bodyPr>
          <a:lstStyle/>
          <a:p>
            <a:r>
              <a:rPr lang="en-NL" sz="2800" b="1" dirty="0">
                <a:latin typeface="FreightSans Pro Semibold" panose="02000606030000020004" pitchFamily="2" charset="0"/>
              </a:rPr>
              <a:t>Vectors</a:t>
            </a:r>
          </a:p>
        </p:txBody>
      </p:sp>
      <p:cxnSp>
        <p:nvCxnSpPr>
          <p:cNvPr id="27" name="Straight Connector 26">
            <a:extLst>
              <a:ext uri="{FF2B5EF4-FFF2-40B4-BE49-F238E27FC236}">
                <a16:creationId xmlns:a16="http://schemas.microsoft.com/office/drawing/2014/main" id="{C9599820-8410-814C-8BA4-77450A034AF0}"/>
              </a:ext>
            </a:extLst>
          </p:cNvPr>
          <p:cNvCxnSpPr>
            <a:stCxn id="12" idx="1"/>
            <a:endCxn id="11" idx="3"/>
          </p:cNvCxnSpPr>
          <p:nvPr/>
        </p:nvCxnSpPr>
        <p:spPr>
          <a:xfrm>
            <a:off x="-544010" y="5118505"/>
            <a:ext cx="1324143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6297D09-10B4-734B-88CB-44351B77AF4C}"/>
              </a:ext>
            </a:extLst>
          </p:cNvPr>
          <p:cNvCxnSpPr>
            <a:cxnSpLocks/>
            <a:stCxn id="10" idx="1"/>
            <a:endCxn id="10" idx="3"/>
          </p:cNvCxnSpPr>
          <p:nvPr/>
        </p:nvCxnSpPr>
        <p:spPr>
          <a:xfrm>
            <a:off x="-544010" y="2597593"/>
            <a:ext cx="1318356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CE9B8B3-0383-2EE8-C02E-BBAD1BCE72CF}"/>
              </a:ext>
            </a:extLst>
          </p:cNvPr>
          <p:cNvPicPr>
            <a:picLocks noChangeAspect="1"/>
          </p:cNvPicPr>
          <p:nvPr/>
        </p:nvPicPr>
        <p:blipFill>
          <a:blip r:embed="rId3"/>
          <a:stretch>
            <a:fillRect/>
          </a:stretch>
        </p:blipFill>
        <p:spPr>
          <a:xfrm>
            <a:off x="6070404" y="1277275"/>
            <a:ext cx="3638694" cy="2554083"/>
          </a:xfrm>
          <a:prstGeom prst="rect">
            <a:avLst/>
          </a:prstGeom>
        </p:spPr>
      </p:pic>
      <p:sp>
        <p:nvSpPr>
          <p:cNvPr id="46" name="Rounded Rectangle 45">
            <a:extLst>
              <a:ext uri="{FF2B5EF4-FFF2-40B4-BE49-F238E27FC236}">
                <a16:creationId xmlns:a16="http://schemas.microsoft.com/office/drawing/2014/main" id="{72301A57-AE7D-1CD7-B00D-83FFB90E8D8B}"/>
              </a:ext>
            </a:extLst>
          </p:cNvPr>
          <p:cNvSpPr/>
          <p:nvPr/>
        </p:nvSpPr>
        <p:spPr>
          <a:xfrm>
            <a:off x="2429120" y="4588438"/>
            <a:ext cx="601883" cy="1064871"/>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aseline="30000" dirty="0">
              <a:solidFill>
                <a:schemeClr val="accent1"/>
              </a:solidFill>
              <a:latin typeface="FreightSans Pro Light" panose="02000606030000020004" pitchFamily="2" charset="0"/>
            </a:endParaRPr>
          </a:p>
        </p:txBody>
      </p:sp>
      <p:sp>
        <p:nvSpPr>
          <p:cNvPr id="60" name="Rectangle 59">
            <a:extLst>
              <a:ext uri="{FF2B5EF4-FFF2-40B4-BE49-F238E27FC236}">
                <a16:creationId xmlns:a16="http://schemas.microsoft.com/office/drawing/2014/main" id="{BBA25E8E-3C41-F545-1351-237C9E47AB44}"/>
              </a:ext>
            </a:extLst>
          </p:cNvPr>
          <p:cNvSpPr/>
          <p:nvPr/>
        </p:nvSpPr>
        <p:spPr>
          <a:xfrm>
            <a:off x="2519106" y="4940306"/>
            <a:ext cx="421910" cy="369332"/>
          </a:xfrm>
          <a:prstGeom prst="rect">
            <a:avLst/>
          </a:prstGeom>
          <a:ln>
            <a:noFill/>
          </a:ln>
        </p:spPr>
        <p:txBody>
          <a:bodyPr wrap="none">
            <a:spAutoFit/>
          </a:bodyPr>
          <a:lstStyle/>
          <a:p>
            <a:pPr algn="ctr"/>
            <a:r>
              <a:rPr lang="en-NL" dirty="0">
                <a:solidFill>
                  <a:schemeClr val="accent4"/>
                </a:solidFill>
                <a:latin typeface="FreightSans Pro Light" panose="02000606030000020004" pitchFamily="2" charset="0"/>
              </a:rPr>
              <a:t>C</a:t>
            </a:r>
            <a:r>
              <a:rPr lang="en-NL" baseline="30000" dirty="0">
                <a:solidFill>
                  <a:schemeClr val="accent4"/>
                </a:solidFill>
                <a:latin typeface="FreightSans Pro Light" panose="02000606030000020004" pitchFamily="2" charset="0"/>
              </a:rPr>
              <a:t>in</a:t>
            </a:r>
          </a:p>
        </p:txBody>
      </p:sp>
      <p:pic>
        <p:nvPicPr>
          <p:cNvPr id="30" name="Picture 29">
            <a:extLst>
              <a:ext uri="{FF2B5EF4-FFF2-40B4-BE49-F238E27FC236}">
                <a16:creationId xmlns:a16="http://schemas.microsoft.com/office/drawing/2014/main" id="{AADD42E2-8CB5-962B-C0C6-B65B1EE96D6D}"/>
              </a:ext>
            </a:extLst>
          </p:cNvPr>
          <p:cNvPicPr>
            <a:picLocks noChangeAspect="1"/>
          </p:cNvPicPr>
          <p:nvPr/>
        </p:nvPicPr>
        <p:blipFill>
          <a:blip r:embed="rId4"/>
          <a:stretch>
            <a:fillRect/>
          </a:stretch>
        </p:blipFill>
        <p:spPr>
          <a:xfrm>
            <a:off x="4219304" y="3520809"/>
            <a:ext cx="3522264" cy="3200666"/>
          </a:xfrm>
          <a:prstGeom prst="rect">
            <a:avLst/>
          </a:prstGeom>
        </p:spPr>
      </p:pic>
      <p:sp>
        <p:nvSpPr>
          <p:cNvPr id="33" name="Rounded Rectangle 32">
            <a:extLst>
              <a:ext uri="{FF2B5EF4-FFF2-40B4-BE49-F238E27FC236}">
                <a16:creationId xmlns:a16="http://schemas.microsoft.com/office/drawing/2014/main" id="{99BBB706-6ED5-1648-8B3D-918CDB784430}"/>
              </a:ext>
            </a:extLst>
          </p:cNvPr>
          <p:cNvSpPr/>
          <p:nvPr/>
        </p:nvSpPr>
        <p:spPr>
          <a:xfrm>
            <a:off x="4848229" y="2065157"/>
            <a:ext cx="601883" cy="1064871"/>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aseline="30000" dirty="0">
              <a:solidFill>
                <a:schemeClr val="accent1"/>
              </a:solidFill>
              <a:latin typeface="FreightSans Pro Light" panose="02000606030000020004" pitchFamily="2" charset="0"/>
            </a:endParaRPr>
          </a:p>
        </p:txBody>
      </p:sp>
      <p:sp>
        <p:nvSpPr>
          <p:cNvPr id="43" name="Rectangle 42">
            <a:extLst>
              <a:ext uri="{FF2B5EF4-FFF2-40B4-BE49-F238E27FC236}">
                <a16:creationId xmlns:a16="http://schemas.microsoft.com/office/drawing/2014/main" id="{4A330C72-D605-CB15-24CB-F4A5545FD29D}"/>
              </a:ext>
            </a:extLst>
          </p:cNvPr>
          <p:cNvSpPr/>
          <p:nvPr/>
        </p:nvSpPr>
        <p:spPr>
          <a:xfrm>
            <a:off x="4938215" y="2409816"/>
            <a:ext cx="421910" cy="369332"/>
          </a:xfrm>
          <a:prstGeom prst="rect">
            <a:avLst/>
          </a:prstGeom>
        </p:spPr>
        <p:txBody>
          <a:bodyPr wrap="none">
            <a:spAutoFit/>
          </a:bodyPr>
          <a:lstStyle/>
          <a:p>
            <a:pPr algn="ctr"/>
            <a:r>
              <a:rPr lang="en-NL" dirty="0">
                <a:solidFill>
                  <a:schemeClr val="accent1"/>
                </a:solidFill>
                <a:latin typeface="FreightSans Pro Light" panose="02000606030000020004" pitchFamily="2" charset="0"/>
              </a:rPr>
              <a:t>C</a:t>
            </a:r>
            <a:r>
              <a:rPr lang="en-NL" baseline="30000" dirty="0">
                <a:solidFill>
                  <a:schemeClr val="accent1"/>
                </a:solidFill>
                <a:latin typeface="FreightSans Pro Light" panose="02000606030000020004" pitchFamily="2" charset="0"/>
              </a:rPr>
              <a:t>in</a:t>
            </a:r>
          </a:p>
        </p:txBody>
      </p:sp>
    </p:spTree>
    <p:extLst>
      <p:ext uri="{BB962C8B-B14F-4D97-AF65-F5344CB8AC3E}">
        <p14:creationId xmlns:p14="http://schemas.microsoft.com/office/powerpoint/2010/main" val="2274113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15B2C-E521-5849-9046-6D167215B4BE}"/>
              </a:ext>
            </a:extLst>
          </p:cNvPr>
          <p:cNvSpPr>
            <a:spLocks noGrp="1"/>
          </p:cNvSpPr>
          <p:nvPr>
            <p:ph type="title"/>
          </p:nvPr>
        </p:nvSpPr>
        <p:spPr/>
        <p:txBody>
          <a:bodyPr/>
          <a:lstStyle/>
          <a:p>
            <a:r>
              <a:rPr lang="en-NL" dirty="0"/>
              <a:t>Neural networks on images</a:t>
            </a:r>
          </a:p>
        </p:txBody>
      </p:sp>
      <p:sp>
        <p:nvSpPr>
          <p:cNvPr id="4" name="Slide Number Placeholder 3">
            <a:extLst>
              <a:ext uri="{FF2B5EF4-FFF2-40B4-BE49-F238E27FC236}">
                <a16:creationId xmlns:a16="http://schemas.microsoft.com/office/drawing/2014/main" id="{32E6AC6F-5CD8-AA42-920E-AA0639193CFB}"/>
              </a:ext>
            </a:extLst>
          </p:cNvPr>
          <p:cNvSpPr>
            <a:spLocks noGrp="1"/>
          </p:cNvSpPr>
          <p:nvPr>
            <p:ph type="sldNum" sz="quarter" idx="12"/>
          </p:nvPr>
        </p:nvSpPr>
        <p:spPr/>
        <p:txBody>
          <a:bodyPr/>
          <a:lstStyle/>
          <a:p>
            <a:fld id="{F376D241-1DD8-9144-9B2C-BE0F706CAFA9}" type="slidenum">
              <a:rPr lang="en-NL" smtClean="0"/>
              <a:pPr/>
              <a:t>4</a:t>
            </a:fld>
            <a:endParaRPr lang="en-NL"/>
          </a:p>
        </p:txBody>
      </p:sp>
      <p:sp>
        <p:nvSpPr>
          <p:cNvPr id="58" name="Right Arrow 57">
            <a:extLst>
              <a:ext uri="{FF2B5EF4-FFF2-40B4-BE49-F238E27FC236}">
                <a16:creationId xmlns:a16="http://schemas.microsoft.com/office/drawing/2014/main" id="{DB164502-9254-8043-83CA-DD2F0D25002D}"/>
              </a:ext>
            </a:extLst>
          </p:cNvPr>
          <p:cNvSpPr/>
          <p:nvPr/>
        </p:nvSpPr>
        <p:spPr>
          <a:xfrm>
            <a:off x="5129246" y="2411559"/>
            <a:ext cx="2004290" cy="831273"/>
          </a:xfrm>
          <a:prstGeom prst="rightArrow">
            <a:avLst>
              <a:gd name="adj1" fmla="val 65555"/>
              <a:gd name="adj2" fmla="val 5000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b="1" dirty="0">
                <a:solidFill>
                  <a:schemeClr val="tx1"/>
                </a:solidFill>
                <a:latin typeface="FreightSans Pro Bold" panose="02000606030000020004" pitchFamily="2" charset="0"/>
              </a:rPr>
              <a:t>CNNs</a:t>
            </a:r>
          </a:p>
        </p:txBody>
      </p:sp>
      <p:sp>
        <p:nvSpPr>
          <p:cNvPr id="65" name="Right Arrow 64">
            <a:extLst>
              <a:ext uri="{FF2B5EF4-FFF2-40B4-BE49-F238E27FC236}">
                <a16:creationId xmlns:a16="http://schemas.microsoft.com/office/drawing/2014/main" id="{E7C2CD4C-BF68-FE46-ACF6-6460E79227FB}"/>
              </a:ext>
            </a:extLst>
          </p:cNvPr>
          <p:cNvSpPr/>
          <p:nvPr/>
        </p:nvSpPr>
        <p:spPr>
          <a:xfrm>
            <a:off x="5129245" y="4705370"/>
            <a:ext cx="2004290" cy="831273"/>
          </a:xfrm>
          <a:prstGeom prst="rightArrow">
            <a:avLst>
              <a:gd name="adj1" fmla="val 65555"/>
              <a:gd name="adj2" fmla="val 5000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b="1" dirty="0">
                <a:solidFill>
                  <a:schemeClr val="tx1"/>
                </a:solidFill>
                <a:latin typeface="FreightSans Pro Bold" panose="02000606030000020004" pitchFamily="2" charset="0"/>
              </a:rPr>
              <a:t>?</a:t>
            </a:r>
          </a:p>
        </p:txBody>
      </p:sp>
      <p:sp>
        <p:nvSpPr>
          <p:cNvPr id="66" name="TextBox 65">
            <a:extLst>
              <a:ext uri="{FF2B5EF4-FFF2-40B4-BE49-F238E27FC236}">
                <a16:creationId xmlns:a16="http://schemas.microsoft.com/office/drawing/2014/main" id="{3827CA6C-2E03-2443-A8F4-2AAD1C1BC607}"/>
              </a:ext>
            </a:extLst>
          </p:cNvPr>
          <p:cNvSpPr txBox="1"/>
          <p:nvPr/>
        </p:nvSpPr>
        <p:spPr>
          <a:xfrm>
            <a:off x="4733211" y="4492099"/>
            <a:ext cx="688944" cy="769441"/>
          </a:xfrm>
          <a:prstGeom prst="rect">
            <a:avLst/>
          </a:prstGeom>
          <a:noFill/>
        </p:spPr>
        <p:txBody>
          <a:bodyPr wrap="square" rtlCol="0">
            <a:spAutoFit/>
          </a:bodyPr>
          <a:lstStyle/>
          <a:p>
            <a:r>
              <a:rPr lang="en-NL" sz="4400" dirty="0"/>
              <a:t>✨</a:t>
            </a:r>
          </a:p>
        </p:txBody>
      </p:sp>
      <p:sp>
        <p:nvSpPr>
          <p:cNvPr id="67" name="TextBox 66">
            <a:extLst>
              <a:ext uri="{FF2B5EF4-FFF2-40B4-BE49-F238E27FC236}">
                <a16:creationId xmlns:a16="http://schemas.microsoft.com/office/drawing/2014/main" id="{1F2FF223-9292-3646-9657-7BDFF6473EB8}"/>
              </a:ext>
            </a:extLst>
          </p:cNvPr>
          <p:cNvSpPr txBox="1"/>
          <p:nvPr/>
        </p:nvSpPr>
        <p:spPr>
          <a:xfrm>
            <a:off x="6617862" y="4980473"/>
            <a:ext cx="688944" cy="769441"/>
          </a:xfrm>
          <a:prstGeom prst="rect">
            <a:avLst/>
          </a:prstGeom>
          <a:noFill/>
        </p:spPr>
        <p:txBody>
          <a:bodyPr wrap="square" rtlCol="0">
            <a:spAutoFit/>
          </a:bodyPr>
          <a:lstStyle/>
          <a:p>
            <a:r>
              <a:rPr lang="en-NL" sz="4400" dirty="0"/>
              <a:t>✨</a:t>
            </a:r>
          </a:p>
        </p:txBody>
      </p:sp>
      <p:pic>
        <p:nvPicPr>
          <p:cNvPr id="62" name="Picture 61" descr="A picture containing smoke, invertebrate, stack, hydrozoan&#10;&#10;Description automatically generated">
            <a:extLst>
              <a:ext uri="{FF2B5EF4-FFF2-40B4-BE49-F238E27FC236}">
                <a16:creationId xmlns:a16="http://schemas.microsoft.com/office/drawing/2014/main" id="{FCF6D44D-A5A7-564D-B08F-B89240A47068}"/>
              </a:ext>
            </a:extLst>
          </p:cNvPr>
          <p:cNvPicPr>
            <a:picLocks noChangeAspect="1"/>
          </p:cNvPicPr>
          <p:nvPr/>
        </p:nvPicPr>
        <p:blipFill>
          <a:blip r:embed="rId4"/>
          <a:stretch>
            <a:fillRect/>
          </a:stretch>
        </p:blipFill>
        <p:spPr>
          <a:xfrm>
            <a:off x="1006727" y="4042573"/>
            <a:ext cx="2937164" cy="2202873"/>
          </a:xfrm>
          <a:prstGeom prst="rect">
            <a:avLst/>
          </a:prstGeom>
        </p:spPr>
      </p:pic>
      <p:pic>
        <p:nvPicPr>
          <p:cNvPr id="69" name="Picture 68" descr="A picture containing smoke, stack&#10;&#10;Description automatically generated">
            <a:extLst>
              <a:ext uri="{FF2B5EF4-FFF2-40B4-BE49-F238E27FC236}">
                <a16:creationId xmlns:a16="http://schemas.microsoft.com/office/drawing/2014/main" id="{4EC52C82-949C-824E-A90C-B62AF640D06F}"/>
              </a:ext>
            </a:extLst>
          </p:cNvPr>
          <p:cNvPicPr>
            <a:picLocks noChangeAspect="1"/>
          </p:cNvPicPr>
          <p:nvPr/>
        </p:nvPicPr>
        <p:blipFill>
          <a:blip r:embed="rId5"/>
          <a:stretch>
            <a:fillRect/>
          </a:stretch>
        </p:blipFill>
        <p:spPr>
          <a:xfrm>
            <a:off x="7529569" y="4019569"/>
            <a:ext cx="2937164" cy="2202873"/>
          </a:xfrm>
          <a:prstGeom prst="rect">
            <a:avLst/>
          </a:prstGeom>
        </p:spPr>
      </p:pic>
      <p:pic>
        <p:nvPicPr>
          <p:cNvPr id="16" name="Picture 15" descr="A picture containing mammal, person, petting, goat&#10;&#10;Description automatically generated">
            <a:extLst>
              <a:ext uri="{FF2B5EF4-FFF2-40B4-BE49-F238E27FC236}">
                <a16:creationId xmlns:a16="http://schemas.microsoft.com/office/drawing/2014/main" id="{6CF51BEF-97ED-48ED-E17F-C6404713F2AD}"/>
              </a:ext>
            </a:extLst>
          </p:cNvPr>
          <p:cNvPicPr>
            <a:picLocks noChangeAspect="1"/>
          </p:cNvPicPr>
          <p:nvPr/>
        </p:nvPicPr>
        <p:blipFill>
          <a:blip r:embed="rId6"/>
          <a:stretch>
            <a:fillRect/>
          </a:stretch>
        </p:blipFill>
        <p:spPr>
          <a:xfrm rot="21366529">
            <a:off x="1409443" y="1798881"/>
            <a:ext cx="2592359" cy="19442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3371D4D0-A180-350D-DC7F-DBE884A583EE}"/>
              </a:ext>
            </a:extLst>
          </p:cNvPr>
          <p:cNvPicPr>
            <a:picLocks noChangeAspect="1"/>
          </p:cNvPicPr>
          <p:nvPr/>
        </p:nvPicPr>
        <p:blipFill>
          <a:blip r:embed="rId7"/>
          <a:stretch>
            <a:fillRect/>
          </a:stretch>
        </p:blipFill>
        <p:spPr>
          <a:xfrm rot="21307817">
            <a:off x="8308627" y="1798881"/>
            <a:ext cx="2592357" cy="19442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1144354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cTn>
                              </p:par>
                              <p:par>
                                <p:cTn id="19" presetID="10"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p:bldP spid="6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771E-A347-E949-82AE-5BE23806E473}"/>
              </a:ext>
            </a:extLst>
          </p:cNvPr>
          <p:cNvSpPr>
            <a:spLocks noGrp="1"/>
          </p:cNvSpPr>
          <p:nvPr>
            <p:ph type="title"/>
          </p:nvPr>
        </p:nvSpPr>
        <p:spPr/>
        <p:txBody>
          <a:bodyPr/>
          <a:lstStyle/>
          <a:p>
            <a:r>
              <a:rPr lang="en-NL" dirty="0"/>
              <a:t>Building a feed-forward neural network</a:t>
            </a:r>
          </a:p>
        </p:txBody>
      </p:sp>
      <p:sp>
        <p:nvSpPr>
          <p:cNvPr id="4" name="Slide Number Placeholder 3">
            <a:extLst>
              <a:ext uri="{FF2B5EF4-FFF2-40B4-BE49-F238E27FC236}">
                <a16:creationId xmlns:a16="http://schemas.microsoft.com/office/drawing/2014/main" id="{32604B67-188F-B340-B8A3-480F80F93B83}"/>
              </a:ext>
            </a:extLst>
          </p:cNvPr>
          <p:cNvSpPr>
            <a:spLocks noGrp="1"/>
          </p:cNvSpPr>
          <p:nvPr>
            <p:ph type="sldNum" sz="quarter" idx="12"/>
          </p:nvPr>
        </p:nvSpPr>
        <p:spPr/>
        <p:txBody>
          <a:bodyPr/>
          <a:lstStyle/>
          <a:p>
            <a:fld id="{F376D241-1DD8-9144-9B2C-BE0F706CAFA9}" type="slidenum">
              <a:rPr lang="en-NL" smtClean="0"/>
              <a:pPr/>
              <a:t>40</a:t>
            </a:fld>
            <a:endParaRPr lang="en-NL"/>
          </a:p>
        </p:txBody>
      </p:sp>
      <p:sp>
        <p:nvSpPr>
          <p:cNvPr id="3" name="Rectangle 2">
            <a:extLst>
              <a:ext uri="{FF2B5EF4-FFF2-40B4-BE49-F238E27FC236}">
                <a16:creationId xmlns:a16="http://schemas.microsoft.com/office/drawing/2014/main" id="{D1C8E360-3BE1-794C-87CE-B091AEB9815B}"/>
              </a:ext>
            </a:extLst>
          </p:cNvPr>
          <p:cNvSpPr/>
          <p:nvPr/>
        </p:nvSpPr>
        <p:spPr>
          <a:xfrm>
            <a:off x="-486136" y="1739495"/>
            <a:ext cx="13183564" cy="1716196"/>
          </a:xfrm>
          <a:prstGeom prst="rect">
            <a:avLst/>
          </a:prstGeom>
          <a:solidFill>
            <a:schemeClr val="accent1">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Rectangle 9">
            <a:extLst>
              <a:ext uri="{FF2B5EF4-FFF2-40B4-BE49-F238E27FC236}">
                <a16:creationId xmlns:a16="http://schemas.microsoft.com/office/drawing/2014/main" id="{9F2443A1-F927-3A40-A0DB-FCF2AF6E7C2A}"/>
              </a:ext>
            </a:extLst>
          </p:cNvPr>
          <p:cNvSpPr/>
          <p:nvPr/>
        </p:nvSpPr>
        <p:spPr>
          <a:xfrm>
            <a:off x="-544010" y="1866816"/>
            <a:ext cx="13183564" cy="1461554"/>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87800BC2-9174-2945-8ED5-A7BE31DBBC6F}"/>
              </a:ext>
            </a:extLst>
          </p:cNvPr>
          <p:cNvSpPr txBox="1"/>
          <p:nvPr/>
        </p:nvSpPr>
        <p:spPr>
          <a:xfrm>
            <a:off x="838200" y="1973828"/>
            <a:ext cx="1891862" cy="523220"/>
          </a:xfrm>
          <a:prstGeom prst="rect">
            <a:avLst/>
          </a:prstGeom>
          <a:noFill/>
        </p:spPr>
        <p:txBody>
          <a:bodyPr wrap="square" rtlCol="0">
            <a:spAutoFit/>
          </a:bodyPr>
          <a:lstStyle/>
          <a:p>
            <a:r>
              <a:rPr lang="en-NL" sz="2800" b="1" dirty="0">
                <a:latin typeface="FreightSans Pro Semibold" panose="02000606030000020004" pitchFamily="2" charset="0"/>
              </a:rPr>
              <a:t>Scalars</a:t>
            </a:r>
          </a:p>
        </p:txBody>
      </p:sp>
      <p:sp>
        <p:nvSpPr>
          <p:cNvPr id="11" name="Rectangle 10">
            <a:extLst>
              <a:ext uri="{FF2B5EF4-FFF2-40B4-BE49-F238E27FC236}">
                <a16:creationId xmlns:a16="http://schemas.microsoft.com/office/drawing/2014/main" id="{CF57719B-83E4-FD46-BFAD-3F2E340AC3B3}"/>
              </a:ext>
            </a:extLst>
          </p:cNvPr>
          <p:cNvSpPr/>
          <p:nvPr/>
        </p:nvSpPr>
        <p:spPr>
          <a:xfrm>
            <a:off x="-486136" y="4260407"/>
            <a:ext cx="13183564" cy="1716196"/>
          </a:xfrm>
          <a:prstGeom prst="rect">
            <a:avLst/>
          </a:prstGeom>
          <a:solidFill>
            <a:schemeClr val="accent4">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0795A6EE-0AE2-5246-96FD-FA8214046E93}"/>
              </a:ext>
            </a:extLst>
          </p:cNvPr>
          <p:cNvSpPr/>
          <p:nvPr/>
        </p:nvSpPr>
        <p:spPr>
          <a:xfrm>
            <a:off x="-544010" y="4387728"/>
            <a:ext cx="13183564" cy="1461554"/>
          </a:xfrm>
          <a:prstGeom prst="rect">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CDB75BFB-34FC-1C48-B49E-7FB18EB060BC}"/>
              </a:ext>
            </a:extLst>
          </p:cNvPr>
          <p:cNvSpPr txBox="1"/>
          <p:nvPr/>
        </p:nvSpPr>
        <p:spPr>
          <a:xfrm>
            <a:off x="838200" y="4494740"/>
            <a:ext cx="1891862" cy="523220"/>
          </a:xfrm>
          <a:prstGeom prst="rect">
            <a:avLst/>
          </a:prstGeom>
          <a:noFill/>
        </p:spPr>
        <p:txBody>
          <a:bodyPr wrap="square" rtlCol="0">
            <a:spAutoFit/>
          </a:bodyPr>
          <a:lstStyle/>
          <a:p>
            <a:r>
              <a:rPr lang="en-NL" sz="2800" b="1" dirty="0">
                <a:latin typeface="FreightSans Pro Semibold" panose="02000606030000020004" pitchFamily="2" charset="0"/>
              </a:rPr>
              <a:t>Vectors</a:t>
            </a:r>
          </a:p>
        </p:txBody>
      </p:sp>
      <p:cxnSp>
        <p:nvCxnSpPr>
          <p:cNvPr id="27" name="Straight Connector 26">
            <a:extLst>
              <a:ext uri="{FF2B5EF4-FFF2-40B4-BE49-F238E27FC236}">
                <a16:creationId xmlns:a16="http://schemas.microsoft.com/office/drawing/2014/main" id="{C9599820-8410-814C-8BA4-77450A034AF0}"/>
              </a:ext>
            </a:extLst>
          </p:cNvPr>
          <p:cNvCxnSpPr>
            <a:stCxn id="12" idx="1"/>
            <a:endCxn id="11" idx="3"/>
          </p:cNvCxnSpPr>
          <p:nvPr/>
        </p:nvCxnSpPr>
        <p:spPr>
          <a:xfrm>
            <a:off x="-544010" y="5118505"/>
            <a:ext cx="1324143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EE5D60D9-9B93-D344-B00F-81D419177406}"/>
              </a:ext>
            </a:extLst>
          </p:cNvPr>
          <p:cNvSpPr/>
          <p:nvPr/>
        </p:nvSpPr>
        <p:spPr>
          <a:xfrm>
            <a:off x="2429120" y="4588438"/>
            <a:ext cx="601883" cy="1064871"/>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4"/>
                </a:solidFill>
                <a:latin typeface="FreightSans Pro Light" panose="02000606030000020004" pitchFamily="2" charset="0"/>
              </a:rPr>
              <a:t>C</a:t>
            </a:r>
            <a:r>
              <a:rPr lang="en-NL" baseline="30000" dirty="0">
                <a:solidFill>
                  <a:schemeClr val="accent4"/>
                </a:solidFill>
                <a:latin typeface="FreightSans Pro Light" panose="02000606030000020004" pitchFamily="2" charset="0"/>
              </a:rPr>
              <a:t>in</a:t>
            </a:r>
          </a:p>
        </p:txBody>
      </p:sp>
      <p:cxnSp>
        <p:nvCxnSpPr>
          <p:cNvPr id="29" name="Straight Connector 28">
            <a:extLst>
              <a:ext uri="{FF2B5EF4-FFF2-40B4-BE49-F238E27FC236}">
                <a16:creationId xmlns:a16="http://schemas.microsoft.com/office/drawing/2014/main" id="{86297D09-10B4-734B-88CB-44351B77AF4C}"/>
              </a:ext>
            </a:extLst>
          </p:cNvPr>
          <p:cNvCxnSpPr>
            <a:stCxn id="10" idx="1"/>
            <a:endCxn id="10" idx="3"/>
          </p:cNvCxnSpPr>
          <p:nvPr/>
        </p:nvCxnSpPr>
        <p:spPr>
          <a:xfrm>
            <a:off x="-544010" y="2597593"/>
            <a:ext cx="1318356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39FD1CE4-F066-634A-9CDB-595ACD87723C}"/>
              </a:ext>
            </a:extLst>
          </p:cNvPr>
          <p:cNvSpPr/>
          <p:nvPr/>
        </p:nvSpPr>
        <p:spPr>
          <a:xfrm>
            <a:off x="4848229" y="2065157"/>
            <a:ext cx="601883" cy="1064871"/>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1"/>
                </a:solidFill>
                <a:latin typeface="FreightSans Pro Light" panose="02000606030000020004" pitchFamily="2" charset="0"/>
              </a:rPr>
              <a:t>C</a:t>
            </a:r>
            <a:r>
              <a:rPr lang="en-NL" baseline="30000" dirty="0">
                <a:solidFill>
                  <a:schemeClr val="accent1"/>
                </a:solidFill>
                <a:latin typeface="FreightSans Pro Light" panose="02000606030000020004" pitchFamily="2" charset="0"/>
              </a:rPr>
              <a:t>in</a:t>
            </a:r>
          </a:p>
        </p:txBody>
      </p:sp>
      <p:sp>
        <p:nvSpPr>
          <p:cNvPr id="43" name="Rounded Rectangle 42">
            <a:extLst>
              <a:ext uri="{FF2B5EF4-FFF2-40B4-BE49-F238E27FC236}">
                <a16:creationId xmlns:a16="http://schemas.microsoft.com/office/drawing/2014/main" id="{39B800A1-226B-844E-8042-165D95BF0F10}"/>
              </a:ext>
            </a:extLst>
          </p:cNvPr>
          <p:cNvSpPr/>
          <p:nvPr/>
        </p:nvSpPr>
        <p:spPr>
          <a:xfrm>
            <a:off x="7396975" y="4588438"/>
            <a:ext cx="601883" cy="1064871"/>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4"/>
                </a:solidFill>
                <a:latin typeface="FreightSans Pro Light" panose="02000606030000020004" pitchFamily="2" charset="0"/>
              </a:rPr>
              <a:t>C</a:t>
            </a:r>
            <a:r>
              <a:rPr lang="en-NL" baseline="30000" dirty="0">
                <a:solidFill>
                  <a:schemeClr val="accent4"/>
                </a:solidFill>
                <a:latin typeface="FreightSans Pro Light" panose="02000606030000020004" pitchFamily="2" charset="0"/>
              </a:rPr>
              <a:t>out</a:t>
            </a:r>
          </a:p>
        </p:txBody>
      </p:sp>
      <p:sp>
        <p:nvSpPr>
          <p:cNvPr id="45" name="Rounded Rectangle 44">
            <a:extLst>
              <a:ext uri="{FF2B5EF4-FFF2-40B4-BE49-F238E27FC236}">
                <a16:creationId xmlns:a16="http://schemas.microsoft.com/office/drawing/2014/main" id="{07ABD44F-021B-7340-AE96-44564E775B61}"/>
              </a:ext>
            </a:extLst>
          </p:cNvPr>
          <p:cNvSpPr/>
          <p:nvPr/>
        </p:nvSpPr>
        <p:spPr>
          <a:xfrm>
            <a:off x="9813769" y="2065157"/>
            <a:ext cx="601883" cy="1064871"/>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1"/>
                </a:solidFill>
                <a:latin typeface="FreightSans Pro Light" panose="02000606030000020004" pitchFamily="2" charset="0"/>
              </a:rPr>
              <a:t>C</a:t>
            </a:r>
            <a:r>
              <a:rPr lang="en-NL" baseline="30000" dirty="0">
                <a:solidFill>
                  <a:schemeClr val="accent1"/>
                </a:solidFill>
                <a:latin typeface="FreightSans Pro Light" panose="02000606030000020004" pitchFamily="2" charset="0"/>
              </a:rPr>
              <a:t>out</a:t>
            </a:r>
          </a:p>
        </p:txBody>
      </p:sp>
      <p:sp>
        <p:nvSpPr>
          <p:cNvPr id="6" name="Right Arrow 5">
            <a:extLst>
              <a:ext uri="{FF2B5EF4-FFF2-40B4-BE49-F238E27FC236}">
                <a16:creationId xmlns:a16="http://schemas.microsoft.com/office/drawing/2014/main" id="{64F9A1BF-B33B-2F28-0FFA-E8ACD23A4773}"/>
              </a:ext>
            </a:extLst>
          </p:cNvPr>
          <p:cNvSpPr/>
          <p:nvPr/>
        </p:nvSpPr>
        <p:spPr>
          <a:xfrm>
            <a:off x="5450112" y="2350009"/>
            <a:ext cx="4363657" cy="49516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Oval 18">
            <a:extLst>
              <a:ext uri="{FF2B5EF4-FFF2-40B4-BE49-F238E27FC236}">
                <a16:creationId xmlns:a16="http://schemas.microsoft.com/office/drawing/2014/main" id="{44C87A70-C30B-42F7-EA03-44E04AD035F8}"/>
              </a:ext>
            </a:extLst>
          </p:cNvPr>
          <p:cNvSpPr/>
          <p:nvPr/>
        </p:nvSpPr>
        <p:spPr>
          <a:xfrm>
            <a:off x="8286881" y="2417592"/>
            <a:ext cx="360000" cy="360000"/>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θ</a:t>
            </a:r>
            <a:endParaRPr lang="en-NL" dirty="0">
              <a:solidFill>
                <a:schemeClr val="bg1"/>
              </a:solidFill>
            </a:endParaRPr>
          </a:p>
        </p:txBody>
      </p:sp>
      <p:sp>
        <p:nvSpPr>
          <p:cNvPr id="23" name="Right Arrow 22">
            <a:extLst>
              <a:ext uri="{FF2B5EF4-FFF2-40B4-BE49-F238E27FC236}">
                <a16:creationId xmlns:a16="http://schemas.microsoft.com/office/drawing/2014/main" id="{C590FA04-E3D8-24AD-E6B1-DA3595EE632C}"/>
              </a:ext>
            </a:extLst>
          </p:cNvPr>
          <p:cNvSpPr/>
          <p:nvPr/>
        </p:nvSpPr>
        <p:spPr>
          <a:xfrm>
            <a:off x="3033318" y="4870922"/>
            <a:ext cx="4363657" cy="495166"/>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2" name="Oval 21">
            <a:extLst>
              <a:ext uri="{FF2B5EF4-FFF2-40B4-BE49-F238E27FC236}">
                <a16:creationId xmlns:a16="http://schemas.microsoft.com/office/drawing/2014/main" id="{55F51CB8-DE40-5A9D-501D-D162BBDED114}"/>
              </a:ext>
            </a:extLst>
          </p:cNvPr>
          <p:cNvSpPr/>
          <p:nvPr/>
        </p:nvSpPr>
        <p:spPr>
          <a:xfrm>
            <a:off x="6013806" y="4938505"/>
            <a:ext cx="360000" cy="360000"/>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θ</a:t>
            </a:r>
            <a:endParaRPr lang="en-NL" dirty="0">
              <a:solidFill>
                <a:schemeClr val="bg1"/>
              </a:solidFill>
            </a:endParaRPr>
          </a:p>
        </p:txBody>
      </p:sp>
      <p:sp>
        <p:nvSpPr>
          <p:cNvPr id="24" name="Rectangle 23">
            <a:extLst>
              <a:ext uri="{FF2B5EF4-FFF2-40B4-BE49-F238E27FC236}">
                <a16:creationId xmlns:a16="http://schemas.microsoft.com/office/drawing/2014/main" id="{830E42EE-963A-5F06-B938-7070B33CD800}"/>
              </a:ext>
            </a:extLst>
          </p:cNvPr>
          <p:cNvSpPr/>
          <p:nvPr/>
        </p:nvSpPr>
        <p:spPr>
          <a:xfrm>
            <a:off x="5716020" y="2978302"/>
            <a:ext cx="4918452" cy="10083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latin typeface="FreightSans Pro Bold" panose="02000606030000020004" pitchFamily="2" charset="0"/>
              </a:rPr>
              <a:t>MLP</a:t>
            </a:r>
            <a:r>
              <a:rPr lang="nl-NL" sz="2000" dirty="0">
                <a:latin typeface="FreightSans Pro Light" panose="02000606030000020004" pitchFamily="2" charset="0"/>
              </a:rPr>
              <a:t> </a:t>
            </a:r>
            <a:r>
              <a:rPr lang="nl-NL" sz="2000" dirty="0" err="1">
                <a:latin typeface="FreightSans Pro Light" panose="02000606030000020004" pitchFamily="2" charset="0"/>
              </a:rPr>
              <a:t>Weighted</a:t>
            </a:r>
            <a:r>
              <a:rPr lang="nl-NL" sz="2000" dirty="0">
                <a:latin typeface="FreightSans Pro Light" panose="02000606030000020004" pitchFamily="2" charset="0"/>
              </a:rPr>
              <a:t> </a:t>
            </a:r>
            <a:r>
              <a:rPr lang="nl-NL" sz="2000" dirty="0" err="1">
                <a:latin typeface="FreightSans Pro Light" panose="02000606030000020004" pitchFamily="2" charset="0"/>
              </a:rPr>
              <a:t>sum</a:t>
            </a:r>
            <a:r>
              <a:rPr lang="nl-NL" sz="2000" dirty="0">
                <a:latin typeface="FreightSans Pro Light" panose="02000606030000020004" pitchFamily="2" charset="0"/>
              </a:rPr>
              <a:t>, non-</a:t>
            </a:r>
            <a:r>
              <a:rPr lang="nl-NL" sz="2000" dirty="0" err="1">
                <a:latin typeface="FreightSans Pro Light" panose="02000606030000020004" pitchFamily="2" charset="0"/>
              </a:rPr>
              <a:t>linearity</a:t>
            </a:r>
            <a:r>
              <a:rPr lang="nl-NL" sz="2000" dirty="0">
                <a:latin typeface="FreightSans Pro Light" panose="02000606030000020004" pitchFamily="2" charset="0"/>
              </a:rPr>
              <a:t>, </a:t>
            </a:r>
            <a:r>
              <a:rPr lang="nl-NL" sz="2000" dirty="0" err="1">
                <a:latin typeface="FreightSans Pro Light" panose="02000606030000020004" pitchFamily="2" charset="0"/>
              </a:rPr>
              <a:t>repeat</a:t>
            </a:r>
            <a:endParaRPr lang="en-NL" sz="2000" dirty="0">
              <a:latin typeface="FreightSans Pro Light" panose="02000606030000020004" pitchFamily="2" charset="0"/>
            </a:endParaRPr>
          </a:p>
        </p:txBody>
      </p:sp>
      <p:sp>
        <p:nvSpPr>
          <p:cNvPr id="25" name="Rectangle 24">
            <a:extLst>
              <a:ext uri="{FF2B5EF4-FFF2-40B4-BE49-F238E27FC236}">
                <a16:creationId xmlns:a16="http://schemas.microsoft.com/office/drawing/2014/main" id="{930CCA6F-47AA-691C-CEFC-63C1D10C2E60}"/>
              </a:ext>
            </a:extLst>
          </p:cNvPr>
          <p:cNvSpPr/>
          <p:nvPr/>
        </p:nvSpPr>
        <p:spPr>
          <a:xfrm>
            <a:off x="2693485" y="5498328"/>
            <a:ext cx="6919217" cy="10083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latin typeface="FreightSans Pro Bold" panose="02000606030000020004" pitchFamily="2" charset="0"/>
              </a:rPr>
              <a:t>Vector MLP</a:t>
            </a:r>
            <a:r>
              <a:rPr lang="nl-NL" sz="2000" dirty="0">
                <a:latin typeface="FreightSans Pro Light" panose="02000606030000020004" pitchFamily="2" charset="0"/>
              </a:rPr>
              <a:t> </a:t>
            </a:r>
            <a:r>
              <a:rPr lang="nl-NL" sz="2000" dirty="0" err="1">
                <a:latin typeface="FreightSans Pro Light" panose="02000606030000020004" pitchFamily="2" charset="0"/>
              </a:rPr>
              <a:t>Weights</a:t>
            </a:r>
            <a:r>
              <a:rPr lang="nl-NL" sz="2000" dirty="0">
                <a:latin typeface="FreightSans Pro Light" panose="02000606030000020004" pitchFamily="2" charset="0"/>
              </a:rPr>
              <a:t> </a:t>
            </a:r>
            <a:r>
              <a:rPr lang="nl-NL" sz="2000" dirty="0" err="1">
                <a:latin typeface="FreightSans Pro Light" panose="02000606030000020004" pitchFamily="2" charset="0"/>
              </a:rPr>
              <a:t>and</a:t>
            </a:r>
            <a:r>
              <a:rPr lang="nl-NL" sz="2000" dirty="0">
                <a:latin typeface="FreightSans Pro Light" panose="02000606030000020004" pitchFamily="2" charset="0"/>
              </a:rPr>
              <a:t> </a:t>
            </a:r>
            <a:r>
              <a:rPr lang="nl-NL" sz="2000" dirty="0" err="1">
                <a:latin typeface="FreightSans Pro Light" panose="02000606030000020004" pitchFamily="2" charset="0"/>
              </a:rPr>
              <a:t>sums</a:t>
            </a:r>
            <a:r>
              <a:rPr lang="nl-NL" sz="2000" dirty="0">
                <a:latin typeface="FreightSans Pro Light" panose="02000606030000020004" pitchFamily="2" charset="0"/>
              </a:rPr>
              <a:t> </a:t>
            </a:r>
            <a:r>
              <a:rPr lang="nl-NL" sz="2000" dirty="0" err="1">
                <a:latin typeface="FreightSans Pro Light" panose="02000606030000020004" pitchFamily="2" charset="0"/>
              </a:rPr>
              <a:t>vectors</a:t>
            </a:r>
            <a:r>
              <a:rPr lang="nl-NL" sz="2000" dirty="0">
                <a:latin typeface="FreightSans Pro Light" panose="02000606030000020004" pitchFamily="2" charset="0"/>
              </a:rPr>
              <a:t>, non-</a:t>
            </a:r>
            <a:r>
              <a:rPr lang="nl-NL" sz="2000" dirty="0" err="1">
                <a:latin typeface="FreightSans Pro Light" panose="02000606030000020004" pitchFamily="2" charset="0"/>
              </a:rPr>
              <a:t>linearity</a:t>
            </a:r>
            <a:r>
              <a:rPr lang="nl-NL" sz="2000" dirty="0">
                <a:latin typeface="FreightSans Pro Light" panose="02000606030000020004" pitchFamily="2" charset="0"/>
              </a:rPr>
              <a:t> on </a:t>
            </a:r>
            <a:r>
              <a:rPr lang="nl-NL" sz="2000" dirty="0" err="1">
                <a:latin typeface="FreightSans Pro Light" panose="02000606030000020004" pitchFamily="2" charset="0"/>
              </a:rPr>
              <a:t>norms</a:t>
            </a:r>
            <a:endParaRPr lang="en-NL" sz="2000" dirty="0">
              <a:latin typeface="FreightSans Pro Light" panose="02000606030000020004" pitchFamily="2" charset="0"/>
            </a:endParaRPr>
          </a:p>
        </p:txBody>
      </p:sp>
    </p:spTree>
    <p:extLst>
      <p:ext uri="{BB962C8B-B14F-4D97-AF65-F5344CB8AC3E}">
        <p14:creationId xmlns:p14="http://schemas.microsoft.com/office/powerpoint/2010/main" val="389682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6" grpId="0" animBg="1"/>
      <p:bldP spid="19" grpId="0" animBg="1"/>
      <p:bldP spid="23" grpId="0" animBg="1"/>
      <p:bldP spid="22" grpId="0" animBg="1"/>
      <p:bldP spid="24"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771E-A347-E949-82AE-5BE23806E473}"/>
              </a:ext>
            </a:extLst>
          </p:cNvPr>
          <p:cNvSpPr>
            <a:spLocks noGrp="1"/>
          </p:cNvSpPr>
          <p:nvPr>
            <p:ph type="title"/>
          </p:nvPr>
        </p:nvSpPr>
        <p:spPr/>
        <p:txBody>
          <a:bodyPr/>
          <a:lstStyle/>
          <a:p>
            <a:r>
              <a:rPr lang="en-NL" dirty="0"/>
              <a:t>Operators connect the streams</a:t>
            </a:r>
          </a:p>
        </p:txBody>
      </p:sp>
      <p:sp>
        <p:nvSpPr>
          <p:cNvPr id="4" name="Slide Number Placeholder 3">
            <a:extLst>
              <a:ext uri="{FF2B5EF4-FFF2-40B4-BE49-F238E27FC236}">
                <a16:creationId xmlns:a16="http://schemas.microsoft.com/office/drawing/2014/main" id="{32604B67-188F-B340-B8A3-480F80F93B83}"/>
              </a:ext>
            </a:extLst>
          </p:cNvPr>
          <p:cNvSpPr>
            <a:spLocks noGrp="1"/>
          </p:cNvSpPr>
          <p:nvPr>
            <p:ph type="sldNum" sz="quarter" idx="12"/>
          </p:nvPr>
        </p:nvSpPr>
        <p:spPr/>
        <p:txBody>
          <a:bodyPr/>
          <a:lstStyle/>
          <a:p>
            <a:fld id="{F376D241-1DD8-9144-9B2C-BE0F706CAFA9}" type="slidenum">
              <a:rPr lang="en-NL" smtClean="0"/>
              <a:pPr/>
              <a:t>41</a:t>
            </a:fld>
            <a:endParaRPr lang="en-NL"/>
          </a:p>
        </p:txBody>
      </p:sp>
      <p:sp>
        <p:nvSpPr>
          <p:cNvPr id="3" name="Rectangle 2">
            <a:extLst>
              <a:ext uri="{FF2B5EF4-FFF2-40B4-BE49-F238E27FC236}">
                <a16:creationId xmlns:a16="http://schemas.microsoft.com/office/drawing/2014/main" id="{D1C8E360-3BE1-794C-87CE-B091AEB9815B}"/>
              </a:ext>
            </a:extLst>
          </p:cNvPr>
          <p:cNvSpPr/>
          <p:nvPr/>
        </p:nvSpPr>
        <p:spPr>
          <a:xfrm>
            <a:off x="-486136" y="1739495"/>
            <a:ext cx="13183564" cy="1716196"/>
          </a:xfrm>
          <a:prstGeom prst="rect">
            <a:avLst/>
          </a:prstGeom>
          <a:solidFill>
            <a:schemeClr val="accent1">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0" name="Rectangle 9">
            <a:extLst>
              <a:ext uri="{FF2B5EF4-FFF2-40B4-BE49-F238E27FC236}">
                <a16:creationId xmlns:a16="http://schemas.microsoft.com/office/drawing/2014/main" id="{9F2443A1-F927-3A40-A0DB-FCF2AF6E7C2A}"/>
              </a:ext>
            </a:extLst>
          </p:cNvPr>
          <p:cNvSpPr/>
          <p:nvPr/>
        </p:nvSpPr>
        <p:spPr>
          <a:xfrm>
            <a:off x="-544010" y="1866816"/>
            <a:ext cx="13183564" cy="1461554"/>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87800BC2-9174-2945-8ED5-A7BE31DBBC6F}"/>
              </a:ext>
            </a:extLst>
          </p:cNvPr>
          <p:cNvSpPr txBox="1"/>
          <p:nvPr/>
        </p:nvSpPr>
        <p:spPr>
          <a:xfrm>
            <a:off x="838200" y="1973828"/>
            <a:ext cx="1891862" cy="523220"/>
          </a:xfrm>
          <a:prstGeom prst="rect">
            <a:avLst/>
          </a:prstGeom>
          <a:noFill/>
        </p:spPr>
        <p:txBody>
          <a:bodyPr wrap="square" rtlCol="0">
            <a:spAutoFit/>
          </a:bodyPr>
          <a:lstStyle/>
          <a:p>
            <a:r>
              <a:rPr lang="en-NL" sz="2800" b="1" dirty="0">
                <a:latin typeface="FreightSans Pro Semibold" panose="02000606030000020004" pitchFamily="2" charset="0"/>
              </a:rPr>
              <a:t>Scalars</a:t>
            </a:r>
          </a:p>
        </p:txBody>
      </p:sp>
      <p:sp>
        <p:nvSpPr>
          <p:cNvPr id="11" name="Rectangle 10">
            <a:extLst>
              <a:ext uri="{FF2B5EF4-FFF2-40B4-BE49-F238E27FC236}">
                <a16:creationId xmlns:a16="http://schemas.microsoft.com/office/drawing/2014/main" id="{CF57719B-83E4-FD46-BFAD-3F2E340AC3B3}"/>
              </a:ext>
            </a:extLst>
          </p:cNvPr>
          <p:cNvSpPr/>
          <p:nvPr/>
        </p:nvSpPr>
        <p:spPr>
          <a:xfrm>
            <a:off x="-486136" y="4260407"/>
            <a:ext cx="13183564" cy="1716196"/>
          </a:xfrm>
          <a:prstGeom prst="rect">
            <a:avLst/>
          </a:prstGeom>
          <a:solidFill>
            <a:schemeClr val="accent4">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0795A6EE-0AE2-5246-96FD-FA8214046E93}"/>
              </a:ext>
            </a:extLst>
          </p:cNvPr>
          <p:cNvSpPr/>
          <p:nvPr/>
        </p:nvSpPr>
        <p:spPr>
          <a:xfrm>
            <a:off x="-544010" y="4387728"/>
            <a:ext cx="13183564" cy="1461554"/>
          </a:xfrm>
          <a:prstGeom prst="rect">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CDB75BFB-34FC-1C48-B49E-7FB18EB060BC}"/>
              </a:ext>
            </a:extLst>
          </p:cNvPr>
          <p:cNvSpPr txBox="1"/>
          <p:nvPr/>
        </p:nvSpPr>
        <p:spPr>
          <a:xfrm>
            <a:off x="838200" y="4494740"/>
            <a:ext cx="1891862" cy="523220"/>
          </a:xfrm>
          <a:prstGeom prst="rect">
            <a:avLst/>
          </a:prstGeom>
          <a:noFill/>
        </p:spPr>
        <p:txBody>
          <a:bodyPr wrap="square" rtlCol="0">
            <a:spAutoFit/>
          </a:bodyPr>
          <a:lstStyle/>
          <a:p>
            <a:r>
              <a:rPr lang="en-NL" sz="2800" b="1" dirty="0">
                <a:latin typeface="FreightSans Pro Semibold" panose="02000606030000020004" pitchFamily="2" charset="0"/>
              </a:rPr>
              <a:t>Vectors</a:t>
            </a:r>
          </a:p>
        </p:txBody>
      </p:sp>
      <p:grpSp>
        <p:nvGrpSpPr>
          <p:cNvPr id="32" name="Group 31">
            <a:extLst>
              <a:ext uri="{FF2B5EF4-FFF2-40B4-BE49-F238E27FC236}">
                <a16:creationId xmlns:a16="http://schemas.microsoft.com/office/drawing/2014/main" id="{FE864F9E-2EE6-F5B5-0965-DF00CB20B25E}"/>
              </a:ext>
            </a:extLst>
          </p:cNvPr>
          <p:cNvGrpSpPr/>
          <p:nvPr/>
        </p:nvGrpSpPr>
        <p:grpSpPr>
          <a:xfrm>
            <a:off x="6385493" y="2597593"/>
            <a:ext cx="3336403" cy="1988477"/>
            <a:chOff x="3834987" y="2597593"/>
            <a:chExt cx="3336403" cy="1988477"/>
          </a:xfrm>
        </p:grpSpPr>
        <p:cxnSp>
          <p:nvCxnSpPr>
            <p:cNvPr id="33" name="Straight Connector 32">
              <a:extLst>
                <a:ext uri="{FF2B5EF4-FFF2-40B4-BE49-F238E27FC236}">
                  <a16:creationId xmlns:a16="http://schemas.microsoft.com/office/drawing/2014/main" id="{D5881B26-5327-D91B-DE3E-3C926D669C62}"/>
                </a:ext>
              </a:extLst>
            </p:cNvPr>
            <p:cNvCxnSpPr/>
            <p:nvPr/>
          </p:nvCxnSpPr>
          <p:spPr>
            <a:xfrm>
              <a:off x="5149170" y="2597593"/>
              <a:ext cx="0" cy="198847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43BA997-4FFA-01ED-FEB8-D7B11C48427A}"/>
                </a:ext>
              </a:extLst>
            </p:cNvPr>
            <p:cNvSpPr txBox="1"/>
            <p:nvPr/>
          </p:nvSpPr>
          <p:spPr>
            <a:xfrm>
              <a:off x="3834987" y="3716672"/>
              <a:ext cx="3336403" cy="400110"/>
            </a:xfrm>
            <a:prstGeom prst="rect">
              <a:avLst/>
            </a:prstGeom>
            <a:noFill/>
          </p:spPr>
          <p:txBody>
            <a:bodyPr wrap="square" rtlCol="0">
              <a:spAutoFit/>
            </a:bodyPr>
            <a:lstStyle/>
            <a:p>
              <a:pPr algn="ctr"/>
              <a:r>
                <a:rPr lang="nl-NL" sz="2000" dirty="0">
                  <a:solidFill>
                    <a:schemeClr val="accent2"/>
                  </a:solidFill>
                  <a:latin typeface="FreightSans Pro Light" panose="02000606030000020004" pitchFamily="2" charset="0"/>
                </a:rPr>
                <a:t>div         </a:t>
              </a:r>
              <a:r>
                <a:rPr lang="nl-NL" sz="2000" dirty="0" err="1">
                  <a:solidFill>
                    <a:schemeClr val="accent2"/>
                  </a:solidFill>
                  <a:latin typeface="FreightSans Pro Light" panose="02000606030000020004" pitchFamily="2" charset="0"/>
                </a:rPr>
                <a:t>curl</a:t>
              </a:r>
              <a:r>
                <a:rPr lang="nl-NL" sz="2000" dirty="0">
                  <a:solidFill>
                    <a:schemeClr val="accent2"/>
                  </a:solidFill>
                  <a:latin typeface="FreightSans Pro Light" panose="02000606030000020004" pitchFamily="2" charset="0"/>
                </a:rPr>
                <a:t>, norm</a:t>
              </a:r>
              <a:endParaRPr lang="en-NL" sz="2000" dirty="0">
                <a:solidFill>
                  <a:schemeClr val="accent2"/>
                </a:solidFill>
                <a:latin typeface="FreightSans Pro Light" panose="02000606030000020004" pitchFamily="2" charset="0"/>
              </a:endParaRPr>
            </a:p>
          </p:txBody>
        </p:sp>
        <p:sp>
          <p:nvSpPr>
            <p:cNvPr id="35" name="Triangle 34">
              <a:extLst>
                <a:ext uri="{FF2B5EF4-FFF2-40B4-BE49-F238E27FC236}">
                  <a16:creationId xmlns:a16="http://schemas.microsoft.com/office/drawing/2014/main" id="{26961A8C-411A-7A80-A323-BD96994559EC}"/>
                </a:ext>
              </a:extLst>
            </p:cNvPr>
            <p:cNvSpPr/>
            <p:nvPr/>
          </p:nvSpPr>
          <p:spPr>
            <a:xfrm>
              <a:off x="5039770" y="3786963"/>
              <a:ext cx="218800" cy="198795"/>
            </a:xfrm>
            <a:prstGeom prst="triangl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grpSp>
        <p:nvGrpSpPr>
          <p:cNvPr id="26" name="Group 25">
            <a:extLst>
              <a:ext uri="{FF2B5EF4-FFF2-40B4-BE49-F238E27FC236}">
                <a16:creationId xmlns:a16="http://schemas.microsoft.com/office/drawing/2014/main" id="{36164611-19AA-5A37-7367-3BFEB2ED484F}"/>
              </a:ext>
            </a:extLst>
          </p:cNvPr>
          <p:cNvGrpSpPr/>
          <p:nvPr/>
        </p:nvGrpSpPr>
        <p:grpSpPr>
          <a:xfrm>
            <a:off x="3630912" y="3130028"/>
            <a:ext cx="3336403" cy="1988477"/>
            <a:chOff x="1199869" y="3130028"/>
            <a:chExt cx="3336403" cy="1988477"/>
          </a:xfrm>
        </p:grpSpPr>
        <p:cxnSp>
          <p:nvCxnSpPr>
            <p:cNvPr id="28" name="Straight Connector 27">
              <a:extLst>
                <a:ext uri="{FF2B5EF4-FFF2-40B4-BE49-F238E27FC236}">
                  <a16:creationId xmlns:a16="http://schemas.microsoft.com/office/drawing/2014/main" id="{FCECCF0F-612A-165B-B254-A25763B9ED64}"/>
                </a:ext>
              </a:extLst>
            </p:cNvPr>
            <p:cNvCxnSpPr>
              <a:cxnSpLocks/>
            </p:cNvCxnSpPr>
            <p:nvPr/>
          </p:nvCxnSpPr>
          <p:spPr>
            <a:xfrm>
              <a:off x="2730062" y="3130028"/>
              <a:ext cx="0" cy="1988477"/>
            </a:xfrm>
            <a:prstGeom prst="line">
              <a:avLst/>
            </a:prstGeom>
            <a:ln w="57150">
              <a:solidFill>
                <a:srgbClr val="8A388D"/>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33A79CE-FFD0-3871-F1FD-77C69EBD1341}"/>
                </a:ext>
              </a:extLst>
            </p:cNvPr>
            <p:cNvSpPr txBox="1"/>
            <p:nvPr/>
          </p:nvSpPr>
          <p:spPr>
            <a:xfrm>
              <a:off x="1199869" y="3718875"/>
              <a:ext cx="3336403" cy="400110"/>
            </a:xfrm>
            <a:prstGeom prst="rect">
              <a:avLst/>
            </a:prstGeom>
            <a:noFill/>
          </p:spPr>
          <p:txBody>
            <a:bodyPr wrap="square" rtlCol="0">
              <a:spAutoFit/>
            </a:bodyPr>
            <a:lstStyle/>
            <a:p>
              <a:pPr algn="ctr"/>
              <a:r>
                <a:rPr lang="en-GB" sz="2000" dirty="0">
                  <a:solidFill>
                    <a:srgbClr val="8A388D"/>
                  </a:solidFill>
                  <a:latin typeface="FreightSans Pro Light" panose="02000606030000020004" pitchFamily="2" charset="0"/>
                </a:rPr>
                <a:t>grad</a:t>
              </a:r>
              <a:r>
                <a:rPr lang="en-NL" sz="2000" dirty="0">
                  <a:solidFill>
                    <a:srgbClr val="8A388D"/>
                  </a:solidFill>
                  <a:latin typeface="FreightSans Pro Light" panose="02000606030000020004" pitchFamily="2" charset="0"/>
                </a:rPr>
                <a:t>       co-grad</a:t>
              </a:r>
            </a:p>
          </p:txBody>
        </p:sp>
        <p:sp>
          <p:nvSpPr>
            <p:cNvPr id="31" name="Triangle 30">
              <a:extLst>
                <a:ext uri="{FF2B5EF4-FFF2-40B4-BE49-F238E27FC236}">
                  <a16:creationId xmlns:a16="http://schemas.microsoft.com/office/drawing/2014/main" id="{527B1B43-5CD3-68D1-A300-6ECA78F5220F}"/>
                </a:ext>
              </a:extLst>
            </p:cNvPr>
            <p:cNvSpPr/>
            <p:nvPr/>
          </p:nvSpPr>
          <p:spPr>
            <a:xfrm rot="10800000">
              <a:off x="2624327" y="3835346"/>
              <a:ext cx="218800" cy="198795"/>
            </a:xfrm>
            <a:prstGeom prst="triangle">
              <a:avLst/>
            </a:prstGeom>
            <a:solidFill>
              <a:schemeClr val="bg1"/>
            </a:solidFill>
            <a:ln w="38100">
              <a:solidFill>
                <a:srgbClr val="8A3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cxnSp>
        <p:nvCxnSpPr>
          <p:cNvPr id="27" name="Straight Connector 26">
            <a:extLst>
              <a:ext uri="{FF2B5EF4-FFF2-40B4-BE49-F238E27FC236}">
                <a16:creationId xmlns:a16="http://schemas.microsoft.com/office/drawing/2014/main" id="{C9599820-8410-814C-8BA4-77450A034AF0}"/>
              </a:ext>
            </a:extLst>
          </p:cNvPr>
          <p:cNvCxnSpPr>
            <a:stCxn id="12" idx="1"/>
            <a:endCxn id="11" idx="3"/>
          </p:cNvCxnSpPr>
          <p:nvPr/>
        </p:nvCxnSpPr>
        <p:spPr>
          <a:xfrm>
            <a:off x="-544010" y="5118505"/>
            <a:ext cx="1324143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EE5D60D9-9B93-D344-B00F-81D419177406}"/>
              </a:ext>
            </a:extLst>
          </p:cNvPr>
          <p:cNvSpPr/>
          <p:nvPr/>
        </p:nvSpPr>
        <p:spPr>
          <a:xfrm>
            <a:off x="2429120" y="4588438"/>
            <a:ext cx="601883" cy="1064871"/>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4"/>
                </a:solidFill>
                <a:latin typeface="FreightSans Pro Light" panose="02000606030000020004" pitchFamily="2" charset="0"/>
              </a:rPr>
              <a:t>C</a:t>
            </a:r>
            <a:r>
              <a:rPr lang="en-NL" baseline="30000" dirty="0">
                <a:solidFill>
                  <a:schemeClr val="accent4"/>
                </a:solidFill>
                <a:latin typeface="FreightSans Pro Light" panose="02000606030000020004" pitchFamily="2" charset="0"/>
              </a:rPr>
              <a:t>in</a:t>
            </a:r>
          </a:p>
        </p:txBody>
      </p:sp>
      <p:cxnSp>
        <p:nvCxnSpPr>
          <p:cNvPr id="29" name="Straight Connector 28">
            <a:extLst>
              <a:ext uri="{FF2B5EF4-FFF2-40B4-BE49-F238E27FC236}">
                <a16:creationId xmlns:a16="http://schemas.microsoft.com/office/drawing/2014/main" id="{86297D09-10B4-734B-88CB-44351B77AF4C}"/>
              </a:ext>
            </a:extLst>
          </p:cNvPr>
          <p:cNvCxnSpPr>
            <a:stCxn id="10" idx="1"/>
            <a:endCxn id="10" idx="3"/>
          </p:cNvCxnSpPr>
          <p:nvPr/>
        </p:nvCxnSpPr>
        <p:spPr>
          <a:xfrm>
            <a:off x="-544010" y="2597593"/>
            <a:ext cx="1318356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39FD1CE4-F066-634A-9CDB-595ACD87723C}"/>
              </a:ext>
            </a:extLst>
          </p:cNvPr>
          <p:cNvSpPr/>
          <p:nvPr/>
        </p:nvSpPr>
        <p:spPr>
          <a:xfrm>
            <a:off x="4848229" y="2065157"/>
            <a:ext cx="601883" cy="1064871"/>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1"/>
                </a:solidFill>
                <a:latin typeface="FreightSans Pro Light" panose="02000606030000020004" pitchFamily="2" charset="0"/>
              </a:rPr>
              <a:t>C</a:t>
            </a:r>
            <a:r>
              <a:rPr lang="en-NL" baseline="30000" dirty="0">
                <a:solidFill>
                  <a:schemeClr val="accent1"/>
                </a:solidFill>
                <a:latin typeface="FreightSans Pro Light" panose="02000606030000020004" pitchFamily="2" charset="0"/>
              </a:rPr>
              <a:t>in</a:t>
            </a:r>
          </a:p>
        </p:txBody>
      </p:sp>
      <p:sp>
        <p:nvSpPr>
          <p:cNvPr id="43" name="Rounded Rectangle 42">
            <a:extLst>
              <a:ext uri="{FF2B5EF4-FFF2-40B4-BE49-F238E27FC236}">
                <a16:creationId xmlns:a16="http://schemas.microsoft.com/office/drawing/2014/main" id="{39B800A1-226B-844E-8042-165D95BF0F10}"/>
              </a:ext>
            </a:extLst>
          </p:cNvPr>
          <p:cNvSpPr/>
          <p:nvPr/>
        </p:nvSpPr>
        <p:spPr>
          <a:xfrm>
            <a:off x="7396975" y="4588438"/>
            <a:ext cx="601883" cy="1064871"/>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4"/>
                </a:solidFill>
                <a:latin typeface="FreightSans Pro Light" panose="02000606030000020004" pitchFamily="2" charset="0"/>
              </a:rPr>
              <a:t>C</a:t>
            </a:r>
            <a:r>
              <a:rPr lang="en-NL" baseline="30000" dirty="0">
                <a:solidFill>
                  <a:schemeClr val="accent4"/>
                </a:solidFill>
                <a:latin typeface="FreightSans Pro Light" panose="02000606030000020004" pitchFamily="2" charset="0"/>
              </a:rPr>
              <a:t>out</a:t>
            </a:r>
          </a:p>
        </p:txBody>
      </p:sp>
      <p:sp>
        <p:nvSpPr>
          <p:cNvPr id="45" name="Rounded Rectangle 44">
            <a:extLst>
              <a:ext uri="{FF2B5EF4-FFF2-40B4-BE49-F238E27FC236}">
                <a16:creationId xmlns:a16="http://schemas.microsoft.com/office/drawing/2014/main" id="{07ABD44F-021B-7340-AE96-44564E775B61}"/>
              </a:ext>
            </a:extLst>
          </p:cNvPr>
          <p:cNvSpPr/>
          <p:nvPr/>
        </p:nvSpPr>
        <p:spPr>
          <a:xfrm>
            <a:off x="9813769" y="2065157"/>
            <a:ext cx="601883" cy="1064871"/>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1"/>
                </a:solidFill>
                <a:latin typeface="FreightSans Pro Light" panose="02000606030000020004" pitchFamily="2" charset="0"/>
              </a:rPr>
              <a:t>C</a:t>
            </a:r>
            <a:r>
              <a:rPr lang="en-NL" baseline="30000" dirty="0">
                <a:solidFill>
                  <a:schemeClr val="accent1"/>
                </a:solidFill>
                <a:latin typeface="FreightSans Pro Light" panose="02000606030000020004" pitchFamily="2" charset="0"/>
              </a:rPr>
              <a:t>out</a:t>
            </a:r>
          </a:p>
        </p:txBody>
      </p:sp>
      <p:sp>
        <p:nvSpPr>
          <p:cNvPr id="19" name="Oval 18">
            <a:extLst>
              <a:ext uri="{FF2B5EF4-FFF2-40B4-BE49-F238E27FC236}">
                <a16:creationId xmlns:a16="http://schemas.microsoft.com/office/drawing/2014/main" id="{44C87A70-C30B-42F7-EA03-44E04AD035F8}"/>
              </a:ext>
            </a:extLst>
          </p:cNvPr>
          <p:cNvSpPr/>
          <p:nvPr/>
        </p:nvSpPr>
        <p:spPr>
          <a:xfrm>
            <a:off x="8286881" y="2417592"/>
            <a:ext cx="360000" cy="360000"/>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θ</a:t>
            </a:r>
            <a:endParaRPr lang="en-NL" dirty="0">
              <a:solidFill>
                <a:schemeClr val="bg1"/>
              </a:solidFill>
            </a:endParaRPr>
          </a:p>
        </p:txBody>
      </p:sp>
      <p:sp>
        <p:nvSpPr>
          <p:cNvPr id="22" name="Oval 21">
            <a:extLst>
              <a:ext uri="{FF2B5EF4-FFF2-40B4-BE49-F238E27FC236}">
                <a16:creationId xmlns:a16="http://schemas.microsoft.com/office/drawing/2014/main" id="{55F51CB8-DE40-5A9D-501D-D162BBDED114}"/>
              </a:ext>
            </a:extLst>
          </p:cNvPr>
          <p:cNvSpPr/>
          <p:nvPr/>
        </p:nvSpPr>
        <p:spPr>
          <a:xfrm>
            <a:off x="6013806" y="4938505"/>
            <a:ext cx="360000" cy="360000"/>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θ</a:t>
            </a:r>
            <a:endParaRPr lang="en-NL" dirty="0">
              <a:solidFill>
                <a:schemeClr val="bg1"/>
              </a:solidFill>
            </a:endParaRPr>
          </a:p>
        </p:txBody>
      </p:sp>
      <p:grpSp>
        <p:nvGrpSpPr>
          <p:cNvPr id="36" name="Group 35">
            <a:extLst>
              <a:ext uri="{FF2B5EF4-FFF2-40B4-BE49-F238E27FC236}">
                <a16:creationId xmlns:a16="http://schemas.microsoft.com/office/drawing/2014/main" id="{7AE7067B-230E-5747-B89C-D10F0C2073E3}"/>
              </a:ext>
            </a:extLst>
          </p:cNvPr>
          <p:cNvGrpSpPr/>
          <p:nvPr/>
        </p:nvGrpSpPr>
        <p:grpSpPr>
          <a:xfrm>
            <a:off x="5567362" y="2028146"/>
            <a:ext cx="2022503" cy="678850"/>
            <a:chOff x="10420019" y="2028146"/>
            <a:chExt cx="2022503" cy="678850"/>
          </a:xfrm>
        </p:grpSpPr>
        <p:sp>
          <p:nvSpPr>
            <p:cNvPr id="37" name="Triangle 36">
              <a:extLst>
                <a:ext uri="{FF2B5EF4-FFF2-40B4-BE49-F238E27FC236}">
                  <a16:creationId xmlns:a16="http://schemas.microsoft.com/office/drawing/2014/main" id="{DE7AA322-9DE0-CEAC-3E5B-1CBA46F6DA55}"/>
                </a:ext>
              </a:extLst>
            </p:cNvPr>
            <p:cNvSpPr/>
            <p:nvPr/>
          </p:nvSpPr>
          <p:spPr>
            <a:xfrm rot="5400000">
              <a:off x="11321869" y="2498198"/>
              <a:ext cx="218800" cy="198795"/>
            </a:xfrm>
            <a:prstGeom prst="triangl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38" name="TextBox 37">
              <a:extLst>
                <a:ext uri="{FF2B5EF4-FFF2-40B4-BE49-F238E27FC236}">
                  <a16:creationId xmlns:a16="http://schemas.microsoft.com/office/drawing/2014/main" id="{1B8BEEF3-6AFB-392B-E056-D25BD224C13A}"/>
                </a:ext>
              </a:extLst>
            </p:cNvPr>
            <p:cNvSpPr txBox="1"/>
            <p:nvPr/>
          </p:nvSpPr>
          <p:spPr>
            <a:xfrm>
              <a:off x="10420019" y="2028146"/>
              <a:ext cx="2022503" cy="400110"/>
            </a:xfrm>
            <a:prstGeom prst="rect">
              <a:avLst/>
            </a:prstGeom>
            <a:noFill/>
          </p:spPr>
          <p:txBody>
            <a:bodyPr wrap="square" rtlCol="0">
              <a:spAutoFit/>
            </a:bodyPr>
            <a:lstStyle/>
            <a:p>
              <a:pPr algn="ctr"/>
              <a:r>
                <a:rPr lang="en-NL" sz="2000" dirty="0">
                  <a:solidFill>
                    <a:schemeClr val="accent1"/>
                  </a:solidFill>
                  <a:latin typeface="FreightSans Pro Light" panose="02000606030000020004" pitchFamily="2" charset="0"/>
                </a:rPr>
                <a:t>Laplacian, Identity</a:t>
              </a:r>
              <a:endParaRPr lang="en-NL" sz="2800" dirty="0">
                <a:solidFill>
                  <a:schemeClr val="accent1"/>
                </a:solidFill>
                <a:latin typeface="FreightSans Pro Light" panose="02000606030000020004" pitchFamily="2" charset="0"/>
              </a:endParaRPr>
            </a:p>
          </p:txBody>
        </p:sp>
      </p:grpSp>
      <p:grpSp>
        <p:nvGrpSpPr>
          <p:cNvPr id="39" name="Group 38">
            <a:extLst>
              <a:ext uri="{FF2B5EF4-FFF2-40B4-BE49-F238E27FC236}">
                <a16:creationId xmlns:a16="http://schemas.microsoft.com/office/drawing/2014/main" id="{3E6F1E5E-3690-FFF4-CCD1-3E7F84EF48D7}"/>
              </a:ext>
            </a:extLst>
          </p:cNvPr>
          <p:cNvGrpSpPr/>
          <p:nvPr/>
        </p:nvGrpSpPr>
        <p:grpSpPr>
          <a:xfrm>
            <a:off x="2723664" y="5009106"/>
            <a:ext cx="3337383" cy="669845"/>
            <a:chOff x="4967827" y="5009106"/>
            <a:chExt cx="3337383" cy="669845"/>
          </a:xfrm>
        </p:grpSpPr>
        <p:sp>
          <p:nvSpPr>
            <p:cNvPr id="40" name="Triangle 39">
              <a:extLst>
                <a:ext uri="{FF2B5EF4-FFF2-40B4-BE49-F238E27FC236}">
                  <a16:creationId xmlns:a16="http://schemas.microsoft.com/office/drawing/2014/main" id="{D82DF4A0-6E55-B4A7-839A-AC321F21540C}"/>
                </a:ext>
              </a:extLst>
            </p:cNvPr>
            <p:cNvSpPr/>
            <p:nvPr/>
          </p:nvSpPr>
          <p:spPr>
            <a:xfrm rot="5400000">
              <a:off x="6427721" y="5019108"/>
              <a:ext cx="218800" cy="198795"/>
            </a:xfrm>
            <a:prstGeom prst="triangl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41" name="TextBox 40">
              <a:extLst>
                <a:ext uri="{FF2B5EF4-FFF2-40B4-BE49-F238E27FC236}">
                  <a16:creationId xmlns:a16="http://schemas.microsoft.com/office/drawing/2014/main" id="{743B2109-310E-6E88-FF00-F4E176BC74B5}"/>
                </a:ext>
              </a:extLst>
            </p:cNvPr>
            <p:cNvSpPr txBox="1"/>
            <p:nvPr/>
          </p:nvSpPr>
          <p:spPr>
            <a:xfrm>
              <a:off x="4967827" y="5278841"/>
              <a:ext cx="3337383" cy="400110"/>
            </a:xfrm>
            <a:prstGeom prst="rect">
              <a:avLst/>
            </a:prstGeom>
            <a:noFill/>
          </p:spPr>
          <p:txBody>
            <a:bodyPr wrap="square" rtlCol="0">
              <a:spAutoFit/>
            </a:bodyPr>
            <a:lstStyle/>
            <a:p>
              <a:pPr algn="ctr"/>
              <a:r>
                <a:rPr lang="en-NL" sz="2000" dirty="0">
                  <a:solidFill>
                    <a:schemeClr val="accent4"/>
                  </a:solidFill>
                  <a:latin typeface="FreightSans Pro Light" panose="02000606030000020004" pitchFamily="2" charset="0"/>
                </a:rPr>
                <a:t>Hodge-Laplacian, Identity</a:t>
              </a:r>
              <a:endParaRPr lang="en-NL" sz="2800" dirty="0">
                <a:solidFill>
                  <a:schemeClr val="accent4"/>
                </a:solidFill>
                <a:latin typeface="FreightSans Pro Light" panose="02000606030000020004" pitchFamily="2" charset="0"/>
              </a:endParaRPr>
            </a:p>
          </p:txBody>
        </p:sp>
      </p:grpSp>
    </p:spTree>
    <p:extLst>
      <p:ext uri="{BB962C8B-B14F-4D97-AF65-F5344CB8AC3E}">
        <p14:creationId xmlns:p14="http://schemas.microsoft.com/office/powerpoint/2010/main" val="330574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par>
                                <p:cTn id="18" presetID="10" presetClass="entr" presetSubtype="0" fill="hold"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771E-A347-E949-82AE-5BE23806E473}"/>
              </a:ext>
            </a:extLst>
          </p:cNvPr>
          <p:cNvSpPr>
            <a:spLocks noGrp="1"/>
          </p:cNvSpPr>
          <p:nvPr>
            <p:ph type="title"/>
          </p:nvPr>
        </p:nvSpPr>
        <p:spPr/>
        <p:txBody>
          <a:bodyPr/>
          <a:lstStyle/>
          <a:p>
            <a:r>
              <a:rPr lang="en-NL" dirty="0"/>
              <a:t>Combining and composing operators</a:t>
            </a:r>
          </a:p>
        </p:txBody>
      </p:sp>
      <p:sp>
        <p:nvSpPr>
          <p:cNvPr id="4" name="Slide Number Placeholder 3">
            <a:extLst>
              <a:ext uri="{FF2B5EF4-FFF2-40B4-BE49-F238E27FC236}">
                <a16:creationId xmlns:a16="http://schemas.microsoft.com/office/drawing/2014/main" id="{32604B67-188F-B340-B8A3-480F80F93B83}"/>
              </a:ext>
            </a:extLst>
          </p:cNvPr>
          <p:cNvSpPr>
            <a:spLocks noGrp="1"/>
          </p:cNvSpPr>
          <p:nvPr>
            <p:ph type="sldNum" sz="quarter" idx="12"/>
          </p:nvPr>
        </p:nvSpPr>
        <p:spPr/>
        <p:txBody>
          <a:bodyPr/>
          <a:lstStyle/>
          <a:p>
            <a:fld id="{F376D241-1DD8-9144-9B2C-BE0F706CAFA9}" type="slidenum">
              <a:rPr lang="en-NL" smtClean="0"/>
              <a:pPr/>
              <a:t>42</a:t>
            </a:fld>
            <a:endParaRPr lang="en-NL"/>
          </a:p>
        </p:txBody>
      </p:sp>
      <p:sp>
        <p:nvSpPr>
          <p:cNvPr id="3" name="Rectangle 2">
            <a:extLst>
              <a:ext uri="{FF2B5EF4-FFF2-40B4-BE49-F238E27FC236}">
                <a16:creationId xmlns:a16="http://schemas.microsoft.com/office/drawing/2014/main" id="{D1C8E360-3BE1-794C-87CE-B091AEB9815B}"/>
              </a:ext>
            </a:extLst>
          </p:cNvPr>
          <p:cNvSpPr/>
          <p:nvPr/>
        </p:nvSpPr>
        <p:spPr>
          <a:xfrm>
            <a:off x="-486136" y="1739495"/>
            <a:ext cx="13183564" cy="1716196"/>
          </a:xfrm>
          <a:prstGeom prst="rect">
            <a:avLst/>
          </a:prstGeom>
          <a:solidFill>
            <a:schemeClr val="accent1">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0" name="Rectangle 9">
            <a:extLst>
              <a:ext uri="{FF2B5EF4-FFF2-40B4-BE49-F238E27FC236}">
                <a16:creationId xmlns:a16="http://schemas.microsoft.com/office/drawing/2014/main" id="{9F2443A1-F927-3A40-A0DB-FCF2AF6E7C2A}"/>
              </a:ext>
            </a:extLst>
          </p:cNvPr>
          <p:cNvSpPr/>
          <p:nvPr/>
        </p:nvSpPr>
        <p:spPr>
          <a:xfrm>
            <a:off x="-544010" y="1866816"/>
            <a:ext cx="13183564" cy="1461554"/>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87800BC2-9174-2945-8ED5-A7BE31DBBC6F}"/>
              </a:ext>
            </a:extLst>
          </p:cNvPr>
          <p:cNvSpPr txBox="1"/>
          <p:nvPr/>
        </p:nvSpPr>
        <p:spPr>
          <a:xfrm>
            <a:off x="838200" y="1973828"/>
            <a:ext cx="1891862" cy="523220"/>
          </a:xfrm>
          <a:prstGeom prst="rect">
            <a:avLst/>
          </a:prstGeom>
          <a:noFill/>
        </p:spPr>
        <p:txBody>
          <a:bodyPr wrap="square" rtlCol="0">
            <a:spAutoFit/>
          </a:bodyPr>
          <a:lstStyle/>
          <a:p>
            <a:r>
              <a:rPr lang="en-NL" sz="2800" b="1" dirty="0">
                <a:latin typeface="FreightSans Pro Semibold" panose="02000606030000020004" pitchFamily="2" charset="0"/>
              </a:rPr>
              <a:t>Scalars</a:t>
            </a:r>
          </a:p>
        </p:txBody>
      </p:sp>
      <p:sp>
        <p:nvSpPr>
          <p:cNvPr id="11" name="Rectangle 10">
            <a:extLst>
              <a:ext uri="{FF2B5EF4-FFF2-40B4-BE49-F238E27FC236}">
                <a16:creationId xmlns:a16="http://schemas.microsoft.com/office/drawing/2014/main" id="{CF57719B-83E4-FD46-BFAD-3F2E340AC3B3}"/>
              </a:ext>
            </a:extLst>
          </p:cNvPr>
          <p:cNvSpPr/>
          <p:nvPr/>
        </p:nvSpPr>
        <p:spPr>
          <a:xfrm>
            <a:off x="-486136" y="4260407"/>
            <a:ext cx="13183564" cy="1716196"/>
          </a:xfrm>
          <a:prstGeom prst="rect">
            <a:avLst/>
          </a:prstGeom>
          <a:solidFill>
            <a:schemeClr val="accent4">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0795A6EE-0AE2-5246-96FD-FA8214046E93}"/>
              </a:ext>
            </a:extLst>
          </p:cNvPr>
          <p:cNvSpPr/>
          <p:nvPr/>
        </p:nvSpPr>
        <p:spPr>
          <a:xfrm>
            <a:off x="-544010" y="4387728"/>
            <a:ext cx="13183564" cy="1461554"/>
          </a:xfrm>
          <a:prstGeom prst="rect">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CDB75BFB-34FC-1C48-B49E-7FB18EB060BC}"/>
              </a:ext>
            </a:extLst>
          </p:cNvPr>
          <p:cNvSpPr txBox="1"/>
          <p:nvPr/>
        </p:nvSpPr>
        <p:spPr>
          <a:xfrm>
            <a:off x="838200" y="4494740"/>
            <a:ext cx="1891862" cy="523220"/>
          </a:xfrm>
          <a:prstGeom prst="rect">
            <a:avLst/>
          </a:prstGeom>
          <a:noFill/>
        </p:spPr>
        <p:txBody>
          <a:bodyPr wrap="square" rtlCol="0">
            <a:spAutoFit/>
          </a:bodyPr>
          <a:lstStyle/>
          <a:p>
            <a:r>
              <a:rPr lang="en-NL" sz="2800" b="1" dirty="0">
                <a:latin typeface="FreightSans Pro Semibold" panose="02000606030000020004" pitchFamily="2" charset="0"/>
              </a:rPr>
              <a:t>Vectors</a:t>
            </a:r>
          </a:p>
        </p:txBody>
      </p:sp>
      <p:grpSp>
        <p:nvGrpSpPr>
          <p:cNvPr id="32" name="Group 31">
            <a:extLst>
              <a:ext uri="{FF2B5EF4-FFF2-40B4-BE49-F238E27FC236}">
                <a16:creationId xmlns:a16="http://schemas.microsoft.com/office/drawing/2014/main" id="{FE864F9E-2EE6-F5B5-0965-DF00CB20B25E}"/>
              </a:ext>
            </a:extLst>
          </p:cNvPr>
          <p:cNvGrpSpPr/>
          <p:nvPr/>
        </p:nvGrpSpPr>
        <p:grpSpPr>
          <a:xfrm>
            <a:off x="6385493" y="2597593"/>
            <a:ext cx="3336403" cy="1988477"/>
            <a:chOff x="3834987" y="2597593"/>
            <a:chExt cx="3336403" cy="1988477"/>
          </a:xfrm>
        </p:grpSpPr>
        <p:cxnSp>
          <p:nvCxnSpPr>
            <p:cNvPr id="33" name="Straight Connector 32">
              <a:extLst>
                <a:ext uri="{FF2B5EF4-FFF2-40B4-BE49-F238E27FC236}">
                  <a16:creationId xmlns:a16="http://schemas.microsoft.com/office/drawing/2014/main" id="{D5881B26-5327-D91B-DE3E-3C926D669C62}"/>
                </a:ext>
              </a:extLst>
            </p:cNvPr>
            <p:cNvCxnSpPr/>
            <p:nvPr/>
          </p:nvCxnSpPr>
          <p:spPr>
            <a:xfrm>
              <a:off x="5149170" y="2597593"/>
              <a:ext cx="0" cy="198847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43BA997-4FFA-01ED-FEB8-D7B11C48427A}"/>
                </a:ext>
              </a:extLst>
            </p:cNvPr>
            <p:cNvSpPr txBox="1"/>
            <p:nvPr/>
          </p:nvSpPr>
          <p:spPr>
            <a:xfrm>
              <a:off x="3834987" y="3716672"/>
              <a:ext cx="3336403" cy="400110"/>
            </a:xfrm>
            <a:prstGeom prst="rect">
              <a:avLst/>
            </a:prstGeom>
            <a:noFill/>
          </p:spPr>
          <p:txBody>
            <a:bodyPr wrap="square" rtlCol="0">
              <a:spAutoFit/>
            </a:bodyPr>
            <a:lstStyle/>
            <a:p>
              <a:pPr algn="ctr"/>
              <a:r>
                <a:rPr lang="nl-NL" sz="2000" dirty="0">
                  <a:solidFill>
                    <a:schemeClr val="accent2"/>
                  </a:solidFill>
                  <a:latin typeface="FreightSans Pro Light" panose="02000606030000020004" pitchFamily="2" charset="0"/>
                </a:rPr>
                <a:t>div         </a:t>
              </a:r>
              <a:r>
                <a:rPr lang="nl-NL" sz="2000" dirty="0" err="1">
                  <a:solidFill>
                    <a:schemeClr val="accent2"/>
                  </a:solidFill>
                  <a:latin typeface="FreightSans Pro Light" panose="02000606030000020004" pitchFamily="2" charset="0"/>
                </a:rPr>
                <a:t>curl</a:t>
              </a:r>
              <a:r>
                <a:rPr lang="nl-NL" sz="2000" dirty="0">
                  <a:solidFill>
                    <a:schemeClr val="accent2"/>
                  </a:solidFill>
                  <a:latin typeface="FreightSans Pro Light" panose="02000606030000020004" pitchFamily="2" charset="0"/>
                </a:rPr>
                <a:t>, norm</a:t>
              </a:r>
              <a:endParaRPr lang="en-NL" sz="2000" dirty="0">
                <a:solidFill>
                  <a:schemeClr val="accent2"/>
                </a:solidFill>
                <a:latin typeface="FreightSans Pro Light" panose="02000606030000020004" pitchFamily="2" charset="0"/>
              </a:endParaRPr>
            </a:p>
          </p:txBody>
        </p:sp>
        <p:sp>
          <p:nvSpPr>
            <p:cNvPr id="35" name="Triangle 34">
              <a:extLst>
                <a:ext uri="{FF2B5EF4-FFF2-40B4-BE49-F238E27FC236}">
                  <a16:creationId xmlns:a16="http://schemas.microsoft.com/office/drawing/2014/main" id="{26961A8C-411A-7A80-A323-BD96994559EC}"/>
                </a:ext>
              </a:extLst>
            </p:cNvPr>
            <p:cNvSpPr/>
            <p:nvPr/>
          </p:nvSpPr>
          <p:spPr>
            <a:xfrm>
              <a:off x="5039770" y="3786963"/>
              <a:ext cx="218800" cy="198795"/>
            </a:xfrm>
            <a:prstGeom prst="triangl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grpSp>
        <p:nvGrpSpPr>
          <p:cNvPr id="26" name="Group 25">
            <a:extLst>
              <a:ext uri="{FF2B5EF4-FFF2-40B4-BE49-F238E27FC236}">
                <a16:creationId xmlns:a16="http://schemas.microsoft.com/office/drawing/2014/main" id="{36164611-19AA-5A37-7367-3BFEB2ED484F}"/>
              </a:ext>
            </a:extLst>
          </p:cNvPr>
          <p:cNvGrpSpPr/>
          <p:nvPr/>
        </p:nvGrpSpPr>
        <p:grpSpPr>
          <a:xfrm>
            <a:off x="3630912" y="3130028"/>
            <a:ext cx="3336403" cy="1988477"/>
            <a:chOff x="1199869" y="3130028"/>
            <a:chExt cx="3336403" cy="1988477"/>
          </a:xfrm>
        </p:grpSpPr>
        <p:cxnSp>
          <p:nvCxnSpPr>
            <p:cNvPr id="28" name="Straight Connector 27">
              <a:extLst>
                <a:ext uri="{FF2B5EF4-FFF2-40B4-BE49-F238E27FC236}">
                  <a16:creationId xmlns:a16="http://schemas.microsoft.com/office/drawing/2014/main" id="{FCECCF0F-612A-165B-B254-A25763B9ED64}"/>
                </a:ext>
              </a:extLst>
            </p:cNvPr>
            <p:cNvCxnSpPr>
              <a:cxnSpLocks/>
            </p:cNvCxnSpPr>
            <p:nvPr/>
          </p:nvCxnSpPr>
          <p:spPr>
            <a:xfrm>
              <a:off x="2730062" y="3130028"/>
              <a:ext cx="0" cy="1988477"/>
            </a:xfrm>
            <a:prstGeom prst="line">
              <a:avLst/>
            </a:prstGeom>
            <a:ln w="57150">
              <a:solidFill>
                <a:srgbClr val="8A388D"/>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33A79CE-FFD0-3871-F1FD-77C69EBD1341}"/>
                </a:ext>
              </a:extLst>
            </p:cNvPr>
            <p:cNvSpPr txBox="1"/>
            <p:nvPr/>
          </p:nvSpPr>
          <p:spPr>
            <a:xfrm>
              <a:off x="1199869" y="3718875"/>
              <a:ext cx="3336403" cy="400110"/>
            </a:xfrm>
            <a:prstGeom prst="rect">
              <a:avLst/>
            </a:prstGeom>
            <a:noFill/>
          </p:spPr>
          <p:txBody>
            <a:bodyPr wrap="square" rtlCol="0">
              <a:spAutoFit/>
            </a:bodyPr>
            <a:lstStyle/>
            <a:p>
              <a:pPr algn="ctr"/>
              <a:r>
                <a:rPr lang="en-GB" sz="2000" dirty="0">
                  <a:solidFill>
                    <a:srgbClr val="8A388D"/>
                  </a:solidFill>
                  <a:latin typeface="FreightSans Pro Light" panose="02000606030000020004" pitchFamily="2" charset="0"/>
                </a:rPr>
                <a:t>grad</a:t>
              </a:r>
              <a:r>
                <a:rPr lang="en-NL" sz="2000" dirty="0">
                  <a:solidFill>
                    <a:srgbClr val="8A388D"/>
                  </a:solidFill>
                  <a:latin typeface="FreightSans Pro Light" panose="02000606030000020004" pitchFamily="2" charset="0"/>
                </a:rPr>
                <a:t>       co-grad</a:t>
              </a:r>
            </a:p>
          </p:txBody>
        </p:sp>
        <p:sp>
          <p:nvSpPr>
            <p:cNvPr id="31" name="Triangle 30">
              <a:extLst>
                <a:ext uri="{FF2B5EF4-FFF2-40B4-BE49-F238E27FC236}">
                  <a16:creationId xmlns:a16="http://schemas.microsoft.com/office/drawing/2014/main" id="{527B1B43-5CD3-68D1-A300-6ECA78F5220F}"/>
                </a:ext>
              </a:extLst>
            </p:cNvPr>
            <p:cNvSpPr/>
            <p:nvPr/>
          </p:nvSpPr>
          <p:spPr>
            <a:xfrm rot="10800000">
              <a:off x="2624327" y="3835346"/>
              <a:ext cx="218800" cy="198795"/>
            </a:xfrm>
            <a:prstGeom prst="triangle">
              <a:avLst/>
            </a:prstGeom>
            <a:solidFill>
              <a:schemeClr val="bg1"/>
            </a:solidFill>
            <a:ln w="38100">
              <a:solidFill>
                <a:srgbClr val="8A3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cxnSp>
        <p:nvCxnSpPr>
          <p:cNvPr id="27" name="Straight Connector 26">
            <a:extLst>
              <a:ext uri="{FF2B5EF4-FFF2-40B4-BE49-F238E27FC236}">
                <a16:creationId xmlns:a16="http://schemas.microsoft.com/office/drawing/2014/main" id="{C9599820-8410-814C-8BA4-77450A034AF0}"/>
              </a:ext>
            </a:extLst>
          </p:cNvPr>
          <p:cNvCxnSpPr>
            <a:stCxn id="12" idx="1"/>
            <a:endCxn id="11" idx="3"/>
          </p:cNvCxnSpPr>
          <p:nvPr/>
        </p:nvCxnSpPr>
        <p:spPr>
          <a:xfrm>
            <a:off x="-544010" y="5118505"/>
            <a:ext cx="1324143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EE5D60D9-9B93-D344-B00F-81D419177406}"/>
              </a:ext>
            </a:extLst>
          </p:cNvPr>
          <p:cNvSpPr/>
          <p:nvPr/>
        </p:nvSpPr>
        <p:spPr>
          <a:xfrm>
            <a:off x="2429120" y="4588438"/>
            <a:ext cx="601883" cy="1064871"/>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4"/>
                </a:solidFill>
                <a:latin typeface="FreightSans Pro Light" panose="02000606030000020004" pitchFamily="2" charset="0"/>
              </a:rPr>
              <a:t>C</a:t>
            </a:r>
            <a:r>
              <a:rPr lang="en-NL" baseline="30000" dirty="0">
                <a:solidFill>
                  <a:schemeClr val="accent4"/>
                </a:solidFill>
                <a:latin typeface="FreightSans Pro Light" panose="02000606030000020004" pitchFamily="2" charset="0"/>
              </a:rPr>
              <a:t>in</a:t>
            </a:r>
          </a:p>
        </p:txBody>
      </p:sp>
      <p:cxnSp>
        <p:nvCxnSpPr>
          <p:cNvPr id="29" name="Straight Connector 28">
            <a:extLst>
              <a:ext uri="{FF2B5EF4-FFF2-40B4-BE49-F238E27FC236}">
                <a16:creationId xmlns:a16="http://schemas.microsoft.com/office/drawing/2014/main" id="{86297D09-10B4-734B-88CB-44351B77AF4C}"/>
              </a:ext>
            </a:extLst>
          </p:cNvPr>
          <p:cNvCxnSpPr>
            <a:stCxn id="10" idx="1"/>
            <a:endCxn id="10" idx="3"/>
          </p:cNvCxnSpPr>
          <p:nvPr/>
        </p:nvCxnSpPr>
        <p:spPr>
          <a:xfrm>
            <a:off x="-544010" y="2597593"/>
            <a:ext cx="1318356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39FD1CE4-F066-634A-9CDB-595ACD87723C}"/>
              </a:ext>
            </a:extLst>
          </p:cNvPr>
          <p:cNvSpPr/>
          <p:nvPr/>
        </p:nvSpPr>
        <p:spPr>
          <a:xfrm>
            <a:off x="4848229" y="2065157"/>
            <a:ext cx="601883" cy="1064871"/>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1"/>
                </a:solidFill>
                <a:latin typeface="FreightSans Pro Light" panose="02000606030000020004" pitchFamily="2" charset="0"/>
              </a:rPr>
              <a:t>C</a:t>
            </a:r>
            <a:r>
              <a:rPr lang="en-NL" baseline="30000" dirty="0">
                <a:solidFill>
                  <a:schemeClr val="accent1"/>
                </a:solidFill>
                <a:latin typeface="FreightSans Pro Light" panose="02000606030000020004" pitchFamily="2" charset="0"/>
              </a:rPr>
              <a:t>in</a:t>
            </a:r>
          </a:p>
        </p:txBody>
      </p:sp>
      <p:sp>
        <p:nvSpPr>
          <p:cNvPr id="43" name="Rounded Rectangle 42">
            <a:extLst>
              <a:ext uri="{FF2B5EF4-FFF2-40B4-BE49-F238E27FC236}">
                <a16:creationId xmlns:a16="http://schemas.microsoft.com/office/drawing/2014/main" id="{39B800A1-226B-844E-8042-165D95BF0F10}"/>
              </a:ext>
            </a:extLst>
          </p:cNvPr>
          <p:cNvSpPr/>
          <p:nvPr/>
        </p:nvSpPr>
        <p:spPr>
          <a:xfrm>
            <a:off x="7396975" y="4588438"/>
            <a:ext cx="601883" cy="1064871"/>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4"/>
                </a:solidFill>
                <a:latin typeface="FreightSans Pro Light" panose="02000606030000020004" pitchFamily="2" charset="0"/>
              </a:rPr>
              <a:t>C</a:t>
            </a:r>
            <a:r>
              <a:rPr lang="en-NL" baseline="30000" dirty="0">
                <a:solidFill>
                  <a:schemeClr val="accent4"/>
                </a:solidFill>
                <a:latin typeface="FreightSans Pro Light" panose="02000606030000020004" pitchFamily="2" charset="0"/>
              </a:rPr>
              <a:t>out</a:t>
            </a:r>
          </a:p>
        </p:txBody>
      </p:sp>
      <p:sp>
        <p:nvSpPr>
          <p:cNvPr id="45" name="Rounded Rectangle 44">
            <a:extLst>
              <a:ext uri="{FF2B5EF4-FFF2-40B4-BE49-F238E27FC236}">
                <a16:creationId xmlns:a16="http://schemas.microsoft.com/office/drawing/2014/main" id="{07ABD44F-021B-7340-AE96-44564E775B61}"/>
              </a:ext>
            </a:extLst>
          </p:cNvPr>
          <p:cNvSpPr/>
          <p:nvPr/>
        </p:nvSpPr>
        <p:spPr>
          <a:xfrm>
            <a:off x="9813769" y="2065157"/>
            <a:ext cx="601883" cy="1064871"/>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1"/>
                </a:solidFill>
                <a:latin typeface="FreightSans Pro Light" panose="02000606030000020004" pitchFamily="2" charset="0"/>
              </a:rPr>
              <a:t>C</a:t>
            </a:r>
            <a:r>
              <a:rPr lang="en-NL" baseline="30000" dirty="0">
                <a:solidFill>
                  <a:schemeClr val="accent1"/>
                </a:solidFill>
                <a:latin typeface="FreightSans Pro Light" panose="02000606030000020004" pitchFamily="2" charset="0"/>
              </a:rPr>
              <a:t>out</a:t>
            </a:r>
          </a:p>
        </p:txBody>
      </p:sp>
      <p:sp>
        <p:nvSpPr>
          <p:cNvPr id="19" name="Oval 18">
            <a:extLst>
              <a:ext uri="{FF2B5EF4-FFF2-40B4-BE49-F238E27FC236}">
                <a16:creationId xmlns:a16="http://schemas.microsoft.com/office/drawing/2014/main" id="{44C87A70-C30B-42F7-EA03-44E04AD035F8}"/>
              </a:ext>
            </a:extLst>
          </p:cNvPr>
          <p:cNvSpPr/>
          <p:nvPr/>
        </p:nvSpPr>
        <p:spPr>
          <a:xfrm>
            <a:off x="8286881" y="2417592"/>
            <a:ext cx="360000" cy="360000"/>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θ</a:t>
            </a:r>
            <a:endParaRPr lang="en-NL" dirty="0">
              <a:solidFill>
                <a:schemeClr val="bg1"/>
              </a:solidFill>
            </a:endParaRPr>
          </a:p>
        </p:txBody>
      </p:sp>
      <p:sp>
        <p:nvSpPr>
          <p:cNvPr id="22" name="Oval 21">
            <a:extLst>
              <a:ext uri="{FF2B5EF4-FFF2-40B4-BE49-F238E27FC236}">
                <a16:creationId xmlns:a16="http://schemas.microsoft.com/office/drawing/2014/main" id="{55F51CB8-DE40-5A9D-501D-D162BBDED114}"/>
              </a:ext>
            </a:extLst>
          </p:cNvPr>
          <p:cNvSpPr/>
          <p:nvPr/>
        </p:nvSpPr>
        <p:spPr>
          <a:xfrm>
            <a:off x="6013806" y="4938505"/>
            <a:ext cx="360000" cy="360000"/>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θ</a:t>
            </a:r>
            <a:endParaRPr lang="en-NL" dirty="0">
              <a:solidFill>
                <a:schemeClr val="bg1"/>
              </a:solidFill>
            </a:endParaRPr>
          </a:p>
        </p:txBody>
      </p:sp>
      <p:grpSp>
        <p:nvGrpSpPr>
          <p:cNvPr id="36" name="Group 35">
            <a:extLst>
              <a:ext uri="{FF2B5EF4-FFF2-40B4-BE49-F238E27FC236}">
                <a16:creationId xmlns:a16="http://schemas.microsoft.com/office/drawing/2014/main" id="{7AE7067B-230E-5747-B89C-D10F0C2073E3}"/>
              </a:ext>
            </a:extLst>
          </p:cNvPr>
          <p:cNvGrpSpPr/>
          <p:nvPr/>
        </p:nvGrpSpPr>
        <p:grpSpPr>
          <a:xfrm>
            <a:off x="5567362" y="2028146"/>
            <a:ext cx="2022503" cy="678850"/>
            <a:chOff x="10420019" y="2028146"/>
            <a:chExt cx="2022503" cy="678850"/>
          </a:xfrm>
        </p:grpSpPr>
        <p:sp>
          <p:nvSpPr>
            <p:cNvPr id="37" name="Triangle 36">
              <a:extLst>
                <a:ext uri="{FF2B5EF4-FFF2-40B4-BE49-F238E27FC236}">
                  <a16:creationId xmlns:a16="http://schemas.microsoft.com/office/drawing/2014/main" id="{DE7AA322-9DE0-CEAC-3E5B-1CBA46F6DA55}"/>
                </a:ext>
              </a:extLst>
            </p:cNvPr>
            <p:cNvSpPr/>
            <p:nvPr/>
          </p:nvSpPr>
          <p:spPr>
            <a:xfrm rot="5400000">
              <a:off x="11321869" y="2498198"/>
              <a:ext cx="218800" cy="198795"/>
            </a:xfrm>
            <a:prstGeom prst="triangl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38" name="TextBox 37">
              <a:extLst>
                <a:ext uri="{FF2B5EF4-FFF2-40B4-BE49-F238E27FC236}">
                  <a16:creationId xmlns:a16="http://schemas.microsoft.com/office/drawing/2014/main" id="{1B8BEEF3-6AFB-392B-E056-D25BD224C13A}"/>
                </a:ext>
              </a:extLst>
            </p:cNvPr>
            <p:cNvSpPr txBox="1"/>
            <p:nvPr/>
          </p:nvSpPr>
          <p:spPr>
            <a:xfrm>
              <a:off x="10420019" y="2028146"/>
              <a:ext cx="2022503" cy="400110"/>
            </a:xfrm>
            <a:prstGeom prst="rect">
              <a:avLst/>
            </a:prstGeom>
            <a:noFill/>
          </p:spPr>
          <p:txBody>
            <a:bodyPr wrap="square" rtlCol="0">
              <a:spAutoFit/>
            </a:bodyPr>
            <a:lstStyle/>
            <a:p>
              <a:pPr algn="ctr"/>
              <a:r>
                <a:rPr lang="en-NL" sz="2000" dirty="0">
                  <a:solidFill>
                    <a:schemeClr val="accent1"/>
                  </a:solidFill>
                  <a:latin typeface="FreightSans Pro Light" panose="02000606030000020004" pitchFamily="2" charset="0"/>
                </a:rPr>
                <a:t>Laplacian, Identity</a:t>
              </a:r>
              <a:endParaRPr lang="en-NL" sz="2800" dirty="0">
                <a:solidFill>
                  <a:schemeClr val="accent1"/>
                </a:solidFill>
                <a:latin typeface="FreightSans Pro Light" panose="02000606030000020004" pitchFamily="2" charset="0"/>
              </a:endParaRPr>
            </a:p>
          </p:txBody>
        </p:sp>
      </p:grpSp>
      <p:grpSp>
        <p:nvGrpSpPr>
          <p:cNvPr id="39" name="Group 38">
            <a:extLst>
              <a:ext uri="{FF2B5EF4-FFF2-40B4-BE49-F238E27FC236}">
                <a16:creationId xmlns:a16="http://schemas.microsoft.com/office/drawing/2014/main" id="{3E6F1E5E-3690-FFF4-CCD1-3E7F84EF48D7}"/>
              </a:ext>
            </a:extLst>
          </p:cNvPr>
          <p:cNvGrpSpPr/>
          <p:nvPr/>
        </p:nvGrpSpPr>
        <p:grpSpPr>
          <a:xfrm>
            <a:off x="2723664" y="5009106"/>
            <a:ext cx="3337383" cy="669845"/>
            <a:chOff x="4967827" y="5009106"/>
            <a:chExt cx="3337383" cy="669845"/>
          </a:xfrm>
        </p:grpSpPr>
        <p:sp>
          <p:nvSpPr>
            <p:cNvPr id="40" name="Triangle 39">
              <a:extLst>
                <a:ext uri="{FF2B5EF4-FFF2-40B4-BE49-F238E27FC236}">
                  <a16:creationId xmlns:a16="http://schemas.microsoft.com/office/drawing/2014/main" id="{D82DF4A0-6E55-B4A7-839A-AC321F21540C}"/>
                </a:ext>
              </a:extLst>
            </p:cNvPr>
            <p:cNvSpPr/>
            <p:nvPr/>
          </p:nvSpPr>
          <p:spPr>
            <a:xfrm rot="5400000">
              <a:off x="6427721" y="5019108"/>
              <a:ext cx="218800" cy="198795"/>
            </a:xfrm>
            <a:prstGeom prst="triangl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41" name="TextBox 40">
              <a:extLst>
                <a:ext uri="{FF2B5EF4-FFF2-40B4-BE49-F238E27FC236}">
                  <a16:creationId xmlns:a16="http://schemas.microsoft.com/office/drawing/2014/main" id="{743B2109-310E-6E88-FF00-F4E176BC74B5}"/>
                </a:ext>
              </a:extLst>
            </p:cNvPr>
            <p:cNvSpPr txBox="1"/>
            <p:nvPr/>
          </p:nvSpPr>
          <p:spPr>
            <a:xfrm>
              <a:off x="4967827" y="5278841"/>
              <a:ext cx="3337383" cy="400110"/>
            </a:xfrm>
            <a:prstGeom prst="rect">
              <a:avLst/>
            </a:prstGeom>
            <a:noFill/>
          </p:spPr>
          <p:txBody>
            <a:bodyPr wrap="square" rtlCol="0">
              <a:spAutoFit/>
            </a:bodyPr>
            <a:lstStyle/>
            <a:p>
              <a:pPr algn="ctr"/>
              <a:r>
                <a:rPr lang="en-NL" sz="2000" dirty="0">
                  <a:solidFill>
                    <a:schemeClr val="accent4"/>
                  </a:solidFill>
                  <a:latin typeface="FreightSans Pro Light" panose="02000606030000020004" pitchFamily="2" charset="0"/>
                </a:rPr>
                <a:t>Hodge-Laplacian, Identity</a:t>
              </a:r>
              <a:endParaRPr lang="en-NL" sz="2800" dirty="0">
                <a:solidFill>
                  <a:schemeClr val="accent4"/>
                </a:solidFill>
                <a:latin typeface="FreightSans Pro Light" panose="02000606030000020004" pitchFamily="2" charset="0"/>
              </a:endParaRPr>
            </a:p>
          </p:txBody>
        </p:sp>
      </p:grpSp>
      <p:grpSp>
        <p:nvGrpSpPr>
          <p:cNvPr id="46" name="Group 45">
            <a:extLst>
              <a:ext uri="{FF2B5EF4-FFF2-40B4-BE49-F238E27FC236}">
                <a16:creationId xmlns:a16="http://schemas.microsoft.com/office/drawing/2014/main" id="{31D9938C-3E9F-6031-7B4A-762DA8AC7530}"/>
              </a:ext>
            </a:extLst>
          </p:cNvPr>
          <p:cNvGrpSpPr/>
          <p:nvPr/>
        </p:nvGrpSpPr>
        <p:grpSpPr>
          <a:xfrm>
            <a:off x="7534245" y="2416409"/>
            <a:ext cx="360000" cy="360000"/>
            <a:chOff x="4998699" y="2445939"/>
            <a:chExt cx="300941" cy="300941"/>
          </a:xfrm>
        </p:grpSpPr>
        <p:sp>
          <p:nvSpPr>
            <p:cNvPr id="47" name="Oval 46">
              <a:extLst>
                <a:ext uri="{FF2B5EF4-FFF2-40B4-BE49-F238E27FC236}">
                  <a16:creationId xmlns:a16="http://schemas.microsoft.com/office/drawing/2014/main" id="{0F846DBA-B65C-CFE2-8D75-93F5F6D0FE45}"/>
                </a:ext>
              </a:extLst>
            </p:cNvPr>
            <p:cNvSpPr/>
            <p:nvPr/>
          </p:nvSpPr>
          <p:spPr>
            <a:xfrm>
              <a:off x="4998699" y="2445939"/>
              <a:ext cx="300941" cy="30094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48" name="Cross 47">
              <a:extLst>
                <a:ext uri="{FF2B5EF4-FFF2-40B4-BE49-F238E27FC236}">
                  <a16:creationId xmlns:a16="http://schemas.microsoft.com/office/drawing/2014/main" id="{0A4E22F5-E98B-F64F-E512-852A198E99A2}"/>
                </a:ext>
              </a:extLst>
            </p:cNvPr>
            <p:cNvSpPr/>
            <p:nvPr/>
          </p:nvSpPr>
          <p:spPr>
            <a:xfrm>
              <a:off x="5006223" y="2453463"/>
              <a:ext cx="285894" cy="285894"/>
            </a:xfrm>
            <a:prstGeom prst="plus">
              <a:avLst>
                <a:gd name="adj" fmla="val 4335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49" name="Group 48">
            <a:extLst>
              <a:ext uri="{FF2B5EF4-FFF2-40B4-BE49-F238E27FC236}">
                <a16:creationId xmlns:a16="http://schemas.microsoft.com/office/drawing/2014/main" id="{89124F44-EA6E-DF33-17A0-CFD60361E7B6}"/>
              </a:ext>
            </a:extLst>
          </p:cNvPr>
          <p:cNvGrpSpPr/>
          <p:nvPr/>
        </p:nvGrpSpPr>
        <p:grpSpPr>
          <a:xfrm>
            <a:off x="4981105" y="4945705"/>
            <a:ext cx="360000" cy="360000"/>
            <a:chOff x="4998699" y="2445939"/>
            <a:chExt cx="300941" cy="300941"/>
          </a:xfrm>
        </p:grpSpPr>
        <p:sp>
          <p:nvSpPr>
            <p:cNvPr id="50" name="Oval 49">
              <a:extLst>
                <a:ext uri="{FF2B5EF4-FFF2-40B4-BE49-F238E27FC236}">
                  <a16:creationId xmlns:a16="http://schemas.microsoft.com/office/drawing/2014/main" id="{7A650508-60D6-B305-FA12-716D828B5F9E}"/>
                </a:ext>
              </a:extLst>
            </p:cNvPr>
            <p:cNvSpPr/>
            <p:nvPr/>
          </p:nvSpPr>
          <p:spPr>
            <a:xfrm>
              <a:off x="4998699" y="2445939"/>
              <a:ext cx="300941" cy="30094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51" name="Cross 50">
              <a:extLst>
                <a:ext uri="{FF2B5EF4-FFF2-40B4-BE49-F238E27FC236}">
                  <a16:creationId xmlns:a16="http://schemas.microsoft.com/office/drawing/2014/main" id="{D5EF3984-00A7-1AF5-BB85-5BE09FA0A288}"/>
                </a:ext>
              </a:extLst>
            </p:cNvPr>
            <p:cNvSpPr/>
            <p:nvPr/>
          </p:nvSpPr>
          <p:spPr>
            <a:xfrm>
              <a:off x="5006223" y="2453463"/>
              <a:ext cx="285894" cy="285894"/>
            </a:xfrm>
            <a:prstGeom prst="plus">
              <a:avLst>
                <a:gd name="adj" fmla="val 4335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Tree>
    <p:extLst>
      <p:ext uri="{BB962C8B-B14F-4D97-AF65-F5344CB8AC3E}">
        <p14:creationId xmlns:p14="http://schemas.microsoft.com/office/powerpoint/2010/main" val="78197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 calcmode="lin" valueType="num">
                                      <p:cBhvr>
                                        <p:cTn id="9" dur="500" fill="hold"/>
                                        <p:tgtEl>
                                          <p:spTgt spid="49"/>
                                        </p:tgtEl>
                                        <p:attrNameLst>
                                          <p:attrName>style.rotation</p:attrName>
                                        </p:attrNameLst>
                                      </p:cBhvr>
                                      <p:tavLst>
                                        <p:tav tm="0">
                                          <p:val>
                                            <p:fltVal val="360"/>
                                          </p:val>
                                        </p:tav>
                                        <p:tav tm="100000">
                                          <p:val>
                                            <p:fltVal val="0"/>
                                          </p:val>
                                        </p:tav>
                                      </p:tavLst>
                                    </p:anim>
                                    <p:animEffect transition="in" filter="fade">
                                      <p:cBhvr>
                                        <p:cTn id="10" dur="500"/>
                                        <p:tgtEl>
                                          <p:spTgt spid="49"/>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 calcmode="lin" valueType="num">
                                      <p:cBhvr>
                                        <p:cTn id="15" dur="500" fill="hold"/>
                                        <p:tgtEl>
                                          <p:spTgt spid="46"/>
                                        </p:tgtEl>
                                        <p:attrNameLst>
                                          <p:attrName>style.rotation</p:attrName>
                                        </p:attrNameLst>
                                      </p:cBhvr>
                                      <p:tavLst>
                                        <p:tav tm="0">
                                          <p:val>
                                            <p:fltVal val="360"/>
                                          </p:val>
                                        </p:tav>
                                        <p:tav tm="100000">
                                          <p:val>
                                            <p:fltVal val="0"/>
                                          </p:val>
                                        </p:tav>
                                      </p:tavLst>
                                    </p:anim>
                                    <p:animEffect transition="in" filter="fade">
                                      <p:cBhvr>
                                        <p:cTn id="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771E-A347-E949-82AE-5BE23806E473}"/>
              </a:ext>
            </a:extLst>
          </p:cNvPr>
          <p:cNvSpPr>
            <a:spLocks noGrp="1"/>
          </p:cNvSpPr>
          <p:nvPr>
            <p:ph type="title"/>
          </p:nvPr>
        </p:nvSpPr>
        <p:spPr/>
        <p:txBody>
          <a:bodyPr/>
          <a:lstStyle/>
          <a:p>
            <a:r>
              <a:rPr lang="en-NL" dirty="0"/>
              <a:t>DeltaConv</a:t>
            </a:r>
          </a:p>
        </p:txBody>
      </p:sp>
      <p:sp>
        <p:nvSpPr>
          <p:cNvPr id="4" name="Slide Number Placeholder 3">
            <a:extLst>
              <a:ext uri="{FF2B5EF4-FFF2-40B4-BE49-F238E27FC236}">
                <a16:creationId xmlns:a16="http://schemas.microsoft.com/office/drawing/2014/main" id="{32604B67-188F-B340-B8A3-480F80F93B83}"/>
              </a:ext>
            </a:extLst>
          </p:cNvPr>
          <p:cNvSpPr>
            <a:spLocks noGrp="1"/>
          </p:cNvSpPr>
          <p:nvPr>
            <p:ph type="sldNum" sz="quarter" idx="12"/>
          </p:nvPr>
        </p:nvSpPr>
        <p:spPr/>
        <p:txBody>
          <a:bodyPr/>
          <a:lstStyle/>
          <a:p>
            <a:fld id="{F376D241-1DD8-9144-9B2C-BE0F706CAFA9}" type="slidenum">
              <a:rPr lang="en-NL" smtClean="0"/>
              <a:pPr/>
              <a:t>43</a:t>
            </a:fld>
            <a:endParaRPr lang="en-NL"/>
          </a:p>
        </p:txBody>
      </p:sp>
      <p:sp>
        <p:nvSpPr>
          <p:cNvPr id="3" name="Rectangle 2">
            <a:extLst>
              <a:ext uri="{FF2B5EF4-FFF2-40B4-BE49-F238E27FC236}">
                <a16:creationId xmlns:a16="http://schemas.microsoft.com/office/drawing/2014/main" id="{D1C8E360-3BE1-794C-87CE-B091AEB9815B}"/>
              </a:ext>
            </a:extLst>
          </p:cNvPr>
          <p:cNvSpPr/>
          <p:nvPr/>
        </p:nvSpPr>
        <p:spPr>
          <a:xfrm>
            <a:off x="-486136" y="1739495"/>
            <a:ext cx="13183564" cy="1716196"/>
          </a:xfrm>
          <a:prstGeom prst="rect">
            <a:avLst/>
          </a:prstGeom>
          <a:solidFill>
            <a:schemeClr val="accent1">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0" name="Rectangle 9">
            <a:extLst>
              <a:ext uri="{FF2B5EF4-FFF2-40B4-BE49-F238E27FC236}">
                <a16:creationId xmlns:a16="http://schemas.microsoft.com/office/drawing/2014/main" id="{9F2443A1-F927-3A40-A0DB-FCF2AF6E7C2A}"/>
              </a:ext>
            </a:extLst>
          </p:cNvPr>
          <p:cNvSpPr/>
          <p:nvPr/>
        </p:nvSpPr>
        <p:spPr>
          <a:xfrm>
            <a:off x="-544010" y="1866816"/>
            <a:ext cx="13183564" cy="1461554"/>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87800BC2-9174-2945-8ED5-A7BE31DBBC6F}"/>
              </a:ext>
            </a:extLst>
          </p:cNvPr>
          <p:cNvSpPr txBox="1"/>
          <p:nvPr/>
        </p:nvSpPr>
        <p:spPr>
          <a:xfrm>
            <a:off x="838200" y="1973828"/>
            <a:ext cx="1891862" cy="523220"/>
          </a:xfrm>
          <a:prstGeom prst="rect">
            <a:avLst/>
          </a:prstGeom>
          <a:noFill/>
        </p:spPr>
        <p:txBody>
          <a:bodyPr wrap="square" rtlCol="0">
            <a:spAutoFit/>
          </a:bodyPr>
          <a:lstStyle/>
          <a:p>
            <a:r>
              <a:rPr lang="en-NL" sz="2800" b="1" dirty="0">
                <a:latin typeface="FreightSans Pro Semibold" panose="02000606030000020004" pitchFamily="2" charset="0"/>
              </a:rPr>
              <a:t>Scalars</a:t>
            </a:r>
          </a:p>
        </p:txBody>
      </p:sp>
      <p:sp>
        <p:nvSpPr>
          <p:cNvPr id="11" name="Rectangle 10">
            <a:extLst>
              <a:ext uri="{FF2B5EF4-FFF2-40B4-BE49-F238E27FC236}">
                <a16:creationId xmlns:a16="http://schemas.microsoft.com/office/drawing/2014/main" id="{CF57719B-83E4-FD46-BFAD-3F2E340AC3B3}"/>
              </a:ext>
            </a:extLst>
          </p:cNvPr>
          <p:cNvSpPr/>
          <p:nvPr/>
        </p:nvSpPr>
        <p:spPr>
          <a:xfrm>
            <a:off x="-486136" y="4260407"/>
            <a:ext cx="13183564" cy="1716196"/>
          </a:xfrm>
          <a:prstGeom prst="rect">
            <a:avLst/>
          </a:prstGeom>
          <a:solidFill>
            <a:schemeClr val="accent4">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0795A6EE-0AE2-5246-96FD-FA8214046E93}"/>
              </a:ext>
            </a:extLst>
          </p:cNvPr>
          <p:cNvSpPr/>
          <p:nvPr/>
        </p:nvSpPr>
        <p:spPr>
          <a:xfrm>
            <a:off x="-544010" y="4387728"/>
            <a:ext cx="13183564" cy="1461554"/>
          </a:xfrm>
          <a:prstGeom prst="rect">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CDB75BFB-34FC-1C48-B49E-7FB18EB060BC}"/>
              </a:ext>
            </a:extLst>
          </p:cNvPr>
          <p:cNvSpPr txBox="1"/>
          <p:nvPr/>
        </p:nvSpPr>
        <p:spPr>
          <a:xfrm>
            <a:off x="838200" y="4494740"/>
            <a:ext cx="1891862" cy="523220"/>
          </a:xfrm>
          <a:prstGeom prst="rect">
            <a:avLst/>
          </a:prstGeom>
          <a:noFill/>
        </p:spPr>
        <p:txBody>
          <a:bodyPr wrap="square" rtlCol="0">
            <a:spAutoFit/>
          </a:bodyPr>
          <a:lstStyle/>
          <a:p>
            <a:r>
              <a:rPr lang="en-NL" sz="2800" b="1" dirty="0">
                <a:latin typeface="FreightSans Pro Semibold" panose="02000606030000020004" pitchFamily="2" charset="0"/>
              </a:rPr>
              <a:t>Vectors</a:t>
            </a:r>
          </a:p>
        </p:txBody>
      </p:sp>
      <p:grpSp>
        <p:nvGrpSpPr>
          <p:cNvPr id="32" name="Group 31">
            <a:extLst>
              <a:ext uri="{FF2B5EF4-FFF2-40B4-BE49-F238E27FC236}">
                <a16:creationId xmlns:a16="http://schemas.microsoft.com/office/drawing/2014/main" id="{FE864F9E-2EE6-F5B5-0965-DF00CB20B25E}"/>
              </a:ext>
            </a:extLst>
          </p:cNvPr>
          <p:cNvGrpSpPr/>
          <p:nvPr/>
        </p:nvGrpSpPr>
        <p:grpSpPr>
          <a:xfrm>
            <a:off x="6385493" y="2597593"/>
            <a:ext cx="3336403" cy="1988477"/>
            <a:chOff x="3834987" y="2597593"/>
            <a:chExt cx="3336403" cy="1988477"/>
          </a:xfrm>
        </p:grpSpPr>
        <p:cxnSp>
          <p:nvCxnSpPr>
            <p:cNvPr id="33" name="Straight Connector 32">
              <a:extLst>
                <a:ext uri="{FF2B5EF4-FFF2-40B4-BE49-F238E27FC236}">
                  <a16:creationId xmlns:a16="http://schemas.microsoft.com/office/drawing/2014/main" id="{D5881B26-5327-D91B-DE3E-3C926D669C62}"/>
                </a:ext>
              </a:extLst>
            </p:cNvPr>
            <p:cNvCxnSpPr/>
            <p:nvPr/>
          </p:nvCxnSpPr>
          <p:spPr>
            <a:xfrm>
              <a:off x="5149170" y="2597593"/>
              <a:ext cx="0" cy="198847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43BA997-4FFA-01ED-FEB8-D7B11C48427A}"/>
                </a:ext>
              </a:extLst>
            </p:cNvPr>
            <p:cNvSpPr txBox="1"/>
            <p:nvPr/>
          </p:nvSpPr>
          <p:spPr>
            <a:xfrm>
              <a:off x="3834987" y="3716672"/>
              <a:ext cx="3336403" cy="400110"/>
            </a:xfrm>
            <a:prstGeom prst="rect">
              <a:avLst/>
            </a:prstGeom>
            <a:noFill/>
          </p:spPr>
          <p:txBody>
            <a:bodyPr wrap="square" rtlCol="0">
              <a:spAutoFit/>
            </a:bodyPr>
            <a:lstStyle/>
            <a:p>
              <a:pPr algn="ctr"/>
              <a:r>
                <a:rPr lang="nl-NL" sz="2000" dirty="0">
                  <a:solidFill>
                    <a:schemeClr val="accent2"/>
                  </a:solidFill>
                  <a:latin typeface="FreightSans Pro Light" panose="02000606030000020004" pitchFamily="2" charset="0"/>
                </a:rPr>
                <a:t>div         </a:t>
              </a:r>
              <a:r>
                <a:rPr lang="nl-NL" sz="2000" dirty="0" err="1">
                  <a:solidFill>
                    <a:schemeClr val="accent2"/>
                  </a:solidFill>
                  <a:latin typeface="FreightSans Pro Light" panose="02000606030000020004" pitchFamily="2" charset="0"/>
                </a:rPr>
                <a:t>curl</a:t>
              </a:r>
              <a:r>
                <a:rPr lang="nl-NL" sz="2000" dirty="0">
                  <a:solidFill>
                    <a:schemeClr val="accent2"/>
                  </a:solidFill>
                  <a:latin typeface="FreightSans Pro Light" panose="02000606030000020004" pitchFamily="2" charset="0"/>
                </a:rPr>
                <a:t>, norm</a:t>
              </a:r>
              <a:endParaRPr lang="en-NL" sz="2000" dirty="0">
                <a:solidFill>
                  <a:schemeClr val="accent2"/>
                </a:solidFill>
                <a:latin typeface="FreightSans Pro Light" panose="02000606030000020004" pitchFamily="2" charset="0"/>
              </a:endParaRPr>
            </a:p>
          </p:txBody>
        </p:sp>
        <p:sp>
          <p:nvSpPr>
            <p:cNvPr id="35" name="Triangle 34">
              <a:extLst>
                <a:ext uri="{FF2B5EF4-FFF2-40B4-BE49-F238E27FC236}">
                  <a16:creationId xmlns:a16="http://schemas.microsoft.com/office/drawing/2014/main" id="{26961A8C-411A-7A80-A323-BD96994559EC}"/>
                </a:ext>
              </a:extLst>
            </p:cNvPr>
            <p:cNvSpPr/>
            <p:nvPr/>
          </p:nvSpPr>
          <p:spPr>
            <a:xfrm>
              <a:off x="5039770" y="3786963"/>
              <a:ext cx="218800" cy="198795"/>
            </a:xfrm>
            <a:prstGeom prst="triangl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grpSp>
        <p:nvGrpSpPr>
          <p:cNvPr id="26" name="Group 25">
            <a:extLst>
              <a:ext uri="{FF2B5EF4-FFF2-40B4-BE49-F238E27FC236}">
                <a16:creationId xmlns:a16="http://schemas.microsoft.com/office/drawing/2014/main" id="{36164611-19AA-5A37-7367-3BFEB2ED484F}"/>
              </a:ext>
            </a:extLst>
          </p:cNvPr>
          <p:cNvGrpSpPr/>
          <p:nvPr/>
        </p:nvGrpSpPr>
        <p:grpSpPr>
          <a:xfrm>
            <a:off x="3630912" y="3130028"/>
            <a:ext cx="3336403" cy="1988477"/>
            <a:chOff x="1199869" y="3130028"/>
            <a:chExt cx="3336403" cy="1988477"/>
          </a:xfrm>
        </p:grpSpPr>
        <p:cxnSp>
          <p:nvCxnSpPr>
            <p:cNvPr id="28" name="Straight Connector 27">
              <a:extLst>
                <a:ext uri="{FF2B5EF4-FFF2-40B4-BE49-F238E27FC236}">
                  <a16:creationId xmlns:a16="http://schemas.microsoft.com/office/drawing/2014/main" id="{FCECCF0F-612A-165B-B254-A25763B9ED64}"/>
                </a:ext>
              </a:extLst>
            </p:cNvPr>
            <p:cNvCxnSpPr>
              <a:cxnSpLocks/>
            </p:cNvCxnSpPr>
            <p:nvPr/>
          </p:nvCxnSpPr>
          <p:spPr>
            <a:xfrm>
              <a:off x="2730062" y="3130028"/>
              <a:ext cx="0" cy="1988477"/>
            </a:xfrm>
            <a:prstGeom prst="line">
              <a:avLst/>
            </a:prstGeom>
            <a:ln w="57150">
              <a:solidFill>
                <a:srgbClr val="8A388D"/>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33A79CE-FFD0-3871-F1FD-77C69EBD1341}"/>
                </a:ext>
              </a:extLst>
            </p:cNvPr>
            <p:cNvSpPr txBox="1"/>
            <p:nvPr/>
          </p:nvSpPr>
          <p:spPr>
            <a:xfrm>
              <a:off x="1199869" y="3718875"/>
              <a:ext cx="3336403" cy="400110"/>
            </a:xfrm>
            <a:prstGeom prst="rect">
              <a:avLst/>
            </a:prstGeom>
            <a:noFill/>
          </p:spPr>
          <p:txBody>
            <a:bodyPr wrap="square" rtlCol="0">
              <a:spAutoFit/>
            </a:bodyPr>
            <a:lstStyle/>
            <a:p>
              <a:pPr algn="ctr"/>
              <a:r>
                <a:rPr lang="en-GB" sz="2000" dirty="0">
                  <a:solidFill>
                    <a:srgbClr val="8A388D"/>
                  </a:solidFill>
                  <a:latin typeface="FreightSans Pro Light" panose="02000606030000020004" pitchFamily="2" charset="0"/>
                </a:rPr>
                <a:t>grad</a:t>
              </a:r>
              <a:r>
                <a:rPr lang="en-NL" sz="2000" dirty="0">
                  <a:solidFill>
                    <a:srgbClr val="8A388D"/>
                  </a:solidFill>
                  <a:latin typeface="FreightSans Pro Light" panose="02000606030000020004" pitchFamily="2" charset="0"/>
                </a:rPr>
                <a:t>       co-grad</a:t>
              </a:r>
            </a:p>
          </p:txBody>
        </p:sp>
        <p:sp>
          <p:nvSpPr>
            <p:cNvPr id="31" name="Triangle 30">
              <a:extLst>
                <a:ext uri="{FF2B5EF4-FFF2-40B4-BE49-F238E27FC236}">
                  <a16:creationId xmlns:a16="http://schemas.microsoft.com/office/drawing/2014/main" id="{527B1B43-5CD3-68D1-A300-6ECA78F5220F}"/>
                </a:ext>
              </a:extLst>
            </p:cNvPr>
            <p:cNvSpPr/>
            <p:nvPr/>
          </p:nvSpPr>
          <p:spPr>
            <a:xfrm rot="10800000">
              <a:off x="2624327" y="3835346"/>
              <a:ext cx="218800" cy="198795"/>
            </a:xfrm>
            <a:prstGeom prst="triangle">
              <a:avLst/>
            </a:prstGeom>
            <a:solidFill>
              <a:schemeClr val="bg1"/>
            </a:solidFill>
            <a:ln w="38100">
              <a:solidFill>
                <a:srgbClr val="8A3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cxnSp>
        <p:nvCxnSpPr>
          <p:cNvPr id="27" name="Straight Connector 26">
            <a:extLst>
              <a:ext uri="{FF2B5EF4-FFF2-40B4-BE49-F238E27FC236}">
                <a16:creationId xmlns:a16="http://schemas.microsoft.com/office/drawing/2014/main" id="{C9599820-8410-814C-8BA4-77450A034AF0}"/>
              </a:ext>
            </a:extLst>
          </p:cNvPr>
          <p:cNvCxnSpPr>
            <a:stCxn id="12" idx="1"/>
            <a:endCxn id="11" idx="3"/>
          </p:cNvCxnSpPr>
          <p:nvPr/>
        </p:nvCxnSpPr>
        <p:spPr>
          <a:xfrm>
            <a:off x="-544010" y="5118505"/>
            <a:ext cx="1324143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EE5D60D9-9B93-D344-B00F-81D419177406}"/>
              </a:ext>
            </a:extLst>
          </p:cNvPr>
          <p:cNvSpPr/>
          <p:nvPr/>
        </p:nvSpPr>
        <p:spPr>
          <a:xfrm>
            <a:off x="2429120" y="4588438"/>
            <a:ext cx="601883" cy="1064871"/>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4"/>
                </a:solidFill>
                <a:latin typeface="FreightSans Pro Light" panose="02000606030000020004" pitchFamily="2" charset="0"/>
              </a:rPr>
              <a:t>C</a:t>
            </a:r>
            <a:r>
              <a:rPr lang="en-NL" baseline="30000" dirty="0">
                <a:solidFill>
                  <a:schemeClr val="accent4"/>
                </a:solidFill>
                <a:latin typeface="FreightSans Pro Light" panose="02000606030000020004" pitchFamily="2" charset="0"/>
              </a:rPr>
              <a:t>in</a:t>
            </a:r>
          </a:p>
        </p:txBody>
      </p:sp>
      <p:cxnSp>
        <p:nvCxnSpPr>
          <p:cNvPr id="29" name="Straight Connector 28">
            <a:extLst>
              <a:ext uri="{FF2B5EF4-FFF2-40B4-BE49-F238E27FC236}">
                <a16:creationId xmlns:a16="http://schemas.microsoft.com/office/drawing/2014/main" id="{86297D09-10B4-734B-88CB-44351B77AF4C}"/>
              </a:ext>
            </a:extLst>
          </p:cNvPr>
          <p:cNvCxnSpPr>
            <a:stCxn id="10" idx="1"/>
            <a:endCxn id="10" idx="3"/>
          </p:cNvCxnSpPr>
          <p:nvPr/>
        </p:nvCxnSpPr>
        <p:spPr>
          <a:xfrm>
            <a:off x="-544010" y="2597593"/>
            <a:ext cx="1318356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39FD1CE4-F066-634A-9CDB-595ACD87723C}"/>
              </a:ext>
            </a:extLst>
          </p:cNvPr>
          <p:cNvSpPr/>
          <p:nvPr/>
        </p:nvSpPr>
        <p:spPr>
          <a:xfrm>
            <a:off x="4848229" y="2065157"/>
            <a:ext cx="601883" cy="1064871"/>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1"/>
                </a:solidFill>
                <a:latin typeface="FreightSans Pro Light" panose="02000606030000020004" pitchFamily="2" charset="0"/>
              </a:rPr>
              <a:t>C</a:t>
            </a:r>
            <a:r>
              <a:rPr lang="en-NL" baseline="30000" dirty="0">
                <a:solidFill>
                  <a:schemeClr val="accent1"/>
                </a:solidFill>
                <a:latin typeface="FreightSans Pro Light" panose="02000606030000020004" pitchFamily="2" charset="0"/>
              </a:rPr>
              <a:t>in</a:t>
            </a:r>
          </a:p>
        </p:txBody>
      </p:sp>
      <p:sp>
        <p:nvSpPr>
          <p:cNvPr id="43" name="Rounded Rectangle 42">
            <a:extLst>
              <a:ext uri="{FF2B5EF4-FFF2-40B4-BE49-F238E27FC236}">
                <a16:creationId xmlns:a16="http://schemas.microsoft.com/office/drawing/2014/main" id="{39B800A1-226B-844E-8042-165D95BF0F10}"/>
              </a:ext>
            </a:extLst>
          </p:cNvPr>
          <p:cNvSpPr/>
          <p:nvPr/>
        </p:nvSpPr>
        <p:spPr>
          <a:xfrm>
            <a:off x="7396975" y="4588438"/>
            <a:ext cx="601883" cy="1064871"/>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4"/>
                </a:solidFill>
                <a:latin typeface="FreightSans Pro Light" panose="02000606030000020004" pitchFamily="2" charset="0"/>
              </a:rPr>
              <a:t>C</a:t>
            </a:r>
            <a:r>
              <a:rPr lang="en-NL" baseline="30000" dirty="0">
                <a:solidFill>
                  <a:schemeClr val="accent4"/>
                </a:solidFill>
                <a:latin typeface="FreightSans Pro Light" panose="02000606030000020004" pitchFamily="2" charset="0"/>
              </a:rPr>
              <a:t>out</a:t>
            </a:r>
          </a:p>
        </p:txBody>
      </p:sp>
      <p:sp>
        <p:nvSpPr>
          <p:cNvPr id="45" name="Rounded Rectangle 44">
            <a:extLst>
              <a:ext uri="{FF2B5EF4-FFF2-40B4-BE49-F238E27FC236}">
                <a16:creationId xmlns:a16="http://schemas.microsoft.com/office/drawing/2014/main" id="{07ABD44F-021B-7340-AE96-44564E775B61}"/>
              </a:ext>
            </a:extLst>
          </p:cNvPr>
          <p:cNvSpPr/>
          <p:nvPr/>
        </p:nvSpPr>
        <p:spPr>
          <a:xfrm>
            <a:off x="9813769" y="2065157"/>
            <a:ext cx="601883" cy="1064871"/>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1"/>
                </a:solidFill>
                <a:latin typeface="FreightSans Pro Light" panose="02000606030000020004" pitchFamily="2" charset="0"/>
              </a:rPr>
              <a:t>C</a:t>
            </a:r>
            <a:r>
              <a:rPr lang="en-NL" baseline="30000" dirty="0">
                <a:solidFill>
                  <a:schemeClr val="accent1"/>
                </a:solidFill>
                <a:latin typeface="FreightSans Pro Light" panose="02000606030000020004" pitchFamily="2" charset="0"/>
              </a:rPr>
              <a:t>out</a:t>
            </a:r>
          </a:p>
        </p:txBody>
      </p:sp>
      <p:sp>
        <p:nvSpPr>
          <p:cNvPr id="19" name="Oval 18">
            <a:extLst>
              <a:ext uri="{FF2B5EF4-FFF2-40B4-BE49-F238E27FC236}">
                <a16:creationId xmlns:a16="http://schemas.microsoft.com/office/drawing/2014/main" id="{44C87A70-C30B-42F7-EA03-44E04AD035F8}"/>
              </a:ext>
            </a:extLst>
          </p:cNvPr>
          <p:cNvSpPr/>
          <p:nvPr/>
        </p:nvSpPr>
        <p:spPr>
          <a:xfrm>
            <a:off x="8286881" y="2417592"/>
            <a:ext cx="360000" cy="360000"/>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θ</a:t>
            </a:r>
            <a:endParaRPr lang="en-NL" dirty="0">
              <a:solidFill>
                <a:schemeClr val="bg1"/>
              </a:solidFill>
            </a:endParaRPr>
          </a:p>
        </p:txBody>
      </p:sp>
      <p:sp>
        <p:nvSpPr>
          <p:cNvPr id="22" name="Oval 21">
            <a:extLst>
              <a:ext uri="{FF2B5EF4-FFF2-40B4-BE49-F238E27FC236}">
                <a16:creationId xmlns:a16="http://schemas.microsoft.com/office/drawing/2014/main" id="{55F51CB8-DE40-5A9D-501D-D162BBDED114}"/>
              </a:ext>
            </a:extLst>
          </p:cNvPr>
          <p:cNvSpPr/>
          <p:nvPr/>
        </p:nvSpPr>
        <p:spPr>
          <a:xfrm>
            <a:off x="6013806" y="4938505"/>
            <a:ext cx="360000" cy="360000"/>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θ</a:t>
            </a:r>
            <a:endParaRPr lang="en-NL" dirty="0">
              <a:solidFill>
                <a:schemeClr val="bg1"/>
              </a:solidFill>
            </a:endParaRPr>
          </a:p>
        </p:txBody>
      </p:sp>
      <p:grpSp>
        <p:nvGrpSpPr>
          <p:cNvPr id="39" name="Group 38">
            <a:extLst>
              <a:ext uri="{FF2B5EF4-FFF2-40B4-BE49-F238E27FC236}">
                <a16:creationId xmlns:a16="http://schemas.microsoft.com/office/drawing/2014/main" id="{3E6F1E5E-3690-FFF4-CCD1-3E7F84EF48D7}"/>
              </a:ext>
            </a:extLst>
          </p:cNvPr>
          <p:cNvGrpSpPr/>
          <p:nvPr/>
        </p:nvGrpSpPr>
        <p:grpSpPr>
          <a:xfrm>
            <a:off x="2723664" y="5009106"/>
            <a:ext cx="3337383" cy="669845"/>
            <a:chOff x="4967827" y="5009106"/>
            <a:chExt cx="3337383" cy="669845"/>
          </a:xfrm>
        </p:grpSpPr>
        <p:sp>
          <p:nvSpPr>
            <p:cNvPr id="40" name="Triangle 39">
              <a:extLst>
                <a:ext uri="{FF2B5EF4-FFF2-40B4-BE49-F238E27FC236}">
                  <a16:creationId xmlns:a16="http://schemas.microsoft.com/office/drawing/2014/main" id="{D82DF4A0-6E55-B4A7-839A-AC321F21540C}"/>
                </a:ext>
              </a:extLst>
            </p:cNvPr>
            <p:cNvSpPr/>
            <p:nvPr/>
          </p:nvSpPr>
          <p:spPr>
            <a:xfrm rot="5400000">
              <a:off x="6427721" y="5019108"/>
              <a:ext cx="218800" cy="198795"/>
            </a:xfrm>
            <a:prstGeom prst="triangl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41" name="TextBox 40">
              <a:extLst>
                <a:ext uri="{FF2B5EF4-FFF2-40B4-BE49-F238E27FC236}">
                  <a16:creationId xmlns:a16="http://schemas.microsoft.com/office/drawing/2014/main" id="{743B2109-310E-6E88-FF00-F4E176BC74B5}"/>
                </a:ext>
              </a:extLst>
            </p:cNvPr>
            <p:cNvSpPr txBox="1"/>
            <p:nvPr/>
          </p:nvSpPr>
          <p:spPr>
            <a:xfrm>
              <a:off x="4967827" y="5278841"/>
              <a:ext cx="3337383" cy="400110"/>
            </a:xfrm>
            <a:prstGeom prst="rect">
              <a:avLst/>
            </a:prstGeom>
            <a:noFill/>
          </p:spPr>
          <p:txBody>
            <a:bodyPr wrap="square" rtlCol="0">
              <a:spAutoFit/>
            </a:bodyPr>
            <a:lstStyle/>
            <a:p>
              <a:pPr algn="ctr"/>
              <a:r>
                <a:rPr lang="en-NL" sz="2000" dirty="0">
                  <a:solidFill>
                    <a:schemeClr val="accent4"/>
                  </a:solidFill>
                  <a:latin typeface="FreightSans Pro Light" panose="02000606030000020004" pitchFamily="2" charset="0"/>
                </a:rPr>
                <a:t>Hodge-Laplacian, Identity</a:t>
              </a:r>
              <a:endParaRPr lang="en-NL" sz="2800" dirty="0">
                <a:solidFill>
                  <a:schemeClr val="accent4"/>
                </a:solidFill>
                <a:latin typeface="FreightSans Pro Light" panose="02000606030000020004" pitchFamily="2" charset="0"/>
              </a:endParaRPr>
            </a:p>
          </p:txBody>
        </p:sp>
      </p:grpSp>
      <p:grpSp>
        <p:nvGrpSpPr>
          <p:cNvPr id="46" name="Group 45">
            <a:extLst>
              <a:ext uri="{FF2B5EF4-FFF2-40B4-BE49-F238E27FC236}">
                <a16:creationId xmlns:a16="http://schemas.microsoft.com/office/drawing/2014/main" id="{31D9938C-3E9F-6031-7B4A-762DA8AC7530}"/>
              </a:ext>
            </a:extLst>
          </p:cNvPr>
          <p:cNvGrpSpPr/>
          <p:nvPr/>
        </p:nvGrpSpPr>
        <p:grpSpPr>
          <a:xfrm>
            <a:off x="7534245" y="2416409"/>
            <a:ext cx="360000" cy="360000"/>
            <a:chOff x="4998699" y="2445939"/>
            <a:chExt cx="300941" cy="300941"/>
          </a:xfrm>
        </p:grpSpPr>
        <p:sp>
          <p:nvSpPr>
            <p:cNvPr id="47" name="Oval 46">
              <a:extLst>
                <a:ext uri="{FF2B5EF4-FFF2-40B4-BE49-F238E27FC236}">
                  <a16:creationId xmlns:a16="http://schemas.microsoft.com/office/drawing/2014/main" id="{0F846DBA-B65C-CFE2-8D75-93F5F6D0FE45}"/>
                </a:ext>
              </a:extLst>
            </p:cNvPr>
            <p:cNvSpPr/>
            <p:nvPr/>
          </p:nvSpPr>
          <p:spPr>
            <a:xfrm>
              <a:off x="4998699" y="2445939"/>
              <a:ext cx="300941" cy="30094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48" name="Cross 47">
              <a:extLst>
                <a:ext uri="{FF2B5EF4-FFF2-40B4-BE49-F238E27FC236}">
                  <a16:creationId xmlns:a16="http://schemas.microsoft.com/office/drawing/2014/main" id="{0A4E22F5-E98B-F64F-E512-852A198E99A2}"/>
                </a:ext>
              </a:extLst>
            </p:cNvPr>
            <p:cNvSpPr/>
            <p:nvPr/>
          </p:nvSpPr>
          <p:spPr>
            <a:xfrm>
              <a:off x="5006223" y="2453463"/>
              <a:ext cx="285894" cy="285894"/>
            </a:xfrm>
            <a:prstGeom prst="plus">
              <a:avLst>
                <a:gd name="adj" fmla="val 4335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49" name="Group 48">
            <a:extLst>
              <a:ext uri="{FF2B5EF4-FFF2-40B4-BE49-F238E27FC236}">
                <a16:creationId xmlns:a16="http://schemas.microsoft.com/office/drawing/2014/main" id="{89124F44-EA6E-DF33-17A0-CFD60361E7B6}"/>
              </a:ext>
            </a:extLst>
          </p:cNvPr>
          <p:cNvGrpSpPr/>
          <p:nvPr/>
        </p:nvGrpSpPr>
        <p:grpSpPr>
          <a:xfrm>
            <a:off x="4981105" y="4945705"/>
            <a:ext cx="360000" cy="360000"/>
            <a:chOff x="4998699" y="2445939"/>
            <a:chExt cx="300941" cy="300941"/>
          </a:xfrm>
        </p:grpSpPr>
        <p:sp>
          <p:nvSpPr>
            <p:cNvPr id="50" name="Oval 49">
              <a:extLst>
                <a:ext uri="{FF2B5EF4-FFF2-40B4-BE49-F238E27FC236}">
                  <a16:creationId xmlns:a16="http://schemas.microsoft.com/office/drawing/2014/main" id="{7A650508-60D6-B305-FA12-716D828B5F9E}"/>
                </a:ext>
              </a:extLst>
            </p:cNvPr>
            <p:cNvSpPr/>
            <p:nvPr/>
          </p:nvSpPr>
          <p:spPr>
            <a:xfrm>
              <a:off x="4998699" y="2445939"/>
              <a:ext cx="300941" cy="30094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51" name="Cross 50">
              <a:extLst>
                <a:ext uri="{FF2B5EF4-FFF2-40B4-BE49-F238E27FC236}">
                  <a16:creationId xmlns:a16="http://schemas.microsoft.com/office/drawing/2014/main" id="{D5EF3984-00A7-1AF5-BB85-5BE09FA0A288}"/>
                </a:ext>
              </a:extLst>
            </p:cNvPr>
            <p:cNvSpPr/>
            <p:nvPr/>
          </p:nvSpPr>
          <p:spPr>
            <a:xfrm>
              <a:off x="5006223" y="2453463"/>
              <a:ext cx="285894" cy="285894"/>
            </a:xfrm>
            <a:prstGeom prst="plus">
              <a:avLst>
                <a:gd name="adj" fmla="val 4335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42" name="Freeform 41">
            <a:extLst>
              <a:ext uri="{FF2B5EF4-FFF2-40B4-BE49-F238E27FC236}">
                <a16:creationId xmlns:a16="http://schemas.microsoft.com/office/drawing/2014/main" id="{83B797D1-8E4E-F719-A8A6-8F6C70FEC72F}"/>
              </a:ext>
            </a:extLst>
          </p:cNvPr>
          <p:cNvSpPr/>
          <p:nvPr/>
        </p:nvSpPr>
        <p:spPr>
          <a:xfrm>
            <a:off x="5450112" y="2304288"/>
            <a:ext cx="3739896" cy="292608"/>
          </a:xfrm>
          <a:custGeom>
            <a:avLst/>
            <a:gdLst>
              <a:gd name="connsiteX0" fmla="*/ 0 w 3739896"/>
              <a:gd name="connsiteY0" fmla="*/ 0 h 292608"/>
              <a:gd name="connsiteX1" fmla="*/ 3739896 w 3739896"/>
              <a:gd name="connsiteY1" fmla="*/ 0 h 292608"/>
              <a:gd name="connsiteX2" fmla="*/ 3739896 w 3739896"/>
              <a:gd name="connsiteY2" fmla="*/ 292608 h 292608"/>
            </a:gdLst>
            <a:ahLst/>
            <a:cxnLst>
              <a:cxn ang="0">
                <a:pos x="connsiteX0" y="connsiteY0"/>
              </a:cxn>
              <a:cxn ang="0">
                <a:pos x="connsiteX1" y="connsiteY1"/>
              </a:cxn>
              <a:cxn ang="0">
                <a:pos x="connsiteX2" y="connsiteY2"/>
              </a:cxn>
            </a:cxnLst>
            <a:rect l="l" t="t" r="r" b="b"/>
            <a:pathLst>
              <a:path w="3739896" h="292608">
                <a:moveTo>
                  <a:pt x="0" y="0"/>
                </a:moveTo>
                <a:lnTo>
                  <a:pt x="3739896" y="0"/>
                </a:lnTo>
                <a:lnTo>
                  <a:pt x="3739896" y="292608"/>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44" name="Group 43">
            <a:extLst>
              <a:ext uri="{FF2B5EF4-FFF2-40B4-BE49-F238E27FC236}">
                <a16:creationId xmlns:a16="http://schemas.microsoft.com/office/drawing/2014/main" id="{5B187904-2EA1-D077-15D8-9037DDC9B7E5}"/>
              </a:ext>
            </a:extLst>
          </p:cNvPr>
          <p:cNvGrpSpPr/>
          <p:nvPr/>
        </p:nvGrpSpPr>
        <p:grpSpPr>
          <a:xfrm>
            <a:off x="5685769" y="1817736"/>
            <a:ext cx="1891862" cy="595948"/>
            <a:chOff x="8004076" y="2111047"/>
            <a:chExt cx="1891862" cy="595948"/>
          </a:xfrm>
        </p:grpSpPr>
        <p:sp>
          <p:nvSpPr>
            <p:cNvPr id="52" name="Triangle 51">
              <a:extLst>
                <a:ext uri="{FF2B5EF4-FFF2-40B4-BE49-F238E27FC236}">
                  <a16:creationId xmlns:a16="http://schemas.microsoft.com/office/drawing/2014/main" id="{913C1795-BA63-5C8C-7289-711F356CC620}"/>
                </a:ext>
              </a:extLst>
            </p:cNvPr>
            <p:cNvSpPr/>
            <p:nvPr/>
          </p:nvSpPr>
          <p:spPr>
            <a:xfrm rot="5400000">
              <a:off x="8881635" y="2498197"/>
              <a:ext cx="218800" cy="198795"/>
            </a:xfrm>
            <a:prstGeom prst="triangl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53" name="TextBox 52">
              <a:extLst>
                <a:ext uri="{FF2B5EF4-FFF2-40B4-BE49-F238E27FC236}">
                  <a16:creationId xmlns:a16="http://schemas.microsoft.com/office/drawing/2014/main" id="{B876BC77-79CE-17D2-93FE-CABB7ED329AC}"/>
                </a:ext>
              </a:extLst>
            </p:cNvPr>
            <p:cNvSpPr txBox="1"/>
            <p:nvPr/>
          </p:nvSpPr>
          <p:spPr>
            <a:xfrm>
              <a:off x="8004076" y="2111047"/>
              <a:ext cx="1891862" cy="400110"/>
            </a:xfrm>
            <a:prstGeom prst="rect">
              <a:avLst/>
            </a:prstGeom>
            <a:noFill/>
          </p:spPr>
          <p:txBody>
            <a:bodyPr wrap="square" rtlCol="0">
              <a:spAutoFit/>
            </a:bodyPr>
            <a:lstStyle/>
            <a:p>
              <a:pPr algn="ctr"/>
              <a:r>
                <a:rPr lang="en-NL" sz="2000" dirty="0">
                  <a:solidFill>
                    <a:schemeClr val="accent1"/>
                  </a:solidFill>
                  <a:latin typeface="FreightSans Pro Light" panose="02000606030000020004" pitchFamily="2" charset="0"/>
                </a:rPr>
                <a:t>max</a:t>
              </a:r>
              <a:endParaRPr lang="en-NL" sz="2800" dirty="0">
                <a:solidFill>
                  <a:schemeClr val="accent1"/>
                </a:solidFill>
                <a:latin typeface="FreightSans Pro Light" panose="02000606030000020004" pitchFamily="2" charset="0"/>
              </a:endParaRPr>
            </a:p>
          </p:txBody>
        </p:sp>
      </p:grpSp>
      <p:sp>
        <p:nvSpPr>
          <p:cNvPr id="54" name="Oval 53">
            <a:extLst>
              <a:ext uri="{FF2B5EF4-FFF2-40B4-BE49-F238E27FC236}">
                <a16:creationId xmlns:a16="http://schemas.microsoft.com/office/drawing/2014/main" id="{8783BAA6-829C-70C1-202E-7CF95E2D8CCE}"/>
              </a:ext>
            </a:extLst>
          </p:cNvPr>
          <p:cNvSpPr/>
          <p:nvPr/>
        </p:nvSpPr>
        <p:spPr>
          <a:xfrm>
            <a:off x="5786495" y="2130067"/>
            <a:ext cx="360000" cy="360000"/>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θ</a:t>
            </a:r>
            <a:endParaRPr lang="en-NL" dirty="0">
              <a:solidFill>
                <a:schemeClr val="bg1"/>
              </a:solidFill>
            </a:endParaRPr>
          </a:p>
        </p:txBody>
      </p:sp>
      <p:sp>
        <p:nvSpPr>
          <p:cNvPr id="55" name="Oval 54">
            <a:extLst>
              <a:ext uri="{FF2B5EF4-FFF2-40B4-BE49-F238E27FC236}">
                <a16:creationId xmlns:a16="http://schemas.microsoft.com/office/drawing/2014/main" id="{C4C20E75-9746-9063-2DDC-7267742C3B4F}"/>
              </a:ext>
            </a:extLst>
          </p:cNvPr>
          <p:cNvSpPr/>
          <p:nvPr/>
        </p:nvSpPr>
        <p:spPr>
          <a:xfrm>
            <a:off x="9005790" y="2407410"/>
            <a:ext cx="360000" cy="360000"/>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a:t>
            </a:r>
            <a:endParaRPr lang="en-NL" dirty="0">
              <a:solidFill>
                <a:schemeClr val="bg1"/>
              </a:solidFill>
            </a:endParaRPr>
          </a:p>
        </p:txBody>
      </p:sp>
    </p:spTree>
    <p:extLst>
      <p:ext uri="{BB962C8B-B14F-4D97-AF65-F5344CB8AC3E}">
        <p14:creationId xmlns:p14="http://schemas.microsoft.com/office/powerpoint/2010/main" val="62464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6C8580-75F3-F746-B543-6D34C990FABE}"/>
              </a:ext>
            </a:extLst>
          </p:cNvPr>
          <p:cNvSpPr>
            <a:spLocks noGrp="1"/>
          </p:cNvSpPr>
          <p:nvPr>
            <p:ph type="ctrTitle"/>
          </p:nvPr>
        </p:nvSpPr>
        <p:spPr/>
        <p:txBody>
          <a:bodyPr/>
          <a:lstStyle/>
          <a:p>
            <a:r>
              <a:rPr lang="en-NL" b="0" dirty="0">
                <a:latin typeface="FreightSans Pro Light" panose="02000606030000020004" pitchFamily="2" charset="0"/>
              </a:rPr>
              <a:t>Act 3</a:t>
            </a:r>
            <a:br>
              <a:rPr lang="en-NL" dirty="0"/>
            </a:br>
            <a:r>
              <a:rPr lang="en-NL" dirty="0"/>
              <a:t>The pay-off</a:t>
            </a:r>
          </a:p>
        </p:txBody>
      </p:sp>
      <p:sp>
        <p:nvSpPr>
          <p:cNvPr id="2" name="Slide Number Placeholder 1">
            <a:extLst>
              <a:ext uri="{FF2B5EF4-FFF2-40B4-BE49-F238E27FC236}">
                <a16:creationId xmlns:a16="http://schemas.microsoft.com/office/drawing/2014/main" id="{088532E4-35F7-FA49-8F42-B1D092119DFA}"/>
              </a:ext>
            </a:extLst>
          </p:cNvPr>
          <p:cNvSpPr>
            <a:spLocks noGrp="1"/>
          </p:cNvSpPr>
          <p:nvPr>
            <p:ph type="sldNum" sz="quarter" idx="12"/>
          </p:nvPr>
        </p:nvSpPr>
        <p:spPr/>
        <p:txBody>
          <a:bodyPr/>
          <a:lstStyle/>
          <a:p>
            <a:fld id="{F376D241-1DD8-9144-9B2C-BE0F706CAFA9}" type="slidenum">
              <a:rPr lang="en-NL" smtClean="0"/>
              <a:pPr/>
              <a:t>44</a:t>
            </a:fld>
            <a:endParaRPr lang="en-NL" dirty="0"/>
          </a:p>
        </p:txBody>
      </p:sp>
    </p:spTree>
    <p:extLst>
      <p:ext uri="{BB962C8B-B14F-4D97-AF65-F5344CB8AC3E}">
        <p14:creationId xmlns:p14="http://schemas.microsoft.com/office/powerpoint/2010/main" val="4203471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F1AA-386B-954A-B86D-030192938F32}"/>
              </a:ext>
            </a:extLst>
          </p:cNvPr>
          <p:cNvSpPr>
            <a:spLocks noGrp="1"/>
          </p:cNvSpPr>
          <p:nvPr>
            <p:ph type="title"/>
          </p:nvPr>
        </p:nvSpPr>
        <p:spPr/>
        <p:txBody>
          <a:bodyPr/>
          <a:lstStyle/>
          <a:p>
            <a:r>
              <a:rPr lang="en-NL" dirty="0"/>
              <a:t>Anisotropy?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88839B0-7E08-694D-9373-CF875B638FC7}"/>
                  </a:ext>
                </a:extLst>
              </p:cNvPr>
              <p:cNvSpPr>
                <a:spLocks noGrp="1"/>
              </p:cNvSpPr>
              <p:nvPr>
                <p:ph idx="1"/>
              </p:nvPr>
            </p:nvSpPr>
            <p:spPr/>
            <p:txBody>
              <a:bodyPr/>
              <a:lstStyle/>
              <a:p>
                <a:r>
                  <a:rPr lang="en-NL" dirty="0"/>
                  <a:t>Anisotropic diffusion [Perona-Malik, 1987]</a:t>
                </a:r>
                <a:br>
                  <a:rPr lang="en-NL" dirty="0"/>
                </a:br>
                <a:endParaRPr lang="en-NL" dirty="0"/>
              </a:p>
              <a:p>
                <a:pPr marL="0" indent="0">
                  <a:buNone/>
                </a:pPr>
                <a14:m>
                  <m:oMathPara xmlns:m="http://schemas.openxmlformats.org/officeDocument/2006/math">
                    <m:oMathParaPr>
                      <m:jc m:val="left"/>
                    </m:oMathParaPr>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m:t>
                          </m:r>
                          <m:r>
                            <a:rPr lang="nl-NL" b="0" i="1" smtClean="0">
                              <a:latin typeface="Cambria Math" panose="02040503050406030204" pitchFamily="18" charset="0"/>
                            </a:rPr>
                            <m:t>𝑦</m:t>
                          </m:r>
                        </m:num>
                        <m:den>
                          <m:r>
                            <a:rPr lang="nl-NL" b="0" i="1" smtClean="0">
                              <a:latin typeface="Cambria Math" panose="02040503050406030204" pitchFamily="18" charset="0"/>
                            </a:rPr>
                            <m:t>𝜕</m:t>
                          </m:r>
                          <m:r>
                            <a:rPr lang="nl-NL" b="0" i="1" smtClean="0">
                              <a:latin typeface="Cambria Math" panose="02040503050406030204" pitchFamily="18" charset="0"/>
                            </a:rPr>
                            <m:t>𝑡</m:t>
                          </m:r>
                        </m:den>
                      </m:f>
                      <m:r>
                        <a:rPr lang="nl-NL" b="0" i="1" smtClean="0">
                          <a:latin typeface="Cambria Math" panose="02040503050406030204" pitchFamily="18" charset="0"/>
                        </a:rPr>
                        <m:t>=</m:t>
                      </m:r>
                      <m:r>
                        <m:rPr>
                          <m:sty m:val="p"/>
                        </m:rPr>
                        <a:rPr lang="nl-NL" b="0" i="0" smtClean="0">
                          <a:latin typeface="Cambria Math" panose="02040503050406030204" pitchFamily="18" charset="0"/>
                        </a:rPr>
                        <m:t>∇</m:t>
                      </m:r>
                      <m:r>
                        <a:rPr lang="nl-NL" b="0" i="1" smtClean="0">
                          <a:latin typeface="Cambria Math" panose="02040503050406030204" pitchFamily="18" charset="0"/>
                        </a:rPr>
                        <m:t>⋅(</m:t>
                      </m:r>
                      <m:r>
                        <a:rPr lang="nl-NL" b="0" i="1" smtClean="0">
                          <a:latin typeface="Cambria Math" panose="02040503050406030204" pitchFamily="18" charset="0"/>
                        </a:rPr>
                        <m:t>𝑐</m:t>
                      </m:r>
                      <m:r>
                        <a:rPr lang="nl-NL" b="0" i="1" smtClean="0">
                          <a:latin typeface="Cambria Math" panose="02040503050406030204" pitchFamily="18" charset="0"/>
                        </a:rPr>
                        <m:t>(</m:t>
                      </m:r>
                      <m:d>
                        <m:dPr>
                          <m:begChr m:val="|"/>
                          <m:endChr m:val="|"/>
                          <m:ctrlPr>
                            <a:rPr lang="nl-NL" b="0" i="1" smtClean="0">
                              <a:latin typeface="Cambria Math" panose="02040503050406030204" pitchFamily="18" charset="0"/>
                            </a:rPr>
                          </m:ctrlPr>
                        </m:dPr>
                        <m:e>
                          <m:r>
                            <m:rPr>
                              <m:sty m:val="p"/>
                            </m:rPr>
                            <a:rPr lang="nl-NL" b="0" i="0" smtClean="0">
                              <a:latin typeface="Cambria Math" panose="02040503050406030204" pitchFamily="18" charset="0"/>
                            </a:rPr>
                            <m:t>∇</m:t>
                          </m:r>
                          <m:r>
                            <a:rPr lang="nl-NL" b="0" i="1" smtClean="0">
                              <a:latin typeface="Cambria Math" panose="02040503050406030204" pitchFamily="18" charset="0"/>
                            </a:rPr>
                            <m:t>𝑦</m:t>
                          </m:r>
                        </m:e>
                      </m:d>
                      <m:r>
                        <a:rPr lang="nl-NL" b="0" i="0" smtClean="0">
                          <a:latin typeface="Cambria Math" panose="02040503050406030204" pitchFamily="18" charset="0"/>
                        </a:rPr>
                        <m:t>)</m:t>
                      </m:r>
                      <m:r>
                        <m:rPr>
                          <m:sty m:val="p"/>
                        </m:rPr>
                        <a:rPr lang="nl-NL" b="0" i="0" smtClean="0">
                          <a:latin typeface="Cambria Math" panose="02040503050406030204" pitchFamily="18" charset="0"/>
                        </a:rPr>
                        <m:t>∇</m:t>
                      </m:r>
                      <m:r>
                        <a:rPr lang="nl-NL" b="0" i="1" smtClean="0">
                          <a:latin typeface="Cambria Math" panose="02040503050406030204" pitchFamily="18" charset="0"/>
                        </a:rPr>
                        <m:t>𝑦</m:t>
                      </m:r>
                      <m:r>
                        <a:rPr lang="nl-NL" b="0" i="1" smtClean="0">
                          <a:latin typeface="Cambria Math" panose="02040503050406030204" pitchFamily="18" charset="0"/>
                        </a:rPr>
                        <m:t>)</m:t>
                      </m:r>
                    </m:oMath>
                  </m:oMathPara>
                </a14:m>
                <a:endParaRPr lang="nl-NL" b="0" dirty="0"/>
              </a:p>
            </p:txBody>
          </p:sp>
        </mc:Choice>
        <mc:Fallback xmlns="">
          <p:sp>
            <p:nvSpPr>
              <p:cNvPr id="3" name="Content Placeholder 2">
                <a:extLst>
                  <a:ext uri="{FF2B5EF4-FFF2-40B4-BE49-F238E27FC236}">
                    <a16:creationId xmlns:a16="http://schemas.microsoft.com/office/drawing/2014/main" id="{E88839B0-7E08-694D-9373-CF875B638FC7}"/>
                  </a:ext>
                </a:extLst>
              </p:cNvPr>
              <p:cNvSpPr>
                <a:spLocks noGrp="1" noRot="1" noChangeAspect="1" noMove="1" noResize="1" noEditPoints="1" noAdjustHandles="1" noChangeArrowheads="1" noChangeShapeType="1" noTextEdit="1"/>
              </p:cNvSpPr>
              <p:nvPr>
                <p:ph idx="1"/>
              </p:nvPr>
            </p:nvSpPr>
            <p:spPr>
              <a:blipFill>
                <a:blip r:embed="rId3"/>
                <a:stretch>
                  <a:fillRect l="-1086" t="-2326"/>
                </a:stretch>
              </a:blipFill>
            </p:spPr>
            <p:txBody>
              <a:bodyPr/>
              <a:lstStyle/>
              <a:p>
                <a:r>
                  <a:rPr lang="en-NL">
                    <a:noFill/>
                  </a:rPr>
                  <a:t> </a:t>
                </a:r>
              </a:p>
            </p:txBody>
          </p:sp>
        </mc:Fallback>
      </mc:AlternateContent>
      <p:sp>
        <p:nvSpPr>
          <p:cNvPr id="4" name="Slide Number Placeholder 3">
            <a:extLst>
              <a:ext uri="{FF2B5EF4-FFF2-40B4-BE49-F238E27FC236}">
                <a16:creationId xmlns:a16="http://schemas.microsoft.com/office/drawing/2014/main" id="{58E0F815-6294-1647-845E-41770FE0B863}"/>
              </a:ext>
            </a:extLst>
          </p:cNvPr>
          <p:cNvSpPr>
            <a:spLocks noGrp="1"/>
          </p:cNvSpPr>
          <p:nvPr>
            <p:ph type="sldNum" sz="quarter" idx="12"/>
          </p:nvPr>
        </p:nvSpPr>
        <p:spPr/>
        <p:txBody>
          <a:bodyPr/>
          <a:lstStyle/>
          <a:p>
            <a:fld id="{F376D241-1DD8-9144-9B2C-BE0F706CAFA9}" type="slidenum">
              <a:rPr lang="en-NL" smtClean="0"/>
              <a:pPr/>
              <a:t>45</a:t>
            </a:fld>
            <a:endParaRPr lang="en-NL"/>
          </a:p>
        </p:txBody>
      </p:sp>
      <p:sp>
        <p:nvSpPr>
          <p:cNvPr id="12" name="Rectangle 11">
            <a:extLst>
              <a:ext uri="{FF2B5EF4-FFF2-40B4-BE49-F238E27FC236}">
                <a16:creationId xmlns:a16="http://schemas.microsoft.com/office/drawing/2014/main" id="{1F249294-FE82-B842-BBED-0A3C48154B8A}"/>
              </a:ext>
            </a:extLst>
          </p:cNvPr>
          <p:cNvSpPr/>
          <p:nvPr/>
        </p:nvSpPr>
        <p:spPr>
          <a:xfrm>
            <a:off x="838200" y="2509146"/>
            <a:ext cx="585486" cy="103270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67240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F1AA-386B-954A-B86D-030192938F32}"/>
              </a:ext>
            </a:extLst>
          </p:cNvPr>
          <p:cNvSpPr>
            <a:spLocks noGrp="1"/>
          </p:cNvSpPr>
          <p:nvPr>
            <p:ph type="title"/>
          </p:nvPr>
        </p:nvSpPr>
        <p:spPr/>
        <p:txBody>
          <a:bodyPr/>
          <a:lstStyle/>
          <a:p>
            <a:r>
              <a:rPr lang="en-NL" dirty="0"/>
              <a:t>Anisotropy?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88839B0-7E08-694D-9373-CF875B638FC7}"/>
                  </a:ext>
                </a:extLst>
              </p:cNvPr>
              <p:cNvSpPr>
                <a:spLocks noGrp="1"/>
              </p:cNvSpPr>
              <p:nvPr>
                <p:ph idx="1"/>
              </p:nvPr>
            </p:nvSpPr>
            <p:spPr/>
            <p:txBody>
              <a:bodyPr/>
              <a:lstStyle/>
              <a:p>
                <a:r>
                  <a:rPr lang="en-NL" dirty="0"/>
                  <a:t>Anisotropic diffusion [Perona-Malik, 1987]</a:t>
                </a:r>
                <a:br>
                  <a:rPr lang="en-NL" dirty="0"/>
                </a:br>
                <a:endParaRPr lang="en-NL" dirty="0"/>
              </a:p>
              <a:p>
                <a:pPr marL="0" indent="0">
                  <a:buNone/>
                </a:pPr>
                <a14:m>
                  <m:oMathPara xmlns:m="http://schemas.openxmlformats.org/officeDocument/2006/math">
                    <m:oMathParaPr>
                      <m:jc m:val="left"/>
                    </m:oMathParaPr>
                    <m:oMath xmlns:m="http://schemas.openxmlformats.org/officeDocument/2006/math">
                      <m:f>
                        <m:fPr>
                          <m:ctrlPr>
                            <a:rPr lang="nl-NL" i="1">
                              <a:latin typeface="Cambria Math" panose="02040503050406030204" pitchFamily="18" charset="0"/>
                            </a:rPr>
                          </m:ctrlPr>
                        </m:fPr>
                        <m:num>
                          <m:r>
                            <a:rPr lang="nl-NL" i="1">
                              <a:latin typeface="Cambria Math" panose="02040503050406030204" pitchFamily="18" charset="0"/>
                            </a:rPr>
                            <m:t>𝜕</m:t>
                          </m:r>
                          <m:r>
                            <a:rPr lang="nl-NL" i="1">
                              <a:latin typeface="Cambria Math" panose="02040503050406030204" pitchFamily="18" charset="0"/>
                            </a:rPr>
                            <m:t>𝑦</m:t>
                          </m:r>
                        </m:num>
                        <m:den>
                          <m:r>
                            <a:rPr lang="nl-NL" i="1">
                              <a:latin typeface="Cambria Math" panose="02040503050406030204" pitchFamily="18" charset="0"/>
                            </a:rPr>
                            <m:t>𝜕</m:t>
                          </m:r>
                          <m:r>
                            <a:rPr lang="nl-NL" i="1">
                              <a:latin typeface="Cambria Math" panose="02040503050406030204" pitchFamily="18" charset="0"/>
                            </a:rPr>
                            <m:t>𝑡</m:t>
                          </m:r>
                        </m:den>
                      </m:f>
                      <m:r>
                        <a:rPr lang="nl-NL" i="1">
                          <a:latin typeface="Cambria Math" panose="02040503050406030204" pitchFamily="18" charset="0"/>
                        </a:rPr>
                        <m:t>=</m:t>
                      </m:r>
                      <m:r>
                        <m:rPr>
                          <m:sty m:val="p"/>
                        </m:rPr>
                        <a:rPr lang="nl-NL">
                          <a:latin typeface="Cambria Math" panose="02040503050406030204" pitchFamily="18" charset="0"/>
                        </a:rPr>
                        <m:t>∇</m:t>
                      </m:r>
                      <m:r>
                        <a:rPr lang="nl-NL" i="1">
                          <a:latin typeface="Cambria Math" panose="02040503050406030204" pitchFamily="18" charset="0"/>
                        </a:rPr>
                        <m:t>⋅(</m:t>
                      </m:r>
                      <m:r>
                        <a:rPr lang="nl-NL" i="1">
                          <a:latin typeface="Cambria Math" panose="02040503050406030204" pitchFamily="18" charset="0"/>
                        </a:rPr>
                        <m:t>𝑐</m:t>
                      </m:r>
                      <m:r>
                        <a:rPr lang="nl-NL" i="1">
                          <a:latin typeface="Cambria Math" panose="02040503050406030204" pitchFamily="18" charset="0"/>
                        </a:rPr>
                        <m:t>(</m:t>
                      </m:r>
                      <m:d>
                        <m:dPr>
                          <m:begChr m:val="|"/>
                          <m:endChr m:val="|"/>
                          <m:ctrlPr>
                            <a:rPr lang="nl-NL" i="1">
                              <a:latin typeface="Cambria Math" panose="02040503050406030204" pitchFamily="18" charset="0"/>
                            </a:rPr>
                          </m:ctrlPr>
                        </m:dPr>
                        <m:e>
                          <m:r>
                            <m:rPr>
                              <m:sty m:val="p"/>
                            </m:rPr>
                            <a:rPr lang="nl-NL">
                              <a:latin typeface="Cambria Math" panose="02040503050406030204" pitchFamily="18" charset="0"/>
                            </a:rPr>
                            <m:t>∇</m:t>
                          </m:r>
                          <m:r>
                            <a:rPr lang="nl-NL" i="1">
                              <a:latin typeface="Cambria Math" panose="02040503050406030204" pitchFamily="18" charset="0"/>
                            </a:rPr>
                            <m:t>𝑦</m:t>
                          </m:r>
                        </m:e>
                      </m:d>
                      <m:r>
                        <a:rPr lang="nl-NL">
                          <a:latin typeface="Cambria Math" panose="02040503050406030204" pitchFamily="18" charset="0"/>
                        </a:rPr>
                        <m:t>)</m:t>
                      </m:r>
                      <m:r>
                        <m:rPr>
                          <m:sty m:val="p"/>
                        </m:rPr>
                        <a:rPr lang="nl-NL">
                          <a:latin typeface="Cambria Math" panose="02040503050406030204" pitchFamily="18" charset="0"/>
                        </a:rPr>
                        <m:t>∇</m:t>
                      </m:r>
                      <m:r>
                        <a:rPr lang="nl-NL" i="1">
                          <a:latin typeface="Cambria Math" panose="02040503050406030204" pitchFamily="18" charset="0"/>
                        </a:rPr>
                        <m:t>𝑦</m:t>
                      </m:r>
                      <m:r>
                        <a:rPr lang="nl-NL" i="1">
                          <a:latin typeface="Cambria Math" panose="02040503050406030204" pitchFamily="18" charset="0"/>
                        </a:rPr>
                        <m:t>)</m:t>
                      </m:r>
                    </m:oMath>
                  </m:oMathPara>
                </a14:m>
                <a:endParaRPr lang="nl-NL" b="0" dirty="0"/>
              </a:p>
            </p:txBody>
          </p:sp>
        </mc:Choice>
        <mc:Fallback xmlns="">
          <p:sp>
            <p:nvSpPr>
              <p:cNvPr id="3" name="Content Placeholder 2">
                <a:extLst>
                  <a:ext uri="{FF2B5EF4-FFF2-40B4-BE49-F238E27FC236}">
                    <a16:creationId xmlns:a16="http://schemas.microsoft.com/office/drawing/2014/main" id="{E88839B0-7E08-694D-9373-CF875B638FC7}"/>
                  </a:ext>
                </a:extLst>
              </p:cNvPr>
              <p:cNvSpPr>
                <a:spLocks noGrp="1" noRot="1" noChangeAspect="1" noMove="1" noResize="1" noEditPoints="1" noAdjustHandles="1" noChangeArrowheads="1" noChangeShapeType="1" noTextEdit="1"/>
              </p:cNvSpPr>
              <p:nvPr>
                <p:ph idx="1"/>
              </p:nvPr>
            </p:nvSpPr>
            <p:spPr>
              <a:blipFill>
                <a:blip r:embed="rId3"/>
                <a:stretch>
                  <a:fillRect l="-1086" t="-2326"/>
                </a:stretch>
              </a:blipFill>
            </p:spPr>
            <p:txBody>
              <a:bodyPr/>
              <a:lstStyle/>
              <a:p>
                <a:r>
                  <a:rPr lang="en-NL">
                    <a:noFill/>
                  </a:rPr>
                  <a:t> </a:t>
                </a:r>
              </a:p>
            </p:txBody>
          </p:sp>
        </mc:Fallback>
      </mc:AlternateContent>
      <p:sp>
        <p:nvSpPr>
          <p:cNvPr id="4" name="Slide Number Placeholder 3">
            <a:extLst>
              <a:ext uri="{FF2B5EF4-FFF2-40B4-BE49-F238E27FC236}">
                <a16:creationId xmlns:a16="http://schemas.microsoft.com/office/drawing/2014/main" id="{58E0F815-6294-1647-845E-41770FE0B863}"/>
              </a:ext>
            </a:extLst>
          </p:cNvPr>
          <p:cNvSpPr>
            <a:spLocks noGrp="1"/>
          </p:cNvSpPr>
          <p:nvPr>
            <p:ph type="sldNum" sz="quarter" idx="12"/>
          </p:nvPr>
        </p:nvSpPr>
        <p:spPr/>
        <p:txBody>
          <a:bodyPr/>
          <a:lstStyle/>
          <a:p>
            <a:fld id="{F376D241-1DD8-9144-9B2C-BE0F706CAFA9}" type="slidenum">
              <a:rPr lang="en-NL" smtClean="0"/>
              <a:pPr/>
              <a:t>46</a:t>
            </a:fld>
            <a:endParaRPr lang="en-NL"/>
          </a:p>
        </p:txBody>
      </p:sp>
      <p:sp>
        <p:nvSpPr>
          <p:cNvPr id="12" name="Rectangle 11">
            <a:extLst>
              <a:ext uri="{FF2B5EF4-FFF2-40B4-BE49-F238E27FC236}">
                <a16:creationId xmlns:a16="http://schemas.microsoft.com/office/drawing/2014/main" id="{1F249294-FE82-B842-BBED-0A3C48154B8A}"/>
              </a:ext>
            </a:extLst>
          </p:cNvPr>
          <p:cNvSpPr/>
          <p:nvPr/>
        </p:nvSpPr>
        <p:spPr>
          <a:xfrm>
            <a:off x="3454079" y="2673752"/>
            <a:ext cx="585486" cy="76393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6330564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F1AA-386B-954A-B86D-030192938F32}"/>
              </a:ext>
            </a:extLst>
          </p:cNvPr>
          <p:cNvSpPr>
            <a:spLocks noGrp="1"/>
          </p:cNvSpPr>
          <p:nvPr>
            <p:ph type="title"/>
          </p:nvPr>
        </p:nvSpPr>
        <p:spPr/>
        <p:txBody>
          <a:bodyPr/>
          <a:lstStyle/>
          <a:p>
            <a:r>
              <a:rPr lang="en-NL" dirty="0"/>
              <a:t>Anisotropy?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88839B0-7E08-694D-9373-CF875B638FC7}"/>
                  </a:ext>
                </a:extLst>
              </p:cNvPr>
              <p:cNvSpPr>
                <a:spLocks noGrp="1"/>
              </p:cNvSpPr>
              <p:nvPr>
                <p:ph idx="1"/>
              </p:nvPr>
            </p:nvSpPr>
            <p:spPr/>
            <p:txBody>
              <a:bodyPr/>
              <a:lstStyle/>
              <a:p>
                <a:r>
                  <a:rPr lang="en-NL" dirty="0"/>
                  <a:t>Anisotropic diffusion [Perona-Malik, 1987]</a:t>
                </a:r>
                <a:br>
                  <a:rPr lang="en-NL" dirty="0"/>
                </a:br>
                <a:endParaRPr lang="en-NL" dirty="0"/>
              </a:p>
              <a:p>
                <a:pPr marL="0" indent="0">
                  <a:buNone/>
                </a:pPr>
                <a14:m>
                  <m:oMathPara xmlns:m="http://schemas.openxmlformats.org/officeDocument/2006/math">
                    <m:oMathParaPr>
                      <m:jc m:val="left"/>
                    </m:oMathParaPr>
                    <m:oMath xmlns:m="http://schemas.openxmlformats.org/officeDocument/2006/math">
                      <m:f>
                        <m:fPr>
                          <m:ctrlPr>
                            <a:rPr lang="nl-NL" i="1">
                              <a:latin typeface="Cambria Math" panose="02040503050406030204" pitchFamily="18" charset="0"/>
                            </a:rPr>
                          </m:ctrlPr>
                        </m:fPr>
                        <m:num>
                          <m:r>
                            <a:rPr lang="nl-NL" i="1">
                              <a:latin typeface="Cambria Math" panose="02040503050406030204" pitchFamily="18" charset="0"/>
                            </a:rPr>
                            <m:t>𝜕</m:t>
                          </m:r>
                          <m:r>
                            <a:rPr lang="nl-NL" i="1">
                              <a:latin typeface="Cambria Math" panose="02040503050406030204" pitchFamily="18" charset="0"/>
                            </a:rPr>
                            <m:t>𝑦</m:t>
                          </m:r>
                        </m:num>
                        <m:den>
                          <m:r>
                            <a:rPr lang="nl-NL" i="1">
                              <a:latin typeface="Cambria Math" panose="02040503050406030204" pitchFamily="18" charset="0"/>
                            </a:rPr>
                            <m:t>𝜕</m:t>
                          </m:r>
                          <m:r>
                            <a:rPr lang="nl-NL" i="1">
                              <a:latin typeface="Cambria Math" panose="02040503050406030204" pitchFamily="18" charset="0"/>
                            </a:rPr>
                            <m:t>𝑡</m:t>
                          </m:r>
                        </m:den>
                      </m:f>
                      <m:r>
                        <a:rPr lang="nl-NL" i="1">
                          <a:latin typeface="Cambria Math" panose="02040503050406030204" pitchFamily="18" charset="0"/>
                        </a:rPr>
                        <m:t>=</m:t>
                      </m:r>
                      <m:r>
                        <m:rPr>
                          <m:sty m:val="p"/>
                        </m:rPr>
                        <a:rPr lang="nl-NL">
                          <a:latin typeface="Cambria Math" panose="02040503050406030204" pitchFamily="18" charset="0"/>
                        </a:rPr>
                        <m:t>∇</m:t>
                      </m:r>
                      <m:r>
                        <a:rPr lang="nl-NL" i="1">
                          <a:latin typeface="Cambria Math" panose="02040503050406030204" pitchFamily="18" charset="0"/>
                        </a:rPr>
                        <m:t>⋅(</m:t>
                      </m:r>
                      <m:r>
                        <a:rPr lang="nl-NL" i="1">
                          <a:latin typeface="Cambria Math" panose="02040503050406030204" pitchFamily="18" charset="0"/>
                        </a:rPr>
                        <m:t>𝑐</m:t>
                      </m:r>
                      <m:r>
                        <a:rPr lang="nl-NL" i="1">
                          <a:latin typeface="Cambria Math" panose="02040503050406030204" pitchFamily="18" charset="0"/>
                        </a:rPr>
                        <m:t>(</m:t>
                      </m:r>
                      <m:d>
                        <m:dPr>
                          <m:begChr m:val="|"/>
                          <m:endChr m:val="|"/>
                          <m:ctrlPr>
                            <a:rPr lang="nl-NL" i="1">
                              <a:latin typeface="Cambria Math" panose="02040503050406030204" pitchFamily="18" charset="0"/>
                            </a:rPr>
                          </m:ctrlPr>
                        </m:dPr>
                        <m:e>
                          <m:r>
                            <m:rPr>
                              <m:sty m:val="p"/>
                            </m:rPr>
                            <a:rPr lang="nl-NL">
                              <a:latin typeface="Cambria Math" panose="02040503050406030204" pitchFamily="18" charset="0"/>
                            </a:rPr>
                            <m:t>∇</m:t>
                          </m:r>
                          <m:r>
                            <a:rPr lang="nl-NL" i="1">
                              <a:latin typeface="Cambria Math" panose="02040503050406030204" pitchFamily="18" charset="0"/>
                            </a:rPr>
                            <m:t>𝑦</m:t>
                          </m:r>
                        </m:e>
                      </m:d>
                      <m:r>
                        <a:rPr lang="nl-NL">
                          <a:latin typeface="Cambria Math" panose="02040503050406030204" pitchFamily="18" charset="0"/>
                        </a:rPr>
                        <m:t>)</m:t>
                      </m:r>
                      <m:r>
                        <m:rPr>
                          <m:sty m:val="p"/>
                        </m:rPr>
                        <a:rPr lang="nl-NL">
                          <a:latin typeface="Cambria Math" panose="02040503050406030204" pitchFamily="18" charset="0"/>
                        </a:rPr>
                        <m:t>∇</m:t>
                      </m:r>
                      <m:r>
                        <a:rPr lang="nl-NL" i="1">
                          <a:latin typeface="Cambria Math" panose="02040503050406030204" pitchFamily="18" charset="0"/>
                        </a:rPr>
                        <m:t>𝑦</m:t>
                      </m:r>
                      <m:r>
                        <a:rPr lang="nl-NL" i="1">
                          <a:latin typeface="Cambria Math" panose="02040503050406030204" pitchFamily="18" charset="0"/>
                        </a:rPr>
                        <m:t>)</m:t>
                      </m:r>
                    </m:oMath>
                  </m:oMathPara>
                </a14:m>
                <a:endParaRPr lang="nl-NL" b="0" dirty="0"/>
              </a:p>
            </p:txBody>
          </p:sp>
        </mc:Choice>
        <mc:Fallback xmlns="">
          <p:sp>
            <p:nvSpPr>
              <p:cNvPr id="3" name="Content Placeholder 2">
                <a:extLst>
                  <a:ext uri="{FF2B5EF4-FFF2-40B4-BE49-F238E27FC236}">
                    <a16:creationId xmlns:a16="http://schemas.microsoft.com/office/drawing/2014/main" id="{E88839B0-7E08-694D-9373-CF875B638FC7}"/>
                  </a:ext>
                </a:extLst>
              </p:cNvPr>
              <p:cNvSpPr>
                <a:spLocks noGrp="1" noRot="1" noChangeAspect="1" noMove="1" noResize="1" noEditPoints="1" noAdjustHandles="1" noChangeArrowheads="1" noChangeShapeType="1" noTextEdit="1"/>
              </p:cNvSpPr>
              <p:nvPr>
                <p:ph idx="1"/>
              </p:nvPr>
            </p:nvSpPr>
            <p:spPr>
              <a:blipFill>
                <a:blip r:embed="rId3"/>
                <a:stretch>
                  <a:fillRect l="-1086" t="-2326"/>
                </a:stretch>
              </a:blipFill>
            </p:spPr>
            <p:txBody>
              <a:bodyPr/>
              <a:lstStyle/>
              <a:p>
                <a:r>
                  <a:rPr lang="en-NL">
                    <a:noFill/>
                  </a:rPr>
                  <a:t> </a:t>
                </a:r>
              </a:p>
            </p:txBody>
          </p:sp>
        </mc:Fallback>
      </mc:AlternateContent>
      <p:sp>
        <p:nvSpPr>
          <p:cNvPr id="4" name="Slide Number Placeholder 3">
            <a:extLst>
              <a:ext uri="{FF2B5EF4-FFF2-40B4-BE49-F238E27FC236}">
                <a16:creationId xmlns:a16="http://schemas.microsoft.com/office/drawing/2014/main" id="{58E0F815-6294-1647-845E-41770FE0B863}"/>
              </a:ext>
            </a:extLst>
          </p:cNvPr>
          <p:cNvSpPr>
            <a:spLocks noGrp="1"/>
          </p:cNvSpPr>
          <p:nvPr>
            <p:ph type="sldNum" sz="quarter" idx="12"/>
          </p:nvPr>
        </p:nvSpPr>
        <p:spPr/>
        <p:txBody>
          <a:bodyPr/>
          <a:lstStyle/>
          <a:p>
            <a:fld id="{F376D241-1DD8-9144-9B2C-BE0F706CAFA9}" type="slidenum">
              <a:rPr lang="en-NL" smtClean="0"/>
              <a:pPr/>
              <a:t>47</a:t>
            </a:fld>
            <a:endParaRPr lang="en-NL"/>
          </a:p>
        </p:txBody>
      </p:sp>
      <p:sp>
        <p:nvSpPr>
          <p:cNvPr id="12" name="Rectangle 11">
            <a:extLst>
              <a:ext uri="{FF2B5EF4-FFF2-40B4-BE49-F238E27FC236}">
                <a16:creationId xmlns:a16="http://schemas.microsoft.com/office/drawing/2014/main" id="{1F249294-FE82-B842-BBED-0A3C48154B8A}"/>
              </a:ext>
            </a:extLst>
          </p:cNvPr>
          <p:cNvSpPr/>
          <p:nvPr/>
        </p:nvSpPr>
        <p:spPr>
          <a:xfrm>
            <a:off x="2366058" y="2673752"/>
            <a:ext cx="1187370" cy="76393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8" name="Picture 7" descr="A picture containing white&#10;&#10;Description automatically generated">
            <a:extLst>
              <a:ext uri="{FF2B5EF4-FFF2-40B4-BE49-F238E27FC236}">
                <a16:creationId xmlns:a16="http://schemas.microsoft.com/office/drawing/2014/main" id="{4FC8989D-AB10-CC49-A553-A74CC32F272A}"/>
              </a:ext>
            </a:extLst>
          </p:cNvPr>
          <p:cNvPicPr>
            <a:picLocks noChangeAspect="1"/>
          </p:cNvPicPr>
          <p:nvPr/>
        </p:nvPicPr>
        <p:blipFill>
          <a:blip r:embed="rId4"/>
          <a:stretch>
            <a:fillRect/>
          </a:stretch>
        </p:blipFill>
        <p:spPr>
          <a:xfrm>
            <a:off x="4676171" y="2673752"/>
            <a:ext cx="4199817" cy="2499891"/>
          </a:xfrm>
          <a:prstGeom prst="rect">
            <a:avLst/>
          </a:prstGeom>
          <a:ln w="38100">
            <a:solidFill>
              <a:srgbClr val="00B0F0"/>
            </a:solidFill>
          </a:ln>
        </p:spPr>
      </p:pic>
    </p:spTree>
    <p:extLst>
      <p:ext uri="{BB962C8B-B14F-4D97-AF65-F5344CB8AC3E}">
        <p14:creationId xmlns:p14="http://schemas.microsoft.com/office/powerpoint/2010/main" val="21218928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F1AA-386B-954A-B86D-030192938F32}"/>
              </a:ext>
            </a:extLst>
          </p:cNvPr>
          <p:cNvSpPr>
            <a:spLocks noGrp="1"/>
          </p:cNvSpPr>
          <p:nvPr>
            <p:ph type="title"/>
          </p:nvPr>
        </p:nvSpPr>
        <p:spPr/>
        <p:txBody>
          <a:bodyPr/>
          <a:lstStyle/>
          <a:p>
            <a:r>
              <a:rPr lang="en-NL" dirty="0"/>
              <a:t>Anisotropy?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88839B0-7E08-694D-9373-CF875B638FC7}"/>
                  </a:ext>
                </a:extLst>
              </p:cNvPr>
              <p:cNvSpPr>
                <a:spLocks noGrp="1"/>
              </p:cNvSpPr>
              <p:nvPr>
                <p:ph idx="1"/>
              </p:nvPr>
            </p:nvSpPr>
            <p:spPr/>
            <p:txBody>
              <a:bodyPr/>
              <a:lstStyle/>
              <a:p>
                <a:r>
                  <a:rPr lang="en-NL" dirty="0"/>
                  <a:t>Anisotropic diffusion [Perona-Malik, 1987]</a:t>
                </a:r>
                <a:br>
                  <a:rPr lang="en-NL" dirty="0"/>
                </a:br>
                <a:endParaRPr lang="en-NL" dirty="0"/>
              </a:p>
              <a:p>
                <a:pPr marL="0" indent="0">
                  <a:buNone/>
                </a:pPr>
                <a14:m>
                  <m:oMathPara xmlns:m="http://schemas.openxmlformats.org/officeDocument/2006/math">
                    <m:oMathParaPr>
                      <m:jc m:val="left"/>
                    </m:oMathParaPr>
                    <m:oMath xmlns:m="http://schemas.openxmlformats.org/officeDocument/2006/math">
                      <m:f>
                        <m:fPr>
                          <m:ctrlPr>
                            <a:rPr lang="nl-NL" i="1">
                              <a:latin typeface="Cambria Math" panose="02040503050406030204" pitchFamily="18" charset="0"/>
                            </a:rPr>
                          </m:ctrlPr>
                        </m:fPr>
                        <m:num>
                          <m:r>
                            <a:rPr lang="nl-NL" i="1">
                              <a:latin typeface="Cambria Math" panose="02040503050406030204" pitchFamily="18" charset="0"/>
                            </a:rPr>
                            <m:t>𝜕</m:t>
                          </m:r>
                          <m:r>
                            <a:rPr lang="nl-NL" i="1">
                              <a:latin typeface="Cambria Math" panose="02040503050406030204" pitchFamily="18" charset="0"/>
                            </a:rPr>
                            <m:t>𝑦</m:t>
                          </m:r>
                        </m:num>
                        <m:den>
                          <m:r>
                            <a:rPr lang="nl-NL" i="1">
                              <a:latin typeface="Cambria Math" panose="02040503050406030204" pitchFamily="18" charset="0"/>
                            </a:rPr>
                            <m:t>𝜕</m:t>
                          </m:r>
                          <m:r>
                            <a:rPr lang="nl-NL" i="1">
                              <a:latin typeface="Cambria Math" panose="02040503050406030204" pitchFamily="18" charset="0"/>
                            </a:rPr>
                            <m:t>𝑡</m:t>
                          </m:r>
                        </m:den>
                      </m:f>
                      <m:r>
                        <a:rPr lang="nl-NL" i="1">
                          <a:latin typeface="Cambria Math" panose="02040503050406030204" pitchFamily="18" charset="0"/>
                        </a:rPr>
                        <m:t>=</m:t>
                      </m:r>
                      <m:r>
                        <m:rPr>
                          <m:sty m:val="p"/>
                        </m:rPr>
                        <a:rPr lang="nl-NL">
                          <a:latin typeface="Cambria Math" panose="02040503050406030204" pitchFamily="18" charset="0"/>
                        </a:rPr>
                        <m:t>∇</m:t>
                      </m:r>
                      <m:r>
                        <a:rPr lang="nl-NL" i="1">
                          <a:latin typeface="Cambria Math" panose="02040503050406030204" pitchFamily="18" charset="0"/>
                        </a:rPr>
                        <m:t>⋅(</m:t>
                      </m:r>
                      <m:r>
                        <a:rPr lang="nl-NL" i="1">
                          <a:latin typeface="Cambria Math" panose="02040503050406030204" pitchFamily="18" charset="0"/>
                        </a:rPr>
                        <m:t>𝑐</m:t>
                      </m:r>
                      <m:r>
                        <a:rPr lang="nl-NL" i="1">
                          <a:latin typeface="Cambria Math" panose="02040503050406030204" pitchFamily="18" charset="0"/>
                        </a:rPr>
                        <m:t>(</m:t>
                      </m:r>
                      <m:d>
                        <m:dPr>
                          <m:begChr m:val="|"/>
                          <m:endChr m:val="|"/>
                          <m:ctrlPr>
                            <a:rPr lang="nl-NL" i="1">
                              <a:latin typeface="Cambria Math" panose="02040503050406030204" pitchFamily="18" charset="0"/>
                            </a:rPr>
                          </m:ctrlPr>
                        </m:dPr>
                        <m:e>
                          <m:r>
                            <m:rPr>
                              <m:sty m:val="p"/>
                            </m:rPr>
                            <a:rPr lang="nl-NL">
                              <a:latin typeface="Cambria Math" panose="02040503050406030204" pitchFamily="18" charset="0"/>
                            </a:rPr>
                            <m:t>∇</m:t>
                          </m:r>
                          <m:r>
                            <a:rPr lang="nl-NL" i="1">
                              <a:latin typeface="Cambria Math" panose="02040503050406030204" pitchFamily="18" charset="0"/>
                            </a:rPr>
                            <m:t>𝑦</m:t>
                          </m:r>
                        </m:e>
                      </m:d>
                      <m:r>
                        <a:rPr lang="nl-NL">
                          <a:latin typeface="Cambria Math" panose="02040503050406030204" pitchFamily="18" charset="0"/>
                        </a:rPr>
                        <m:t>)</m:t>
                      </m:r>
                      <m:r>
                        <m:rPr>
                          <m:sty m:val="p"/>
                        </m:rPr>
                        <a:rPr lang="nl-NL">
                          <a:latin typeface="Cambria Math" panose="02040503050406030204" pitchFamily="18" charset="0"/>
                        </a:rPr>
                        <m:t>∇</m:t>
                      </m:r>
                      <m:r>
                        <a:rPr lang="nl-NL" i="1">
                          <a:latin typeface="Cambria Math" panose="02040503050406030204" pitchFamily="18" charset="0"/>
                        </a:rPr>
                        <m:t>𝑦</m:t>
                      </m:r>
                      <m:r>
                        <a:rPr lang="nl-NL" i="1">
                          <a:latin typeface="Cambria Math" panose="02040503050406030204" pitchFamily="18" charset="0"/>
                        </a:rPr>
                        <m:t>)</m:t>
                      </m:r>
                    </m:oMath>
                  </m:oMathPara>
                </a14:m>
                <a:endParaRPr lang="nl-NL" b="0" dirty="0"/>
              </a:p>
            </p:txBody>
          </p:sp>
        </mc:Choice>
        <mc:Fallback xmlns="">
          <p:sp>
            <p:nvSpPr>
              <p:cNvPr id="3" name="Content Placeholder 2">
                <a:extLst>
                  <a:ext uri="{FF2B5EF4-FFF2-40B4-BE49-F238E27FC236}">
                    <a16:creationId xmlns:a16="http://schemas.microsoft.com/office/drawing/2014/main" id="{E88839B0-7E08-694D-9373-CF875B638FC7}"/>
                  </a:ext>
                </a:extLst>
              </p:cNvPr>
              <p:cNvSpPr>
                <a:spLocks noGrp="1" noRot="1" noChangeAspect="1" noMove="1" noResize="1" noEditPoints="1" noAdjustHandles="1" noChangeArrowheads="1" noChangeShapeType="1" noTextEdit="1"/>
              </p:cNvSpPr>
              <p:nvPr>
                <p:ph idx="1"/>
              </p:nvPr>
            </p:nvSpPr>
            <p:spPr>
              <a:blipFill>
                <a:blip r:embed="rId3"/>
                <a:stretch>
                  <a:fillRect l="-1086" t="-2326"/>
                </a:stretch>
              </a:blipFill>
            </p:spPr>
            <p:txBody>
              <a:bodyPr/>
              <a:lstStyle/>
              <a:p>
                <a:r>
                  <a:rPr lang="en-NL">
                    <a:noFill/>
                  </a:rPr>
                  <a:t> </a:t>
                </a:r>
              </a:p>
            </p:txBody>
          </p:sp>
        </mc:Fallback>
      </mc:AlternateContent>
      <p:sp>
        <p:nvSpPr>
          <p:cNvPr id="4" name="Slide Number Placeholder 3">
            <a:extLst>
              <a:ext uri="{FF2B5EF4-FFF2-40B4-BE49-F238E27FC236}">
                <a16:creationId xmlns:a16="http://schemas.microsoft.com/office/drawing/2014/main" id="{58E0F815-6294-1647-845E-41770FE0B863}"/>
              </a:ext>
            </a:extLst>
          </p:cNvPr>
          <p:cNvSpPr>
            <a:spLocks noGrp="1"/>
          </p:cNvSpPr>
          <p:nvPr>
            <p:ph type="sldNum" sz="quarter" idx="12"/>
          </p:nvPr>
        </p:nvSpPr>
        <p:spPr/>
        <p:txBody>
          <a:bodyPr/>
          <a:lstStyle/>
          <a:p>
            <a:fld id="{F376D241-1DD8-9144-9B2C-BE0F706CAFA9}" type="slidenum">
              <a:rPr lang="en-NL" smtClean="0"/>
              <a:pPr/>
              <a:t>48</a:t>
            </a:fld>
            <a:endParaRPr lang="en-NL"/>
          </a:p>
        </p:txBody>
      </p:sp>
      <p:sp>
        <p:nvSpPr>
          <p:cNvPr id="12" name="Rectangle 11">
            <a:extLst>
              <a:ext uri="{FF2B5EF4-FFF2-40B4-BE49-F238E27FC236}">
                <a16:creationId xmlns:a16="http://schemas.microsoft.com/office/drawing/2014/main" id="{1F249294-FE82-B842-BBED-0A3C48154B8A}"/>
              </a:ext>
            </a:extLst>
          </p:cNvPr>
          <p:cNvSpPr/>
          <p:nvPr/>
        </p:nvSpPr>
        <p:spPr>
          <a:xfrm>
            <a:off x="1694726" y="2665070"/>
            <a:ext cx="597061" cy="76393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8775905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F1AA-386B-954A-B86D-030192938F32}"/>
              </a:ext>
            </a:extLst>
          </p:cNvPr>
          <p:cNvSpPr>
            <a:spLocks noGrp="1"/>
          </p:cNvSpPr>
          <p:nvPr>
            <p:ph type="title"/>
          </p:nvPr>
        </p:nvSpPr>
        <p:spPr/>
        <p:txBody>
          <a:bodyPr/>
          <a:lstStyle/>
          <a:p>
            <a:r>
              <a:rPr lang="en-NL" dirty="0"/>
              <a:t>Anisotropy?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88839B0-7E08-694D-9373-CF875B638FC7}"/>
                  </a:ext>
                </a:extLst>
              </p:cNvPr>
              <p:cNvSpPr>
                <a:spLocks noGrp="1"/>
              </p:cNvSpPr>
              <p:nvPr>
                <p:ph idx="1"/>
              </p:nvPr>
            </p:nvSpPr>
            <p:spPr/>
            <p:txBody>
              <a:bodyPr/>
              <a:lstStyle/>
              <a:p>
                <a:r>
                  <a:rPr lang="en-NL" dirty="0"/>
                  <a:t>Anisotropic diffusion [Perona-Malik, 1987]</a:t>
                </a:r>
                <a:br>
                  <a:rPr lang="en-NL" dirty="0"/>
                </a:br>
                <a:endParaRPr lang="en-NL" dirty="0"/>
              </a:p>
              <a:p>
                <a:pPr marL="0" indent="0">
                  <a:buNone/>
                </a:pPr>
                <a14:m>
                  <m:oMathPara xmlns:m="http://schemas.openxmlformats.org/officeDocument/2006/math">
                    <m:oMathParaPr>
                      <m:jc m:val="left"/>
                    </m:oMathParaPr>
                    <m:oMath xmlns:m="http://schemas.openxmlformats.org/officeDocument/2006/math">
                      <m:f>
                        <m:fPr>
                          <m:ctrlPr>
                            <a:rPr lang="nl-NL" i="1">
                              <a:latin typeface="Cambria Math" panose="02040503050406030204" pitchFamily="18" charset="0"/>
                            </a:rPr>
                          </m:ctrlPr>
                        </m:fPr>
                        <m:num>
                          <m:r>
                            <a:rPr lang="nl-NL" i="1">
                              <a:latin typeface="Cambria Math" panose="02040503050406030204" pitchFamily="18" charset="0"/>
                            </a:rPr>
                            <m:t>𝜕</m:t>
                          </m:r>
                          <m:r>
                            <a:rPr lang="nl-NL" i="1">
                              <a:latin typeface="Cambria Math" panose="02040503050406030204" pitchFamily="18" charset="0"/>
                            </a:rPr>
                            <m:t>𝑦</m:t>
                          </m:r>
                        </m:num>
                        <m:den>
                          <m:r>
                            <a:rPr lang="nl-NL" i="1">
                              <a:latin typeface="Cambria Math" panose="02040503050406030204" pitchFamily="18" charset="0"/>
                            </a:rPr>
                            <m:t>𝜕</m:t>
                          </m:r>
                          <m:r>
                            <a:rPr lang="nl-NL" i="1">
                              <a:latin typeface="Cambria Math" panose="02040503050406030204" pitchFamily="18" charset="0"/>
                            </a:rPr>
                            <m:t>𝑡</m:t>
                          </m:r>
                        </m:den>
                      </m:f>
                      <m:r>
                        <a:rPr lang="nl-NL" i="1">
                          <a:latin typeface="Cambria Math" panose="02040503050406030204" pitchFamily="18" charset="0"/>
                        </a:rPr>
                        <m:t>=</m:t>
                      </m:r>
                      <m:r>
                        <m:rPr>
                          <m:sty m:val="p"/>
                        </m:rPr>
                        <a:rPr lang="nl-NL">
                          <a:latin typeface="Cambria Math" panose="02040503050406030204" pitchFamily="18" charset="0"/>
                        </a:rPr>
                        <m:t>∇</m:t>
                      </m:r>
                      <m:r>
                        <a:rPr lang="nl-NL" i="1">
                          <a:latin typeface="Cambria Math" panose="02040503050406030204" pitchFamily="18" charset="0"/>
                        </a:rPr>
                        <m:t>⋅(</m:t>
                      </m:r>
                      <m:r>
                        <a:rPr lang="nl-NL" i="1">
                          <a:latin typeface="Cambria Math" panose="02040503050406030204" pitchFamily="18" charset="0"/>
                        </a:rPr>
                        <m:t>𝑐</m:t>
                      </m:r>
                      <m:r>
                        <a:rPr lang="nl-NL" i="1">
                          <a:latin typeface="Cambria Math" panose="02040503050406030204" pitchFamily="18" charset="0"/>
                        </a:rPr>
                        <m:t>(</m:t>
                      </m:r>
                      <m:d>
                        <m:dPr>
                          <m:begChr m:val="|"/>
                          <m:endChr m:val="|"/>
                          <m:ctrlPr>
                            <a:rPr lang="nl-NL" i="1">
                              <a:latin typeface="Cambria Math" panose="02040503050406030204" pitchFamily="18" charset="0"/>
                            </a:rPr>
                          </m:ctrlPr>
                        </m:dPr>
                        <m:e>
                          <m:r>
                            <m:rPr>
                              <m:sty m:val="p"/>
                            </m:rPr>
                            <a:rPr lang="nl-NL">
                              <a:latin typeface="Cambria Math" panose="02040503050406030204" pitchFamily="18" charset="0"/>
                            </a:rPr>
                            <m:t>∇</m:t>
                          </m:r>
                          <m:r>
                            <a:rPr lang="nl-NL" i="1">
                              <a:latin typeface="Cambria Math" panose="02040503050406030204" pitchFamily="18" charset="0"/>
                            </a:rPr>
                            <m:t>𝑦</m:t>
                          </m:r>
                        </m:e>
                      </m:d>
                      <m:r>
                        <a:rPr lang="nl-NL">
                          <a:latin typeface="Cambria Math" panose="02040503050406030204" pitchFamily="18" charset="0"/>
                        </a:rPr>
                        <m:t>)</m:t>
                      </m:r>
                      <m:r>
                        <m:rPr>
                          <m:sty m:val="p"/>
                        </m:rPr>
                        <a:rPr lang="nl-NL">
                          <a:latin typeface="Cambria Math" panose="02040503050406030204" pitchFamily="18" charset="0"/>
                        </a:rPr>
                        <m:t>∇</m:t>
                      </m:r>
                      <m:r>
                        <a:rPr lang="nl-NL" i="1">
                          <a:latin typeface="Cambria Math" panose="02040503050406030204" pitchFamily="18" charset="0"/>
                        </a:rPr>
                        <m:t>𝑦</m:t>
                      </m:r>
                      <m:r>
                        <a:rPr lang="nl-NL" i="1">
                          <a:latin typeface="Cambria Math" panose="02040503050406030204" pitchFamily="18" charset="0"/>
                        </a:rPr>
                        <m:t>)</m:t>
                      </m:r>
                    </m:oMath>
                  </m:oMathPara>
                </a14:m>
                <a:endParaRPr lang="nl-NL" dirty="0"/>
              </a:p>
              <a:p>
                <a:pPr marL="0" indent="0">
                  <a:buNone/>
                </a:pPr>
                <a:endParaRPr lang="nl-NL" dirty="0"/>
              </a:p>
              <a:p>
                <a:r>
                  <a:rPr lang="nl-NL" b="0" dirty="0" err="1"/>
                  <a:t>Solve</a:t>
                </a:r>
                <a:r>
                  <a:rPr lang="nl-NL" b="0" dirty="0"/>
                  <a:t> </a:t>
                </a:r>
                <a:r>
                  <a:rPr lang="nl-NL" b="0" dirty="0" err="1"/>
                  <a:t>by</a:t>
                </a:r>
                <a:r>
                  <a:rPr lang="nl-NL" b="0" dirty="0"/>
                  <a:t> explicit </a:t>
                </a:r>
                <a:r>
                  <a:rPr lang="nl-NL" b="0" dirty="0" err="1"/>
                  <a:t>in</a:t>
                </a:r>
                <a:r>
                  <a:rPr lang="nl-NL" dirty="0" err="1"/>
                  <a:t>tegration</a:t>
                </a:r>
                <a:r>
                  <a:rPr lang="nl-NL" dirty="0"/>
                  <a:t> over time</a:t>
                </a:r>
                <a:endParaRPr lang="nl-NL" b="0" dirty="0"/>
              </a:p>
              <a:p>
                <a:pPr marL="0" indent="0">
                  <a:buNone/>
                </a:pPr>
                <a:endParaRPr lang="nl-NL" b="0" dirty="0"/>
              </a:p>
            </p:txBody>
          </p:sp>
        </mc:Choice>
        <mc:Fallback xmlns="">
          <p:sp>
            <p:nvSpPr>
              <p:cNvPr id="3" name="Content Placeholder 2">
                <a:extLst>
                  <a:ext uri="{FF2B5EF4-FFF2-40B4-BE49-F238E27FC236}">
                    <a16:creationId xmlns:a16="http://schemas.microsoft.com/office/drawing/2014/main" id="{E88839B0-7E08-694D-9373-CF875B638FC7}"/>
                  </a:ext>
                </a:extLst>
              </p:cNvPr>
              <p:cNvSpPr>
                <a:spLocks noGrp="1" noRot="1" noChangeAspect="1" noMove="1" noResize="1" noEditPoints="1" noAdjustHandles="1" noChangeArrowheads="1" noChangeShapeType="1" noTextEdit="1"/>
              </p:cNvSpPr>
              <p:nvPr>
                <p:ph idx="1"/>
              </p:nvPr>
            </p:nvSpPr>
            <p:spPr>
              <a:blipFill>
                <a:blip r:embed="rId3"/>
                <a:stretch>
                  <a:fillRect l="-1086" t="-2326"/>
                </a:stretch>
              </a:blipFill>
            </p:spPr>
            <p:txBody>
              <a:bodyPr/>
              <a:lstStyle/>
              <a:p>
                <a:r>
                  <a:rPr lang="en-NL">
                    <a:noFill/>
                  </a:rPr>
                  <a:t> </a:t>
                </a:r>
              </a:p>
            </p:txBody>
          </p:sp>
        </mc:Fallback>
      </mc:AlternateContent>
      <p:sp>
        <p:nvSpPr>
          <p:cNvPr id="4" name="Slide Number Placeholder 3">
            <a:extLst>
              <a:ext uri="{FF2B5EF4-FFF2-40B4-BE49-F238E27FC236}">
                <a16:creationId xmlns:a16="http://schemas.microsoft.com/office/drawing/2014/main" id="{58E0F815-6294-1647-845E-41770FE0B863}"/>
              </a:ext>
            </a:extLst>
          </p:cNvPr>
          <p:cNvSpPr>
            <a:spLocks noGrp="1"/>
          </p:cNvSpPr>
          <p:nvPr>
            <p:ph type="sldNum" sz="quarter" idx="12"/>
          </p:nvPr>
        </p:nvSpPr>
        <p:spPr/>
        <p:txBody>
          <a:bodyPr/>
          <a:lstStyle/>
          <a:p>
            <a:fld id="{F376D241-1DD8-9144-9B2C-BE0F706CAFA9}" type="slidenum">
              <a:rPr lang="en-NL" smtClean="0"/>
              <a:pPr/>
              <a:t>49</a:t>
            </a:fld>
            <a:endParaRPr lang="en-NL"/>
          </a:p>
        </p:txBody>
      </p:sp>
    </p:spTree>
    <p:extLst>
      <p:ext uri="{BB962C8B-B14F-4D97-AF65-F5344CB8AC3E}">
        <p14:creationId xmlns:p14="http://schemas.microsoft.com/office/powerpoint/2010/main" val="420657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a:extLst>
              <a:ext uri="{FF2B5EF4-FFF2-40B4-BE49-F238E27FC236}">
                <a16:creationId xmlns:a16="http://schemas.microsoft.com/office/drawing/2014/main" id="{1A8810F8-F0DF-C8E0-EB42-71F2EBB863B9}"/>
              </a:ext>
            </a:extLst>
          </p:cNvPr>
          <p:cNvSpPr/>
          <p:nvPr/>
        </p:nvSpPr>
        <p:spPr>
          <a:xfrm>
            <a:off x="5072917" y="3214255"/>
            <a:ext cx="2046168" cy="100834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latin typeface="FreightSans Pro Light" panose="02000606030000020004" pitchFamily="2" charset="0"/>
            </a:endParaRPr>
          </a:p>
        </p:txBody>
      </p:sp>
      <p:pic>
        <p:nvPicPr>
          <p:cNvPr id="15" name="Picture 14">
            <a:extLst>
              <a:ext uri="{FF2B5EF4-FFF2-40B4-BE49-F238E27FC236}">
                <a16:creationId xmlns:a16="http://schemas.microsoft.com/office/drawing/2014/main" id="{BE1F0BFB-709F-7E74-C343-4FB7E74B0335}"/>
              </a:ext>
            </a:extLst>
          </p:cNvPr>
          <p:cNvPicPr>
            <a:picLocks noChangeAspect="1"/>
          </p:cNvPicPr>
          <p:nvPr/>
        </p:nvPicPr>
        <p:blipFill>
          <a:blip r:embed="rId3"/>
          <a:stretch>
            <a:fillRect/>
          </a:stretch>
        </p:blipFill>
        <p:spPr>
          <a:xfrm>
            <a:off x="7353302" y="1947718"/>
            <a:ext cx="4000500" cy="3860800"/>
          </a:xfrm>
          <a:prstGeom prst="rect">
            <a:avLst/>
          </a:prstGeom>
        </p:spPr>
      </p:pic>
      <p:sp>
        <p:nvSpPr>
          <p:cNvPr id="2" name="Title 1">
            <a:extLst>
              <a:ext uri="{FF2B5EF4-FFF2-40B4-BE49-F238E27FC236}">
                <a16:creationId xmlns:a16="http://schemas.microsoft.com/office/drawing/2014/main" id="{E3FA5EFD-9CC6-7346-A028-986F30034A69}"/>
              </a:ext>
            </a:extLst>
          </p:cNvPr>
          <p:cNvSpPr>
            <a:spLocks noGrp="1"/>
          </p:cNvSpPr>
          <p:nvPr>
            <p:ph type="title"/>
          </p:nvPr>
        </p:nvSpPr>
        <p:spPr/>
        <p:txBody>
          <a:bodyPr/>
          <a:lstStyle/>
          <a:p>
            <a:r>
              <a:rPr lang="en-NL" dirty="0"/>
              <a:t>CNNs fit the data</a:t>
            </a:r>
          </a:p>
        </p:txBody>
      </p:sp>
      <p:sp>
        <p:nvSpPr>
          <p:cNvPr id="4" name="Slide Number Placeholder 3">
            <a:extLst>
              <a:ext uri="{FF2B5EF4-FFF2-40B4-BE49-F238E27FC236}">
                <a16:creationId xmlns:a16="http://schemas.microsoft.com/office/drawing/2014/main" id="{F87B916B-2558-1041-B124-BF7CA6DCD6BE}"/>
              </a:ext>
            </a:extLst>
          </p:cNvPr>
          <p:cNvSpPr>
            <a:spLocks noGrp="1"/>
          </p:cNvSpPr>
          <p:nvPr>
            <p:ph type="sldNum" sz="quarter" idx="12"/>
          </p:nvPr>
        </p:nvSpPr>
        <p:spPr/>
        <p:txBody>
          <a:bodyPr/>
          <a:lstStyle/>
          <a:p>
            <a:fld id="{F376D241-1DD8-9144-9B2C-BE0F706CAFA9}" type="slidenum">
              <a:rPr lang="en-NL" smtClean="0"/>
              <a:pPr/>
              <a:t>5</a:t>
            </a:fld>
            <a:endParaRPr lang="en-NL"/>
          </a:p>
        </p:txBody>
      </p:sp>
      <p:pic>
        <p:nvPicPr>
          <p:cNvPr id="12" name="Picture 11">
            <a:extLst>
              <a:ext uri="{FF2B5EF4-FFF2-40B4-BE49-F238E27FC236}">
                <a16:creationId xmlns:a16="http://schemas.microsoft.com/office/drawing/2014/main" id="{50909240-D52A-9CF6-11D6-760400144908}"/>
              </a:ext>
            </a:extLst>
          </p:cNvPr>
          <p:cNvPicPr>
            <a:picLocks noChangeAspect="1"/>
          </p:cNvPicPr>
          <p:nvPr/>
        </p:nvPicPr>
        <p:blipFill>
          <a:blip r:embed="rId4"/>
          <a:stretch>
            <a:fillRect/>
          </a:stretch>
        </p:blipFill>
        <p:spPr>
          <a:xfrm>
            <a:off x="838200" y="1947718"/>
            <a:ext cx="4000500" cy="3886200"/>
          </a:xfrm>
          <a:prstGeom prst="rect">
            <a:avLst/>
          </a:prstGeom>
        </p:spPr>
      </p:pic>
      <p:sp>
        <p:nvSpPr>
          <p:cNvPr id="8" name="Rectangle 7">
            <a:extLst>
              <a:ext uri="{FF2B5EF4-FFF2-40B4-BE49-F238E27FC236}">
                <a16:creationId xmlns:a16="http://schemas.microsoft.com/office/drawing/2014/main" id="{72736F6E-8CEF-00AE-6CDD-B18D511607D9}"/>
              </a:ext>
            </a:extLst>
          </p:cNvPr>
          <p:cNvSpPr/>
          <p:nvPr/>
        </p:nvSpPr>
        <p:spPr>
          <a:xfrm>
            <a:off x="4242660" y="2312360"/>
            <a:ext cx="3442279" cy="10083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2000" dirty="0">
                <a:latin typeface="FreightSans Pro Light" panose="02000606030000020004" pitchFamily="2" charset="0"/>
              </a:rPr>
              <a:t>Optimize kernel weights</a:t>
            </a:r>
          </a:p>
        </p:txBody>
      </p:sp>
      <p:graphicFrame>
        <p:nvGraphicFramePr>
          <p:cNvPr id="18" name="Table 8">
            <a:extLst>
              <a:ext uri="{FF2B5EF4-FFF2-40B4-BE49-F238E27FC236}">
                <a16:creationId xmlns:a16="http://schemas.microsoft.com/office/drawing/2014/main" id="{52064E3F-549C-3189-81E7-9C134DBF7DAC}"/>
              </a:ext>
            </a:extLst>
          </p:cNvPr>
          <p:cNvGraphicFramePr>
            <a:graphicFrameLocks noGrp="1"/>
          </p:cNvGraphicFramePr>
          <p:nvPr>
            <p:extLst>
              <p:ext uri="{D42A27DB-BD31-4B8C-83A1-F6EECF244321}">
                <p14:modId xmlns:p14="http://schemas.microsoft.com/office/powerpoint/2010/main" val="42916266"/>
              </p:ext>
            </p:extLst>
          </p:nvPr>
        </p:nvGraphicFramePr>
        <p:xfrm>
          <a:off x="1071672" y="2146529"/>
          <a:ext cx="1196685" cy="1174173"/>
        </p:xfrm>
        <a:graphic>
          <a:graphicData uri="http://schemas.openxmlformats.org/drawingml/2006/table">
            <a:tbl>
              <a:tblPr firstRow="1" bandRow="1">
                <a:tableStyleId>{5C22544A-7EE6-4342-B048-85BDC9FD1C3A}</a:tableStyleId>
              </a:tblPr>
              <a:tblGrid>
                <a:gridCol w="398895">
                  <a:extLst>
                    <a:ext uri="{9D8B030D-6E8A-4147-A177-3AD203B41FA5}">
                      <a16:colId xmlns:a16="http://schemas.microsoft.com/office/drawing/2014/main" val="2496237563"/>
                    </a:ext>
                  </a:extLst>
                </a:gridCol>
                <a:gridCol w="398895">
                  <a:extLst>
                    <a:ext uri="{9D8B030D-6E8A-4147-A177-3AD203B41FA5}">
                      <a16:colId xmlns:a16="http://schemas.microsoft.com/office/drawing/2014/main" val="1031544928"/>
                    </a:ext>
                  </a:extLst>
                </a:gridCol>
                <a:gridCol w="398895">
                  <a:extLst>
                    <a:ext uri="{9D8B030D-6E8A-4147-A177-3AD203B41FA5}">
                      <a16:colId xmlns:a16="http://schemas.microsoft.com/office/drawing/2014/main" val="2888307231"/>
                    </a:ext>
                  </a:extLst>
                </a:gridCol>
              </a:tblGrid>
              <a:tr h="391391">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3430256"/>
                  </a:ext>
                </a:extLst>
              </a:tr>
              <a:tr h="391391">
                <a:tc>
                  <a:txBody>
                    <a:bodyPr/>
                    <a:lstStyle/>
                    <a:p>
                      <a:endParaRPr lang="en-NL"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NL"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24580766"/>
                  </a:ext>
                </a:extLst>
              </a:tr>
              <a:tr h="391391">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NL"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NL"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2848736"/>
                  </a:ext>
                </a:extLst>
              </a:tr>
            </a:tbl>
          </a:graphicData>
        </a:graphic>
      </p:graphicFrame>
      <p:cxnSp>
        <p:nvCxnSpPr>
          <p:cNvPr id="5" name="Straight Arrow Connector 4">
            <a:extLst>
              <a:ext uri="{FF2B5EF4-FFF2-40B4-BE49-F238E27FC236}">
                <a16:creationId xmlns:a16="http://schemas.microsoft.com/office/drawing/2014/main" id="{ADC6F31A-39D2-E035-0069-08E30FF03A96}"/>
              </a:ext>
            </a:extLst>
          </p:cNvPr>
          <p:cNvCxnSpPr>
            <a:cxnSpLocks/>
          </p:cNvCxnSpPr>
          <p:nvPr/>
        </p:nvCxnSpPr>
        <p:spPr>
          <a:xfrm flipH="1">
            <a:off x="3514381" y="2613891"/>
            <a:ext cx="965257" cy="1071453"/>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A7469BA-608C-A563-B426-61DAAB740377}"/>
              </a:ext>
            </a:extLst>
          </p:cNvPr>
          <p:cNvSpPr/>
          <p:nvPr/>
        </p:nvSpPr>
        <p:spPr>
          <a:xfrm>
            <a:off x="4242660" y="3319123"/>
            <a:ext cx="3442279" cy="2010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spcAft>
                <a:spcPts val="500"/>
              </a:spcAft>
            </a:pPr>
            <a:r>
              <a:rPr lang="en-NL" sz="2000" dirty="0">
                <a:solidFill>
                  <a:schemeClr val="accent6"/>
                </a:solidFill>
                <a:latin typeface="FreightSans Pro Light" panose="02000606030000020004" pitchFamily="2" charset="0"/>
              </a:rPr>
              <a:t>+</a:t>
            </a:r>
            <a:r>
              <a:rPr lang="en-NL" sz="2000" dirty="0">
                <a:solidFill>
                  <a:schemeClr val="tx1"/>
                </a:solidFill>
                <a:latin typeface="FreightSans Pro Light" panose="02000606030000020004" pitchFamily="2" charset="0"/>
              </a:rPr>
              <a:t> Weight sharing (efficient)</a:t>
            </a:r>
          </a:p>
          <a:p>
            <a:pPr marL="180000">
              <a:spcAft>
                <a:spcPts val="500"/>
              </a:spcAft>
            </a:pPr>
            <a:r>
              <a:rPr lang="en-NL" sz="2000" dirty="0">
                <a:solidFill>
                  <a:schemeClr val="accent6"/>
                </a:solidFill>
                <a:latin typeface="FreightSans Pro Light" panose="02000606030000020004" pitchFamily="2" charset="0"/>
              </a:rPr>
              <a:t>+</a:t>
            </a:r>
            <a:r>
              <a:rPr lang="en-NL" sz="2000" dirty="0">
                <a:solidFill>
                  <a:schemeClr val="tx1"/>
                </a:solidFill>
                <a:latin typeface="FreightSans Pro Light" panose="02000606030000020004" pitchFamily="2" charset="0"/>
              </a:rPr>
              <a:t> Translation invariance</a:t>
            </a:r>
          </a:p>
          <a:p>
            <a:pPr marL="180000">
              <a:spcAft>
                <a:spcPts val="500"/>
              </a:spcAft>
            </a:pPr>
            <a:br>
              <a:rPr lang="en-NL" sz="2000" dirty="0">
                <a:solidFill>
                  <a:schemeClr val="accent6"/>
                </a:solidFill>
                <a:latin typeface="FreightSans Pro Light" panose="02000606030000020004" pitchFamily="2" charset="0"/>
              </a:rPr>
            </a:br>
            <a:r>
              <a:rPr lang="en-NL" sz="2000" dirty="0">
                <a:solidFill>
                  <a:schemeClr val="accent6"/>
                </a:solidFill>
                <a:latin typeface="FreightSans Pro Light" panose="02000606030000020004" pitchFamily="2" charset="0"/>
              </a:rPr>
              <a:t>CNNs</a:t>
            </a:r>
            <a:r>
              <a:rPr lang="en-NL" sz="2000" dirty="0">
                <a:solidFill>
                  <a:schemeClr val="tx1"/>
                </a:solidFill>
                <a:latin typeface="FreightSans Pro Light" panose="02000606030000020004" pitchFamily="2" charset="0"/>
              </a:rPr>
              <a:t> fit the data</a:t>
            </a:r>
          </a:p>
        </p:txBody>
      </p:sp>
      <mc:AlternateContent xmlns:mc="http://schemas.openxmlformats.org/markup-compatibility/2006">
        <mc:Choice xmlns:am3d="http://schemas.microsoft.com/office/drawing/2017/model3d" Requires="am3d">
          <p:graphicFrame>
            <p:nvGraphicFramePr>
              <p:cNvPr id="11" name="3D Model 10">
                <a:extLst>
                  <a:ext uri="{FF2B5EF4-FFF2-40B4-BE49-F238E27FC236}">
                    <a16:creationId xmlns:a16="http://schemas.microsoft.com/office/drawing/2014/main" id="{CDF09DD8-E4B2-6CB0-39BB-A9F9AA967072}"/>
                  </a:ext>
                </a:extLst>
              </p:cNvPr>
              <p:cNvGraphicFramePr>
                <a:graphicFrameLocks noChangeAspect="1"/>
              </p:cNvGraphicFramePr>
              <p:nvPr>
                <p:extLst>
                  <p:ext uri="{D42A27DB-BD31-4B8C-83A1-F6EECF244321}">
                    <p14:modId xmlns:p14="http://schemas.microsoft.com/office/powerpoint/2010/main" val="2234347765"/>
                  </p:ext>
                </p:extLst>
              </p:nvPr>
            </p:nvGraphicFramePr>
            <p:xfrm>
              <a:off x="11912599" y="531268"/>
              <a:ext cx="3309627" cy="5389240"/>
            </p:xfrm>
            <a:graphic>
              <a:graphicData uri="http://schemas.microsoft.com/office/drawing/2017/model3d">
                <am3d:model3d r:embed="rId5">
                  <am3d:spPr>
                    <a:xfrm>
                      <a:off x="0" y="0"/>
                      <a:ext cx="3309627" cy="5389240"/>
                    </a:xfrm>
                    <a:prstGeom prst="rect">
                      <a:avLst/>
                    </a:prstGeom>
                  </am3d:spPr>
                  <am3d:camera>
                    <am3d:pos x="0" y="0" z="62292089"/>
                    <am3d:up dx="0" dy="36000000" dz="0"/>
                    <am3d:lookAt x="0" y="0" z="0"/>
                    <am3d:perspective fov="2700000"/>
                  </am3d:camera>
                  <am3d:trans>
                    <am3d:meterPerModelUnit n="2895529" d="1000000"/>
                    <am3d:preTrans dx="1653595" dy="-18000000" dz="-1825173"/>
                    <am3d:scale>
                      <am3d:sx n="1000000" d="1000000"/>
                      <am3d:sy n="1000000" d="1000000"/>
                      <am3d:sz n="1000000" d="1000000"/>
                    </am3d:scale>
                    <am3d:rot ax="4603755" ay="-4860577" az="-4594188"/>
                    <am3d:postTrans dx="0" dy="0" dz="0"/>
                  </am3d:trans>
                  <am3d:raster rName="Office3DRenderer" rVer="16.0.8326">
                    <am3d:blip r:embed="rId6"/>
                  </am3d:raster>
                  <am3d:objViewport viewportSz="678410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a:extLst>
                  <a:ext uri="{FF2B5EF4-FFF2-40B4-BE49-F238E27FC236}">
                    <a16:creationId xmlns:a16="http://schemas.microsoft.com/office/drawing/2014/main" id="{CDF09DD8-E4B2-6CB0-39BB-A9F9AA967072}"/>
                  </a:ext>
                </a:extLst>
              </p:cNvPr>
              <p:cNvPicPr>
                <a:picLocks noGrp="1" noRot="1" noChangeAspect="1" noMove="1" noResize="1" noEditPoints="1" noAdjustHandles="1" noChangeArrowheads="1" noChangeShapeType="1" noCrop="1"/>
              </p:cNvPicPr>
              <p:nvPr/>
            </p:nvPicPr>
            <p:blipFill>
              <a:blip r:embed="rId6"/>
              <a:stretch>
                <a:fillRect/>
              </a:stretch>
            </p:blipFill>
            <p:spPr>
              <a:xfrm>
                <a:off x="11912599" y="531268"/>
                <a:ext cx="3309627" cy="5389240"/>
              </a:xfrm>
              <a:prstGeom prst="rect">
                <a:avLst/>
              </a:prstGeom>
            </p:spPr>
          </p:pic>
        </mc:Fallback>
      </mc:AlternateContent>
    </p:spTree>
    <p:extLst>
      <p:ext uri="{BB962C8B-B14F-4D97-AF65-F5344CB8AC3E}">
        <p14:creationId xmlns:p14="http://schemas.microsoft.com/office/powerpoint/2010/main" val="926975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3.125E-6 -4.98733E-18 L 0.18593 -4.98733E-18 L 0.0013 0.19468 L 0.18593 0.19468 " pathEditMode="relative" rAng="0" ptsTypes="AAAA">
                                      <p:cBhvr>
                                        <p:cTn id="6" dur="2000" fill="hold"/>
                                        <p:tgtEl>
                                          <p:spTgt spid="18"/>
                                        </p:tgtEl>
                                        <p:attrNameLst>
                                          <p:attrName>ppt_x</p:attrName>
                                          <p:attrName>ppt_y</p:attrName>
                                        </p:attrNameLst>
                                      </p:cBhvr>
                                      <p:rCtr x="9297" y="9722"/>
                                    </p:animMotion>
                                  </p:childTnLst>
                                </p:cTn>
                              </p:par>
                            </p:childTnLst>
                          </p:cTn>
                        </p:par>
                        <p:par>
                          <p:cTn id="7" fill="hold">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3000"/>
                            </p:stCondLst>
                            <p:childTnLst>
                              <p:par>
                                <p:cTn id="16" presetID="10" presetClass="entr" presetSubtype="0" fill="hold" grpId="1"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4">
                                            <p:bg/>
                                          </p:spTgt>
                                        </p:tgtEl>
                                        <p:attrNameLst>
                                          <p:attrName>style.visibility</p:attrName>
                                        </p:attrNameLst>
                                      </p:cBhvr>
                                      <p:to>
                                        <p:strVal val="visible"/>
                                      </p:to>
                                    </p:set>
                                    <p:animEffect transition="in" filter="fade">
                                      <p:cBhvr>
                                        <p:cTn id="27" dur="500"/>
                                        <p:tgtEl>
                                          <p:spTgt spid="14">
                                            <p:bg/>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Effect transition="in" filter="fade">
                                      <p:cBhvr>
                                        <p:cTn id="37" dur="500"/>
                                        <p:tgtEl>
                                          <p:spTgt spid="1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1" nodeType="clickEffect">
                                  <p:stCondLst>
                                    <p:cond delay="0"/>
                                  </p:stCondLst>
                                  <p:childTnLst>
                                    <p:set>
                                      <p:cBhvr>
                                        <p:cTn id="41" dur="1" fill="hold">
                                          <p:stCondLst>
                                            <p:cond delay="0"/>
                                          </p:stCondLst>
                                        </p:cTn>
                                        <p:tgtEl>
                                          <p:spTgt spid="14">
                                            <p:txEl>
                                              <p:pRg st="2" end="2"/>
                                            </p:txEl>
                                          </p:spTgt>
                                        </p:tgtEl>
                                        <p:attrNameLst>
                                          <p:attrName>style.visibility</p:attrName>
                                        </p:attrNameLst>
                                      </p:cBhvr>
                                      <p:to>
                                        <p:strVal val="visible"/>
                                      </p:to>
                                    </p:set>
                                    <p:animEffect transition="in" filter="fade">
                                      <p:cBhvr>
                                        <p:cTn id="4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1" animBg="1"/>
      <p:bldP spid="14" grpId="1"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F1AA-386B-954A-B86D-030192938F32}"/>
              </a:ext>
            </a:extLst>
          </p:cNvPr>
          <p:cNvSpPr>
            <a:spLocks noGrp="1"/>
          </p:cNvSpPr>
          <p:nvPr>
            <p:ph type="title"/>
          </p:nvPr>
        </p:nvSpPr>
        <p:spPr/>
        <p:txBody>
          <a:bodyPr/>
          <a:lstStyle/>
          <a:p>
            <a:r>
              <a:rPr lang="en-NL" dirty="0"/>
              <a:t>Anisotropy?</a:t>
            </a:r>
          </a:p>
        </p:txBody>
      </p:sp>
      <p:sp>
        <p:nvSpPr>
          <p:cNvPr id="4" name="Slide Number Placeholder 3">
            <a:extLst>
              <a:ext uri="{FF2B5EF4-FFF2-40B4-BE49-F238E27FC236}">
                <a16:creationId xmlns:a16="http://schemas.microsoft.com/office/drawing/2014/main" id="{58E0F815-6294-1647-845E-41770FE0B863}"/>
              </a:ext>
            </a:extLst>
          </p:cNvPr>
          <p:cNvSpPr>
            <a:spLocks noGrp="1"/>
          </p:cNvSpPr>
          <p:nvPr>
            <p:ph type="sldNum" sz="quarter" idx="12"/>
          </p:nvPr>
        </p:nvSpPr>
        <p:spPr/>
        <p:txBody>
          <a:bodyPr/>
          <a:lstStyle/>
          <a:p>
            <a:fld id="{F376D241-1DD8-9144-9B2C-BE0F706CAFA9}" type="slidenum">
              <a:rPr lang="en-NL" smtClean="0"/>
              <a:pPr/>
              <a:t>50</a:t>
            </a:fld>
            <a:endParaRPr lang="en-NL"/>
          </a:p>
        </p:txBody>
      </p:sp>
      <p:pic>
        <p:nvPicPr>
          <p:cNvPr id="6" name="Picture 5" descr="A collage of a person wearing a helmet&#10;&#10;Description automatically generated with low confidence">
            <a:extLst>
              <a:ext uri="{FF2B5EF4-FFF2-40B4-BE49-F238E27FC236}">
                <a16:creationId xmlns:a16="http://schemas.microsoft.com/office/drawing/2014/main" id="{3BE9E348-FAE2-0A4A-9305-C4C4C2A7D0F6}"/>
              </a:ext>
            </a:extLst>
          </p:cNvPr>
          <p:cNvPicPr>
            <a:picLocks noChangeAspect="1"/>
          </p:cNvPicPr>
          <p:nvPr/>
        </p:nvPicPr>
        <p:blipFill rotWithShape="1">
          <a:blip r:embed="rId3"/>
          <a:srcRect t="3139" b="50000"/>
          <a:stretch/>
        </p:blipFill>
        <p:spPr>
          <a:xfrm>
            <a:off x="758141" y="1837767"/>
            <a:ext cx="10675717" cy="2023604"/>
          </a:xfrm>
          <a:prstGeom prst="rect">
            <a:avLst/>
          </a:prstGeom>
        </p:spPr>
      </p:pic>
      <p:sp>
        <p:nvSpPr>
          <p:cNvPr id="7" name="TextBox 6">
            <a:extLst>
              <a:ext uri="{FF2B5EF4-FFF2-40B4-BE49-F238E27FC236}">
                <a16:creationId xmlns:a16="http://schemas.microsoft.com/office/drawing/2014/main" id="{A8F17EB6-4EBC-AA46-B619-E4EB51EA9876}"/>
              </a:ext>
            </a:extLst>
          </p:cNvPr>
          <p:cNvSpPr txBox="1"/>
          <p:nvPr/>
        </p:nvSpPr>
        <p:spPr>
          <a:xfrm>
            <a:off x="937549" y="3892334"/>
            <a:ext cx="1701479" cy="369332"/>
          </a:xfrm>
          <a:prstGeom prst="rect">
            <a:avLst/>
          </a:prstGeom>
          <a:noFill/>
        </p:spPr>
        <p:txBody>
          <a:bodyPr wrap="square" rtlCol="0">
            <a:spAutoFit/>
          </a:bodyPr>
          <a:lstStyle/>
          <a:p>
            <a:pPr algn="ctr"/>
            <a:r>
              <a:rPr lang="en-NL" dirty="0">
                <a:latin typeface="FreightSans Pro Light" panose="02000606030000020004" pitchFamily="2" charset="0"/>
              </a:rPr>
              <a:t>1 step</a:t>
            </a:r>
          </a:p>
        </p:txBody>
      </p:sp>
      <p:sp>
        <p:nvSpPr>
          <p:cNvPr id="8" name="TextBox 7">
            <a:extLst>
              <a:ext uri="{FF2B5EF4-FFF2-40B4-BE49-F238E27FC236}">
                <a16:creationId xmlns:a16="http://schemas.microsoft.com/office/drawing/2014/main" id="{C6A5873E-26DE-A54D-86CD-1D37C998E670}"/>
              </a:ext>
            </a:extLst>
          </p:cNvPr>
          <p:cNvSpPr txBox="1"/>
          <p:nvPr/>
        </p:nvSpPr>
        <p:spPr>
          <a:xfrm>
            <a:off x="3102015" y="3892334"/>
            <a:ext cx="1701479" cy="369332"/>
          </a:xfrm>
          <a:prstGeom prst="rect">
            <a:avLst/>
          </a:prstGeom>
          <a:noFill/>
        </p:spPr>
        <p:txBody>
          <a:bodyPr wrap="square" rtlCol="0">
            <a:spAutoFit/>
          </a:bodyPr>
          <a:lstStyle/>
          <a:p>
            <a:pPr algn="ctr"/>
            <a:r>
              <a:rPr lang="en-NL" dirty="0">
                <a:latin typeface="FreightSans Pro Light" panose="02000606030000020004" pitchFamily="2" charset="0"/>
              </a:rPr>
              <a:t>5 steps</a:t>
            </a:r>
          </a:p>
        </p:txBody>
      </p:sp>
      <p:sp>
        <p:nvSpPr>
          <p:cNvPr id="9" name="TextBox 8">
            <a:extLst>
              <a:ext uri="{FF2B5EF4-FFF2-40B4-BE49-F238E27FC236}">
                <a16:creationId xmlns:a16="http://schemas.microsoft.com/office/drawing/2014/main" id="{6D734FB8-945A-294D-BBD3-BCA25CC74712}"/>
              </a:ext>
            </a:extLst>
          </p:cNvPr>
          <p:cNvSpPr txBox="1"/>
          <p:nvPr/>
        </p:nvSpPr>
        <p:spPr>
          <a:xfrm>
            <a:off x="5266481" y="3892334"/>
            <a:ext cx="1701479" cy="369332"/>
          </a:xfrm>
          <a:prstGeom prst="rect">
            <a:avLst/>
          </a:prstGeom>
          <a:noFill/>
        </p:spPr>
        <p:txBody>
          <a:bodyPr wrap="square" rtlCol="0">
            <a:spAutoFit/>
          </a:bodyPr>
          <a:lstStyle/>
          <a:p>
            <a:pPr algn="ctr"/>
            <a:r>
              <a:rPr lang="en-NL" dirty="0">
                <a:latin typeface="FreightSans Pro Light" panose="02000606030000020004" pitchFamily="2" charset="0"/>
              </a:rPr>
              <a:t>10 steps</a:t>
            </a:r>
          </a:p>
        </p:txBody>
      </p:sp>
      <p:sp>
        <p:nvSpPr>
          <p:cNvPr id="10" name="TextBox 9">
            <a:extLst>
              <a:ext uri="{FF2B5EF4-FFF2-40B4-BE49-F238E27FC236}">
                <a16:creationId xmlns:a16="http://schemas.microsoft.com/office/drawing/2014/main" id="{807DBF2A-A602-2F43-AF54-65DF881C7167}"/>
              </a:ext>
            </a:extLst>
          </p:cNvPr>
          <p:cNvSpPr txBox="1"/>
          <p:nvPr/>
        </p:nvSpPr>
        <p:spPr>
          <a:xfrm>
            <a:off x="7419372" y="3892334"/>
            <a:ext cx="1701479" cy="369332"/>
          </a:xfrm>
          <a:prstGeom prst="rect">
            <a:avLst/>
          </a:prstGeom>
          <a:noFill/>
        </p:spPr>
        <p:txBody>
          <a:bodyPr wrap="square" rtlCol="0">
            <a:spAutoFit/>
          </a:bodyPr>
          <a:lstStyle/>
          <a:p>
            <a:pPr algn="ctr"/>
            <a:r>
              <a:rPr lang="en-NL" dirty="0">
                <a:latin typeface="FreightSans Pro Light" panose="02000606030000020004" pitchFamily="2" charset="0"/>
              </a:rPr>
              <a:t>20 steps</a:t>
            </a:r>
          </a:p>
        </p:txBody>
      </p:sp>
      <p:sp>
        <p:nvSpPr>
          <p:cNvPr id="11" name="TextBox 10">
            <a:extLst>
              <a:ext uri="{FF2B5EF4-FFF2-40B4-BE49-F238E27FC236}">
                <a16:creationId xmlns:a16="http://schemas.microsoft.com/office/drawing/2014/main" id="{A6B2C8DF-0B0A-D842-A7F7-DDAC3665128B}"/>
              </a:ext>
            </a:extLst>
          </p:cNvPr>
          <p:cNvSpPr txBox="1"/>
          <p:nvPr/>
        </p:nvSpPr>
        <p:spPr>
          <a:xfrm>
            <a:off x="9572263" y="3892334"/>
            <a:ext cx="1701479" cy="369332"/>
          </a:xfrm>
          <a:prstGeom prst="rect">
            <a:avLst/>
          </a:prstGeom>
          <a:noFill/>
        </p:spPr>
        <p:txBody>
          <a:bodyPr wrap="square" rtlCol="0">
            <a:spAutoFit/>
          </a:bodyPr>
          <a:lstStyle/>
          <a:p>
            <a:pPr algn="ctr"/>
            <a:r>
              <a:rPr lang="en-NL" dirty="0">
                <a:latin typeface="FreightSans Pro Light" panose="02000606030000020004" pitchFamily="2" charset="0"/>
              </a:rPr>
              <a:t>40 steps</a:t>
            </a:r>
          </a:p>
        </p:txBody>
      </p:sp>
      <p:sp>
        <p:nvSpPr>
          <p:cNvPr id="5" name="Oval 4">
            <a:extLst>
              <a:ext uri="{FF2B5EF4-FFF2-40B4-BE49-F238E27FC236}">
                <a16:creationId xmlns:a16="http://schemas.microsoft.com/office/drawing/2014/main" id="{5955DB07-37A6-374E-A4B9-2BF8E4E3359D}"/>
              </a:ext>
            </a:extLst>
          </p:cNvPr>
          <p:cNvSpPr/>
          <p:nvPr/>
        </p:nvSpPr>
        <p:spPr>
          <a:xfrm>
            <a:off x="1724628" y="1837767"/>
            <a:ext cx="451413" cy="45141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Oval 11">
            <a:extLst>
              <a:ext uri="{FF2B5EF4-FFF2-40B4-BE49-F238E27FC236}">
                <a16:creationId xmlns:a16="http://schemas.microsoft.com/office/drawing/2014/main" id="{78D29101-9BD9-984C-9375-18DEEB627E20}"/>
              </a:ext>
            </a:extLst>
          </p:cNvPr>
          <p:cNvSpPr/>
          <p:nvPr/>
        </p:nvSpPr>
        <p:spPr>
          <a:xfrm>
            <a:off x="3854370" y="1837767"/>
            <a:ext cx="451413" cy="45141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Oval 12">
            <a:extLst>
              <a:ext uri="{FF2B5EF4-FFF2-40B4-BE49-F238E27FC236}">
                <a16:creationId xmlns:a16="http://schemas.microsoft.com/office/drawing/2014/main" id="{1E5C21D0-0E1D-EC44-85A8-C2D183DCE070}"/>
              </a:ext>
            </a:extLst>
          </p:cNvPr>
          <p:cNvSpPr/>
          <p:nvPr/>
        </p:nvSpPr>
        <p:spPr>
          <a:xfrm>
            <a:off x="6018836" y="1837767"/>
            <a:ext cx="451413" cy="45141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Oval 13">
            <a:extLst>
              <a:ext uri="{FF2B5EF4-FFF2-40B4-BE49-F238E27FC236}">
                <a16:creationId xmlns:a16="http://schemas.microsoft.com/office/drawing/2014/main" id="{5234FA63-4B17-7C42-B3F4-B7121B9CBE40}"/>
              </a:ext>
            </a:extLst>
          </p:cNvPr>
          <p:cNvSpPr/>
          <p:nvPr/>
        </p:nvSpPr>
        <p:spPr>
          <a:xfrm>
            <a:off x="8148577" y="1837767"/>
            <a:ext cx="451413" cy="45141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Oval 14">
            <a:extLst>
              <a:ext uri="{FF2B5EF4-FFF2-40B4-BE49-F238E27FC236}">
                <a16:creationId xmlns:a16="http://schemas.microsoft.com/office/drawing/2014/main" id="{928FC3A0-7FE5-2647-BDB5-B6026CE6289D}"/>
              </a:ext>
            </a:extLst>
          </p:cNvPr>
          <p:cNvSpPr/>
          <p:nvPr/>
        </p:nvSpPr>
        <p:spPr>
          <a:xfrm>
            <a:off x="10301468" y="1837767"/>
            <a:ext cx="451413" cy="45141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TextBox 15">
            <a:extLst>
              <a:ext uri="{FF2B5EF4-FFF2-40B4-BE49-F238E27FC236}">
                <a16:creationId xmlns:a16="http://schemas.microsoft.com/office/drawing/2014/main" id="{74EA21FD-21E5-6152-0594-F83D91EA12D7}"/>
              </a:ext>
            </a:extLst>
          </p:cNvPr>
          <p:cNvSpPr txBox="1"/>
          <p:nvPr/>
        </p:nvSpPr>
        <p:spPr>
          <a:xfrm>
            <a:off x="640765" y="6266081"/>
            <a:ext cx="3213605" cy="369332"/>
          </a:xfrm>
          <a:prstGeom prst="rect">
            <a:avLst/>
          </a:prstGeom>
          <a:noFill/>
        </p:spPr>
        <p:txBody>
          <a:bodyPr wrap="square" rtlCol="0">
            <a:spAutoFit/>
          </a:bodyPr>
          <a:lstStyle/>
          <a:p>
            <a:r>
              <a:rPr lang="en-NL" dirty="0">
                <a:latin typeface="FreightSans Pro Light" panose="02000606030000020004" pitchFamily="2" charset="0"/>
              </a:rPr>
              <a:t>Astronaut image courtesy NASA</a:t>
            </a:r>
          </a:p>
        </p:txBody>
      </p:sp>
    </p:spTree>
    <p:extLst>
      <p:ext uri="{BB962C8B-B14F-4D97-AF65-F5344CB8AC3E}">
        <p14:creationId xmlns:p14="http://schemas.microsoft.com/office/powerpoint/2010/main" val="118530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5" grpId="0" animBg="1"/>
      <p:bldP spid="12" grpId="0" animBg="1"/>
      <p:bldP spid="13" grpId="0" animBg="1"/>
      <p:bldP spid="14" grpId="0" animBg="1"/>
      <p:bldP spid="15" grpId="0" animBg="1"/>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771E-A347-E949-82AE-5BE23806E473}"/>
              </a:ext>
            </a:extLst>
          </p:cNvPr>
          <p:cNvSpPr>
            <a:spLocks noGrp="1"/>
          </p:cNvSpPr>
          <p:nvPr>
            <p:ph type="title"/>
          </p:nvPr>
        </p:nvSpPr>
        <p:spPr/>
        <p:txBody>
          <a:bodyPr/>
          <a:lstStyle/>
          <a:p>
            <a:r>
              <a:rPr lang="en-NL" dirty="0"/>
              <a:t>DeltaConv is anisotropic</a:t>
            </a:r>
          </a:p>
        </p:txBody>
      </p:sp>
      <p:sp>
        <p:nvSpPr>
          <p:cNvPr id="4" name="Slide Number Placeholder 3">
            <a:extLst>
              <a:ext uri="{FF2B5EF4-FFF2-40B4-BE49-F238E27FC236}">
                <a16:creationId xmlns:a16="http://schemas.microsoft.com/office/drawing/2014/main" id="{32604B67-188F-B340-B8A3-480F80F93B83}"/>
              </a:ext>
            </a:extLst>
          </p:cNvPr>
          <p:cNvSpPr>
            <a:spLocks noGrp="1"/>
          </p:cNvSpPr>
          <p:nvPr>
            <p:ph type="sldNum" sz="quarter" idx="12"/>
          </p:nvPr>
        </p:nvSpPr>
        <p:spPr/>
        <p:txBody>
          <a:bodyPr/>
          <a:lstStyle/>
          <a:p>
            <a:fld id="{F376D241-1DD8-9144-9B2C-BE0F706CAFA9}" type="slidenum">
              <a:rPr lang="en-NL" smtClean="0"/>
              <a:pPr/>
              <a:t>51</a:t>
            </a:fld>
            <a:endParaRPr lang="en-NL"/>
          </a:p>
        </p:txBody>
      </p:sp>
      <p:sp>
        <p:nvSpPr>
          <p:cNvPr id="3" name="Rectangle 2">
            <a:extLst>
              <a:ext uri="{FF2B5EF4-FFF2-40B4-BE49-F238E27FC236}">
                <a16:creationId xmlns:a16="http://schemas.microsoft.com/office/drawing/2014/main" id="{D1C8E360-3BE1-794C-87CE-B091AEB9815B}"/>
              </a:ext>
            </a:extLst>
          </p:cNvPr>
          <p:cNvSpPr/>
          <p:nvPr/>
        </p:nvSpPr>
        <p:spPr>
          <a:xfrm>
            <a:off x="-486136" y="1739495"/>
            <a:ext cx="13183564" cy="1716196"/>
          </a:xfrm>
          <a:prstGeom prst="rect">
            <a:avLst/>
          </a:prstGeom>
          <a:solidFill>
            <a:schemeClr val="accent1">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0" name="Rectangle 9">
            <a:extLst>
              <a:ext uri="{FF2B5EF4-FFF2-40B4-BE49-F238E27FC236}">
                <a16:creationId xmlns:a16="http://schemas.microsoft.com/office/drawing/2014/main" id="{9F2443A1-F927-3A40-A0DB-FCF2AF6E7C2A}"/>
              </a:ext>
            </a:extLst>
          </p:cNvPr>
          <p:cNvSpPr/>
          <p:nvPr/>
        </p:nvSpPr>
        <p:spPr>
          <a:xfrm>
            <a:off x="-544010" y="1866816"/>
            <a:ext cx="13183564" cy="1461554"/>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87800BC2-9174-2945-8ED5-A7BE31DBBC6F}"/>
              </a:ext>
            </a:extLst>
          </p:cNvPr>
          <p:cNvSpPr txBox="1"/>
          <p:nvPr/>
        </p:nvSpPr>
        <p:spPr>
          <a:xfrm>
            <a:off x="838200" y="1973828"/>
            <a:ext cx="1891862" cy="523220"/>
          </a:xfrm>
          <a:prstGeom prst="rect">
            <a:avLst/>
          </a:prstGeom>
          <a:noFill/>
        </p:spPr>
        <p:txBody>
          <a:bodyPr wrap="square" rtlCol="0">
            <a:spAutoFit/>
          </a:bodyPr>
          <a:lstStyle/>
          <a:p>
            <a:r>
              <a:rPr lang="en-NL" sz="2800" b="1" dirty="0">
                <a:latin typeface="FreightSans Pro Semibold" panose="02000606030000020004" pitchFamily="2" charset="0"/>
              </a:rPr>
              <a:t>Scalars</a:t>
            </a:r>
          </a:p>
        </p:txBody>
      </p:sp>
      <p:sp>
        <p:nvSpPr>
          <p:cNvPr id="11" name="Rectangle 10">
            <a:extLst>
              <a:ext uri="{FF2B5EF4-FFF2-40B4-BE49-F238E27FC236}">
                <a16:creationId xmlns:a16="http://schemas.microsoft.com/office/drawing/2014/main" id="{CF57719B-83E4-FD46-BFAD-3F2E340AC3B3}"/>
              </a:ext>
            </a:extLst>
          </p:cNvPr>
          <p:cNvSpPr/>
          <p:nvPr/>
        </p:nvSpPr>
        <p:spPr>
          <a:xfrm>
            <a:off x="-486136" y="4260407"/>
            <a:ext cx="13183564" cy="1716196"/>
          </a:xfrm>
          <a:prstGeom prst="rect">
            <a:avLst/>
          </a:prstGeom>
          <a:solidFill>
            <a:schemeClr val="accent4">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0795A6EE-0AE2-5246-96FD-FA8214046E93}"/>
              </a:ext>
            </a:extLst>
          </p:cNvPr>
          <p:cNvSpPr/>
          <p:nvPr/>
        </p:nvSpPr>
        <p:spPr>
          <a:xfrm>
            <a:off x="-544010" y="4387728"/>
            <a:ext cx="13183564" cy="1461554"/>
          </a:xfrm>
          <a:prstGeom prst="rect">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CDB75BFB-34FC-1C48-B49E-7FB18EB060BC}"/>
              </a:ext>
            </a:extLst>
          </p:cNvPr>
          <p:cNvSpPr txBox="1"/>
          <p:nvPr/>
        </p:nvSpPr>
        <p:spPr>
          <a:xfrm>
            <a:off x="838200" y="4494740"/>
            <a:ext cx="1891862" cy="523220"/>
          </a:xfrm>
          <a:prstGeom prst="rect">
            <a:avLst/>
          </a:prstGeom>
          <a:noFill/>
        </p:spPr>
        <p:txBody>
          <a:bodyPr wrap="square" rtlCol="0">
            <a:spAutoFit/>
          </a:bodyPr>
          <a:lstStyle/>
          <a:p>
            <a:r>
              <a:rPr lang="en-NL" sz="2800" b="1" dirty="0">
                <a:latin typeface="FreightSans Pro Semibold" panose="02000606030000020004" pitchFamily="2" charset="0"/>
              </a:rPr>
              <a:t>Vectors</a:t>
            </a:r>
          </a:p>
        </p:txBody>
      </p:sp>
      <p:grpSp>
        <p:nvGrpSpPr>
          <p:cNvPr id="32" name="Group 31">
            <a:extLst>
              <a:ext uri="{FF2B5EF4-FFF2-40B4-BE49-F238E27FC236}">
                <a16:creationId xmlns:a16="http://schemas.microsoft.com/office/drawing/2014/main" id="{FE864F9E-2EE6-F5B5-0965-DF00CB20B25E}"/>
              </a:ext>
            </a:extLst>
          </p:cNvPr>
          <p:cNvGrpSpPr/>
          <p:nvPr/>
        </p:nvGrpSpPr>
        <p:grpSpPr>
          <a:xfrm>
            <a:off x="6357785" y="2597593"/>
            <a:ext cx="3336403" cy="1988477"/>
            <a:chOff x="3807279" y="2597593"/>
            <a:chExt cx="3336403" cy="1988477"/>
          </a:xfrm>
        </p:grpSpPr>
        <p:cxnSp>
          <p:nvCxnSpPr>
            <p:cNvPr id="33" name="Straight Connector 32">
              <a:extLst>
                <a:ext uri="{FF2B5EF4-FFF2-40B4-BE49-F238E27FC236}">
                  <a16:creationId xmlns:a16="http://schemas.microsoft.com/office/drawing/2014/main" id="{D5881B26-5327-D91B-DE3E-3C926D669C62}"/>
                </a:ext>
              </a:extLst>
            </p:cNvPr>
            <p:cNvCxnSpPr/>
            <p:nvPr/>
          </p:nvCxnSpPr>
          <p:spPr>
            <a:xfrm>
              <a:off x="5149170" y="2597593"/>
              <a:ext cx="0" cy="198847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43BA997-4FFA-01ED-FEB8-D7B11C48427A}"/>
                </a:ext>
              </a:extLst>
            </p:cNvPr>
            <p:cNvSpPr txBox="1"/>
            <p:nvPr/>
          </p:nvSpPr>
          <p:spPr>
            <a:xfrm>
              <a:off x="3807279" y="3716672"/>
              <a:ext cx="3336403" cy="369332"/>
            </a:xfrm>
            <a:prstGeom prst="rect">
              <a:avLst/>
            </a:prstGeom>
            <a:noFill/>
          </p:spPr>
          <p:txBody>
            <a:bodyPr wrap="square" rtlCol="0">
              <a:spAutoFit/>
            </a:bodyPr>
            <a:lstStyle/>
            <a:p>
              <a:pPr algn="ctr"/>
              <a:r>
                <a:rPr lang="nl-NL" dirty="0">
                  <a:solidFill>
                    <a:schemeClr val="accent2"/>
                  </a:solidFill>
                  <a:latin typeface="FreightSans Pro Light" panose="02000606030000020004" pitchFamily="2" charset="0"/>
                </a:rPr>
                <a:t>div         </a:t>
              </a:r>
              <a:r>
                <a:rPr lang="nl-NL" dirty="0" err="1">
                  <a:solidFill>
                    <a:schemeClr val="accent2"/>
                  </a:solidFill>
                  <a:latin typeface="FreightSans Pro Light" panose="02000606030000020004" pitchFamily="2" charset="0"/>
                </a:rPr>
                <a:t>curl</a:t>
              </a:r>
              <a:r>
                <a:rPr lang="nl-NL" dirty="0">
                  <a:solidFill>
                    <a:schemeClr val="accent2"/>
                  </a:solidFill>
                  <a:latin typeface="FreightSans Pro Light" panose="02000606030000020004" pitchFamily="2" charset="0"/>
                </a:rPr>
                <a:t>, norm</a:t>
              </a:r>
              <a:endParaRPr lang="en-NL" dirty="0">
                <a:solidFill>
                  <a:schemeClr val="accent2"/>
                </a:solidFill>
                <a:latin typeface="FreightSans Pro Light" panose="02000606030000020004" pitchFamily="2" charset="0"/>
              </a:endParaRPr>
            </a:p>
          </p:txBody>
        </p:sp>
        <p:sp>
          <p:nvSpPr>
            <p:cNvPr id="35" name="Triangle 34">
              <a:extLst>
                <a:ext uri="{FF2B5EF4-FFF2-40B4-BE49-F238E27FC236}">
                  <a16:creationId xmlns:a16="http://schemas.microsoft.com/office/drawing/2014/main" id="{26961A8C-411A-7A80-A323-BD96994559EC}"/>
                </a:ext>
              </a:extLst>
            </p:cNvPr>
            <p:cNvSpPr/>
            <p:nvPr/>
          </p:nvSpPr>
          <p:spPr>
            <a:xfrm>
              <a:off x="5039770" y="3786963"/>
              <a:ext cx="218800" cy="198795"/>
            </a:xfrm>
            <a:prstGeom prst="triangl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grpSp>
        <p:nvGrpSpPr>
          <p:cNvPr id="26" name="Group 25">
            <a:extLst>
              <a:ext uri="{FF2B5EF4-FFF2-40B4-BE49-F238E27FC236}">
                <a16:creationId xmlns:a16="http://schemas.microsoft.com/office/drawing/2014/main" id="{36164611-19AA-5A37-7367-3BFEB2ED484F}"/>
              </a:ext>
            </a:extLst>
          </p:cNvPr>
          <p:cNvGrpSpPr/>
          <p:nvPr/>
        </p:nvGrpSpPr>
        <p:grpSpPr>
          <a:xfrm>
            <a:off x="3630912" y="3130028"/>
            <a:ext cx="3336403" cy="1988477"/>
            <a:chOff x="1199869" y="3130028"/>
            <a:chExt cx="3336403" cy="1988477"/>
          </a:xfrm>
        </p:grpSpPr>
        <p:cxnSp>
          <p:nvCxnSpPr>
            <p:cNvPr id="28" name="Straight Connector 27">
              <a:extLst>
                <a:ext uri="{FF2B5EF4-FFF2-40B4-BE49-F238E27FC236}">
                  <a16:creationId xmlns:a16="http://schemas.microsoft.com/office/drawing/2014/main" id="{FCECCF0F-612A-165B-B254-A25763B9ED64}"/>
                </a:ext>
              </a:extLst>
            </p:cNvPr>
            <p:cNvCxnSpPr>
              <a:cxnSpLocks/>
            </p:cNvCxnSpPr>
            <p:nvPr/>
          </p:nvCxnSpPr>
          <p:spPr>
            <a:xfrm>
              <a:off x="2730062" y="3130028"/>
              <a:ext cx="0" cy="1988477"/>
            </a:xfrm>
            <a:prstGeom prst="line">
              <a:avLst/>
            </a:prstGeom>
            <a:ln w="57150">
              <a:solidFill>
                <a:srgbClr val="8A388D"/>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33A79CE-FFD0-3871-F1FD-77C69EBD1341}"/>
                </a:ext>
              </a:extLst>
            </p:cNvPr>
            <p:cNvSpPr txBox="1"/>
            <p:nvPr/>
          </p:nvSpPr>
          <p:spPr>
            <a:xfrm>
              <a:off x="1199869" y="3718875"/>
              <a:ext cx="3336403" cy="400110"/>
            </a:xfrm>
            <a:prstGeom prst="rect">
              <a:avLst/>
            </a:prstGeom>
            <a:noFill/>
          </p:spPr>
          <p:txBody>
            <a:bodyPr wrap="square" rtlCol="0">
              <a:spAutoFit/>
            </a:bodyPr>
            <a:lstStyle/>
            <a:p>
              <a:pPr algn="ctr"/>
              <a:r>
                <a:rPr lang="en-GB" sz="2000" dirty="0">
                  <a:solidFill>
                    <a:srgbClr val="8A388D"/>
                  </a:solidFill>
                  <a:latin typeface="FreightSans Pro Light" panose="02000606030000020004" pitchFamily="2" charset="0"/>
                </a:rPr>
                <a:t>grad</a:t>
              </a:r>
              <a:r>
                <a:rPr lang="en-NL" sz="2000" dirty="0">
                  <a:solidFill>
                    <a:srgbClr val="8A388D"/>
                  </a:solidFill>
                  <a:latin typeface="FreightSans Pro Light" panose="02000606030000020004" pitchFamily="2" charset="0"/>
                </a:rPr>
                <a:t>       co-grad</a:t>
              </a:r>
            </a:p>
          </p:txBody>
        </p:sp>
        <p:sp>
          <p:nvSpPr>
            <p:cNvPr id="31" name="Triangle 30">
              <a:extLst>
                <a:ext uri="{FF2B5EF4-FFF2-40B4-BE49-F238E27FC236}">
                  <a16:creationId xmlns:a16="http://schemas.microsoft.com/office/drawing/2014/main" id="{527B1B43-5CD3-68D1-A300-6ECA78F5220F}"/>
                </a:ext>
              </a:extLst>
            </p:cNvPr>
            <p:cNvSpPr/>
            <p:nvPr/>
          </p:nvSpPr>
          <p:spPr>
            <a:xfrm rot="10800000">
              <a:off x="2624327" y="3835346"/>
              <a:ext cx="218800" cy="198795"/>
            </a:xfrm>
            <a:prstGeom prst="triangle">
              <a:avLst/>
            </a:prstGeom>
            <a:solidFill>
              <a:schemeClr val="bg1"/>
            </a:solidFill>
            <a:ln w="38100">
              <a:solidFill>
                <a:srgbClr val="8A3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cxnSp>
        <p:nvCxnSpPr>
          <p:cNvPr id="27" name="Straight Connector 26">
            <a:extLst>
              <a:ext uri="{FF2B5EF4-FFF2-40B4-BE49-F238E27FC236}">
                <a16:creationId xmlns:a16="http://schemas.microsoft.com/office/drawing/2014/main" id="{C9599820-8410-814C-8BA4-77450A034AF0}"/>
              </a:ext>
            </a:extLst>
          </p:cNvPr>
          <p:cNvCxnSpPr>
            <a:stCxn id="12" idx="1"/>
            <a:endCxn id="11" idx="3"/>
          </p:cNvCxnSpPr>
          <p:nvPr/>
        </p:nvCxnSpPr>
        <p:spPr>
          <a:xfrm>
            <a:off x="-544010" y="5118505"/>
            <a:ext cx="1324143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EE5D60D9-9B93-D344-B00F-81D419177406}"/>
              </a:ext>
            </a:extLst>
          </p:cNvPr>
          <p:cNvSpPr/>
          <p:nvPr/>
        </p:nvSpPr>
        <p:spPr>
          <a:xfrm>
            <a:off x="2429120" y="4588438"/>
            <a:ext cx="601883" cy="1064871"/>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4"/>
                </a:solidFill>
                <a:latin typeface="FreightSans Pro Light" panose="02000606030000020004" pitchFamily="2" charset="0"/>
              </a:rPr>
              <a:t>C</a:t>
            </a:r>
            <a:r>
              <a:rPr lang="en-NL" baseline="30000" dirty="0">
                <a:solidFill>
                  <a:schemeClr val="accent4"/>
                </a:solidFill>
                <a:latin typeface="FreightSans Pro Light" panose="02000606030000020004" pitchFamily="2" charset="0"/>
              </a:rPr>
              <a:t>in</a:t>
            </a:r>
          </a:p>
        </p:txBody>
      </p:sp>
      <p:cxnSp>
        <p:nvCxnSpPr>
          <p:cNvPr id="29" name="Straight Connector 28">
            <a:extLst>
              <a:ext uri="{FF2B5EF4-FFF2-40B4-BE49-F238E27FC236}">
                <a16:creationId xmlns:a16="http://schemas.microsoft.com/office/drawing/2014/main" id="{86297D09-10B4-734B-88CB-44351B77AF4C}"/>
              </a:ext>
            </a:extLst>
          </p:cNvPr>
          <p:cNvCxnSpPr>
            <a:stCxn id="10" idx="1"/>
            <a:endCxn id="10" idx="3"/>
          </p:cNvCxnSpPr>
          <p:nvPr/>
        </p:nvCxnSpPr>
        <p:spPr>
          <a:xfrm>
            <a:off x="-544010" y="2597593"/>
            <a:ext cx="1318356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39FD1CE4-F066-634A-9CDB-595ACD87723C}"/>
              </a:ext>
            </a:extLst>
          </p:cNvPr>
          <p:cNvSpPr/>
          <p:nvPr/>
        </p:nvSpPr>
        <p:spPr>
          <a:xfrm>
            <a:off x="4848229" y="2065157"/>
            <a:ext cx="601883" cy="1064871"/>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1"/>
                </a:solidFill>
                <a:latin typeface="FreightSans Pro Light" panose="02000606030000020004" pitchFamily="2" charset="0"/>
              </a:rPr>
              <a:t>C</a:t>
            </a:r>
            <a:r>
              <a:rPr lang="en-NL" baseline="30000" dirty="0">
                <a:solidFill>
                  <a:schemeClr val="accent1"/>
                </a:solidFill>
                <a:latin typeface="FreightSans Pro Light" panose="02000606030000020004" pitchFamily="2" charset="0"/>
              </a:rPr>
              <a:t>in</a:t>
            </a:r>
          </a:p>
        </p:txBody>
      </p:sp>
      <p:sp>
        <p:nvSpPr>
          <p:cNvPr id="43" name="Rounded Rectangle 42">
            <a:extLst>
              <a:ext uri="{FF2B5EF4-FFF2-40B4-BE49-F238E27FC236}">
                <a16:creationId xmlns:a16="http://schemas.microsoft.com/office/drawing/2014/main" id="{39B800A1-226B-844E-8042-165D95BF0F10}"/>
              </a:ext>
            </a:extLst>
          </p:cNvPr>
          <p:cNvSpPr/>
          <p:nvPr/>
        </p:nvSpPr>
        <p:spPr>
          <a:xfrm>
            <a:off x="7396975" y="4588438"/>
            <a:ext cx="601883" cy="1064871"/>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4"/>
                </a:solidFill>
                <a:latin typeface="FreightSans Pro Light" panose="02000606030000020004" pitchFamily="2" charset="0"/>
              </a:rPr>
              <a:t>C</a:t>
            </a:r>
            <a:r>
              <a:rPr lang="en-NL" baseline="30000" dirty="0">
                <a:solidFill>
                  <a:schemeClr val="accent4"/>
                </a:solidFill>
                <a:latin typeface="FreightSans Pro Light" panose="02000606030000020004" pitchFamily="2" charset="0"/>
              </a:rPr>
              <a:t>out</a:t>
            </a:r>
          </a:p>
        </p:txBody>
      </p:sp>
      <p:sp>
        <p:nvSpPr>
          <p:cNvPr id="45" name="Rounded Rectangle 44">
            <a:extLst>
              <a:ext uri="{FF2B5EF4-FFF2-40B4-BE49-F238E27FC236}">
                <a16:creationId xmlns:a16="http://schemas.microsoft.com/office/drawing/2014/main" id="{07ABD44F-021B-7340-AE96-44564E775B61}"/>
              </a:ext>
            </a:extLst>
          </p:cNvPr>
          <p:cNvSpPr/>
          <p:nvPr/>
        </p:nvSpPr>
        <p:spPr>
          <a:xfrm>
            <a:off x="9813769" y="2065157"/>
            <a:ext cx="601883" cy="1064871"/>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1"/>
                </a:solidFill>
                <a:latin typeface="FreightSans Pro Light" panose="02000606030000020004" pitchFamily="2" charset="0"/>
              </a:rPr>
              <a:t>C</a:t>
            </a:r>
            <a:r>
              <a:rPr lang="en-NL" baseline="30000" dirty="0">
                <a:solidFill>
                  <a:schemeClr val="accent1"/>
                </a:solidFill>
                <a:latin typeface="FreightSans Pro Light" panose="02000606030000020004" pitchFamily="2" charset="0"/>
              </a:rPr>
              <a:t>out</a:t>
            </a:r>
          </a:p>
        </p:txBody>
      </p:sp>
      <p:sp>
        <p:nvSpPr>
          <p:cNvPr id="19" name="Oval 18">
            <a:extLst>
              <a:ext uri="{FF2B5EF4-FFF2-40B4-BE49-F238E27FC236}">
                <a16:creationId xmlns:a16="http://schemas.microsoft.com/office/drawing/2014/main" id="{44C87A70-C30B-42F7-EA03-44E04AD035F8}"/>
              </a:ext>
            </a:extLst>
          </p:cNvPr>
          <p:cNvSpPr/>
          <p:nvPr/>
        </p:nvSpPr>
        <p:spPr>
          <a:xfrm>
            <a:off x="8286881" y="2417592"/>
            <a:ext cx="360000" cy="360000"/>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θ</a:t>
            </a:r>
            <a:endParaRPr lang="en-NL" dirty="0">
              <a:solidFill>
                <a:schemeClr val="bg1"/>
              </a:solidFill>
            </a:endParaRPr>
          </a:p>
        </p:txBody>
      </p:sp>
      <p:sp>
        <p:nvSpPr>
          <p:cNvPr id="22" name="Oval 21">
            <a:extLst>
              <a:ext uri="{FF2B5EF4-FFF2-40B4-BE49-F238E27FC236}">
                <a16:creationId xmlns:a16="http://schemas.microsoft.com/office/drawing/2014/main" id="{55F51CB8-DE40-5A9D-501D-D162BBDED114}"/>
              </a:ext>
            </a:extLst>
          </p:cNvPr>
          <p:cNvSpPr/>
          <p:nvPr/>
        </p:nvSpPr>
        <p:spPr>
          <a:xfrm>
            <a:off x="6013806" y="4938505"/>
            <a:ext cx="360000" cy="360000"/>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θ</a:t>
            </a:r>
            <a:endParaRPr lang="en-NL" dirty="0">
              <a:solidFill>
                <a:schemeClr val="bg1"/>
              </a:solidFill>
            </a:endParaRPr>
          </a:p>
        </p:txBody>
      </p:sp>
      <p:grpSp>
        <p:nvGrpSpPr>
          <p:cNvPr id="39" name="Group 38">
            <a:extLst>
              <a:ext uri="{FF2B5EF4-FFF2-40B4-BE49-F238E27FC236}">
                <a16:creationId xmlns:a16="http://schemas.microsoft.com/office/drawing/2014/main" id="{3E6F1E5E-3690-FFF4-CCD1-3E7F84EF48D7}"/>
              </a:ext>
            </a:extLst>
          </p:cNvPr>
          <p:cNvGrpSpPr/>
          <p:nvPr/>
        </p:nvGrpSpPr>
        <p:grpSpPr>
          <a:xfrm>
            <a:off x="2723664" y="5009106"/>
            <a:ext cx="3337383" cy="669845"/>
            <a:chOff x="4967827" y="5009106"/>
            <a:chExt cx="3337383" cy="669845"/>
          </a:xfrm>
        </p:grpSpPr>
        <p:sp>
          <p:nvSpPr>
            <p:cNvPr id="40" name="Triangle 39">
              <a:extLst>
                <a:ext uri="{FF2B5EF4-FFF2-40B4-BE49-F238E27FC236}">
                  <a16:creationId xmlns:a16="http://schemas.microsoft.com/office/drawing/2014/main" id="{D82DF4A0-6E55-B4A7-839A-AC321F21540C}"/>
                </a:ext>
              </a:extLst>
            </p:cNvPr>
            <p:cNvSpPr/>
            <p:nvPr/>
          </p:nvSpPr>
          <p:spPr>
            <a:xfrm rot="5400000">
              <a:off x="6427721" y="5019108"/>
              <a:ext cx="218800" cy="198795"/>
            </a:xfrm>
            <a:prstGeom prst="triangl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41" name="TextBox 40">
              <a:extLst>
                <a:ext uri="{FF2B5EF4-FFF2-40B4-BE49-F238E27FC236}">
                  <a16:creationId xmlns:a16="http://schemas.microsoft.com/office/drawing/2014/main" id="{743B2109-310E-6E88-FF00-F4E176BC74B5}"/>
                </a:ext>
              </a:extLst>
            </p:cNvPr>
            <p:cNvSpPr txBox="1"/>
            <p:nvPr/>
          </p:nvSpPr>
          <p:spPr>
            <a:xfrm>
              <a:off x="4967827" y="5278841"/>
              <a:ext cx="3337383" cy="400110"/>
            </a:xfrm>
            <a:prstGeom prst="rect">
              <a:avLst/>
            </a:prstGeom>
            <a:noFill/>
          </p:spPr>
          <p:txBody>
            <a:bodyPr wrap="square" rtlCol="0">
              <a:spAutoFit/>
            </a:bodyPr>
            <a:lstStyle/>
            <a:p>
              <a:pPr algn="ctr"/>
              <a:r>
                <a:rPr lang="en-NL" sz="2000" dirty="0">
                  <a:solidFill>
                    <a:schemeClr val="accent4"/>
                  </a:solidFill>
                  <a:latin typeface="FreightSans Pro Light" panose="02000606030000020004" pitchFamily="2" charset="0"/>
                </a:rPr>
                <a:t>Hodge-Laplacian, Identity</a:t>
              </a:r>
              <a:endParaRPr lang="en-NL" sz="2800" dirty="0">
                <a:solidFill>
                  <a:schemeClr val="accent4"/>
                </a:solidFill>
                <a:latin typeface="FreightSans Pro Light" panose="02000606030000020004" pitchFamily="2" charset="0"/>
              </a:endParaRPr>
            </a:p>
          </p:txBody>
        </p:sp>
      </p:grpSp>
      <p:grpSp>
        <p:nvGrpSpPr>
          <p:cNvPr id="46" name="Group 45">
            <a:extLst>
              <a:ext uri="{FF2B5EF4-FFF2-40B4-BE49-F238E27FC236}">
                <a16:creationId xmlns:a16="http://schemas.microsoft.com/office/drawing/2014/main" id="{31D9938C-3E9F-6031-7B4A-762DA8AC7530}"/>
              </a:ext>
            </a:extLst>
          </p:cNvPr>
          <p:cNvGrpSpPr/>
          <p:nvPr/>
        </p:nvGrpSpPr>
        <p:grpSpPr>
          <a:xfrm>
            <a:off x="7517916" y="2416409"/>
            <a:ext cx="360000" cy="360000"/>
            <a:chOff x="4998699" y="2445939"/>
            <a:chExt cx="300941" cy="300941"/>
          </a:xfrm>
        </p:grpSpPr>
        <p:sp>
          <p:nvSpPr>
            <p:cNvPr id="47" name="Oval 46">
              <a:extLst>
                <a:ext uri="{FF2B5EF4-FFF2-40B4-BE49-F238E27FC236}">
                  <a16:creationId xmlns:a16="http://schemas.microsoft.com/office/drawing/2014/main" id="{0F846DBA-B65C-CFE2-8D75-93F5F6D0FE45}"/>
                </a:ext>
              </a:extLst>
            </p:cNvPr>
            <p:cNvSpPr/>
            <p:nvPr/>
          </p:nvSpPr>
          <p:spPr>
            <a:xfrm>
              <a:off x="4998699" y="2445939"/>
              <a:ext cx="300941" cy="30094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48" name="Cross 47">
              <a:extLst>
                <a:ext uri="{FF2B5EF4-FFF2-40B4-BE49-F238E27FC236}">
                  <a16:creationId xmlns:a16="http://schemas.microsoft.com/office/drawing/2014/main" id="{0A4E22F5-E98B-F64F-E512-852A198E99A2}"/>
                </a:ext>
              </a:extLst>
            </p:cNvPr>
            <p:cNvSpPr/>
            <p:nvPr/>
          </p:nvSpPr>
          <p:spPr>
            <a:xfrm>
              <a:off x="5006223" y="2453463"/>
              <a:ext cx="285894" cy="285894"/>
            </a:xfrm>
            <a:prstGeom prst="plus">
              <a:avLst>
                <a:gd name="adj" fmla="val 4335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49" name="Group 48">
            <a:extLst>
              <a:ext uri="{FF2B5EF4-FFF2-40B4-BE49-F238E27FC236}">
                <a16:creationId xmlns:a16="http://schemas.microsoft.com/office/drawing/2014/main" id="{89124F44-EA6E-DF33-17A0-CFD60361E7B6}"/>
              </a:ext>
            </a:extLst>
          </p:cNvPr>
          <p:cNvGrpSpPr/>
          <p:nvPr/>
        </p:nvGrpSpPr>
        <p:grpSpPr>
          <a:xfrm>
            <a:off x="4981105" y="4945705"/>
            <a:ext cx="360000" cy="360000"/>
            <a:chOff x="4998699" y="2445939"/>
            <a:chExt cx="300941" cy="300941"/>
          </a:xfrm>
        </p:grpSpPr>
        <p:sp>
          <p:nvSpPr>
            <p:cNvPr id="50" name="Oval 49">
              <a:extLst>
                <a:ext uri="{FF2B5EF4-FFF2-40B4-BE49-F238E27FC236}">
                  <a16:creationId xmlns:a16="http://schemas.microsoft.com/office/drawing/2014/main" id="{7A650508-60D6-B305-FA12-716D828B5F9E}"/>
                </a:ext>
              </a:extLst>
            </p:cNvPr>
            <p:cNvSpPr/>
            <p:nvPr/>
          </p:nvSpPr>
          <p:spPr>
            <a:xfrm>
              <a:off x="4998699" y="2445939"/>
              <a:ext cx="300941" cy="30094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51" name="Cross 50">
              <a:extLst>
                <a:ext uri="{FF2B5EF4-FFF2-40B4-BE49-F238E27FC236}">
                  <a16:creationId xmlns:a16="http://schemas.microsoft.com/office/drawing/2014/main" id="{D5EF3984-00A7-1AF5-BB85-5BE09FA0A288}"/>
                </a:ext>
              </a:extLst>
            </p:cNvPr>
            <p:cNvSpPr/>
            <p:nvPr/>
          </p:nvSpPr>
          <p:spPr>
            <a:xfrm>
              <a:off x="5006223" y="2453463"/>
              <a:ext cx="285894" cy="285894"/>
            </a:xfrm>
            <a:prstGeom prst="plus">
              <a:avLst>
                <a:gd name="adj" fmla="val 4335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42" name="Freeform 41">
            <a:extLst>
              <a:ext uri="{FF2B5EF4-FFF2-40B4-BE49-F238E27FC236}">
                <a16:creationId xmlns:a16="http://schemas.microsoft.com/office/drawing/2014/main" id="{83B797D1-8E4E-F719-A8A6-8F6C70FEC72F}"/>
              </a:ext>
            </a:extLst>
          </p:cNvPr>
          <p:cNvSpPr/>
          <p:nvPr/>
        </p:nvSpPr>
        <p:spPr>
          <a:xfrm>
            <a:off x="5450112" y="2304288"/>
            <a:ext cx="3739896" cy="292608"/>
          </a:xfrm>
          <a:custGeom>
            <a:avLst/>
            <a:gdLst>
              <a:gd name="connsiteX0" fmla="*/ 0 w 3739896"/>
              <a:gd name="connsiteY0" fmla="*/ 0 h 292608"/>
              <a:gd name="connsiteX1" fmla="*/ 3739896 w 3739896"/>
              <a:gd name="connsiteY1" fmla="*/ 0 h 292608"/>
              <a:gd name="connsiteX2" fmla="*/ 3739896 w 3739896"/>
              <a:gd name="connsiteY2" fmla="*/ 292608 h 292608"/>
            </a:gdLst>
            <a:ahLst/>
            <a:cxnLst>
              <a:cxn ang="0">
                <a:pos x="connsiteX0" y="connsiteY0"/>
              </a:cxn>
              <a:cxn ang="0">
                <a:pos x="connsiteX1" y="connsiteY1"/>
              </a:cxn>
              <a:cxn ang="0">
                <a:pos x="connsiteX2" y="connsiteY2"/>
              </a:cxn>
            </a:cxnLst>
            <a:rect l="l" t="t" r="r" b="b"/>
            <a:pathLst>
              <a:path w="3739896" h="292608">
                <a:moveTo>
                  <a:pt x="0" y="0"/>
                </a:moveTo>
                <a:lnTo>
                  <a:pt x="3739896" y="0"/>
                </a:lnTo>
                <a:lnTo>
                  <a:pt x="3739896" y="292608"/>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44" name="Group 43">
            <a:extLst>
              <a:ext uri="{FF2B5EF4-FFF2-40B4-BE49-F238E27FC236}">
                <a16:creationId xmlns:a16="http://schemas.microsoft.com/office/drawing/2014/main" id="{5B187904-2EA1-D077-15D8-9037DDC9B7E5}"/>
              </a:ext>
            </a:extLst>
          </p:cNvPr>
          <p:cNvGrpSpPr/>
          <p:nvPr/>
        </p:nvGrpSpPr>
        <p:grpSpPr>
          <a:xfrm>
            <a:off x="5685769" y="1817736"/>
            <a:ext cx="1891862" cy="595948"/>
            <a:chOff x="8004076" y="2111047"/>
            <a:chExt cx="1891862" cy="595948"/>
          </a:xfrm>
        </p:grpSpPr>
        <p:sp>
          <p:nvSpPr>
            <p:cNvPr id="52" name="Triangle 51">
              <a:extLst>
                <a:ext uri="{FF2B5EF4-FFF2-40B4-BE49-F238E27FC236}">
                  <a16:creationId xmlns:a16="http://schemas.microsoft.com/office/drawing/2014/main" id="{913C1795-BA63-5C8C-7289-711F356CC620}"/>
                </a:ext>
              </a:extLst>
            </p:cNvPr>
            <p:cNvSpPr/>
            <p:nvPr/>
          </p:nvSpPr>
          <p:spPr>
            <a:xfrm rot="5400000">
              <a:off x="8881635" y="2498197"/>
              <a:ext cx="218800" cy="198795"/>
            </a:xfrm>
            <a:prstGeom prst="triangl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53" name="TextBox 52">
              <a:extLst>
                <a:ext uri="{FF2B5EF4-FFF2-40B4-BE49-F238E27FC236}">
                  <a16:creationId xmlns:a16="http://schemas.microsoft.com/office/drawing/2014/main" id="{B876BC77-79CE-17D2-93FE-CABB7ED329AC}"/>
                </a:ext>
              </a:extLst>
            </p:cNvPr>
            <p:cNvSpPr txBox="1"/>
            <p:nvPr/>
          </p:nvSpPr>
          <p:spPr>
            <a:xfrm>
              <a:off x="8004076" y="2111047"/>
              <a:ext cx="1891862" cy="400110"/>
            </a:xfrm>
            <a:prstGeom prst="rect">
              <a:avLst/>
            </a:prstGeom>
            <a:noFill/>
          </p:spPr>
          <p:txBody>
            <a:bodyPr wrap="square" rtlCol="0">
              <a:spAutoFit/>
            </a:bodyPr>
            <a:lstStyle/>
            <a:p>
              <a:pPr algn="ctr"/>
              <a:r>
                <a:rPr lang="en-NL" sz="2000" dirty="0">
                  <a:solidFill>
                    <a:schemeClr val="accent1"/>
                  </a:solidFill>
                  <a:latin typeface="FreightSans Pro Light" panose="02000606030000020004" pitchFamily="2" charset="0"/>
                </a:rPr>
                <a:t>max</a:t>
              </a:r>
              <a:endParaRPr lang="en-NL" sz="2800" dirty="0">
                <a:solidFill>
                  <a:schemeClr val="accent1"/>
                </a:solidFill>
                <a:latin typeface="FreightSans Pro Light" panose="02000606030000020004" pitchFamily="2" charset="0"/>
              </a:endParaRPr>
            </a:p>
          </p:txBody>
        </p:sp>
      </p:grpSp>
      <p:sp>
        <p:nvSpPr>
          <p:cNvPr id="54" name="Oval 53">
            <a:extLst>
              <a:ext uri="{FF2B5EF4-FFF2-40B4-BE49-F238E27FC236}">
                <a16:creationId xmlns:a16="http://schemas.microsoft.com/office/drawing/2014/main" id="{8783BAA6-829C-70C1-202E-7CF95E2D8CCE}"/>
              </a:ext>
            </a:extLst>
          </p:cNvPr>
          <p:cNvSpPr/>
          <p:nvPr/>
        </p:nvSpPr>
        <p:spPr>
          <a:xfrm>
            <a:off x="5786495" y="2130067"/>
            <a:ext cx="360000" cy="360000"/>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θ</a:t>
            </a:r>
            <a:endParaRPr lang="en-NL" dirty="0">
              <a:solidFill>
                <a:schemeClr val="bg1"/>
              </a:solidFill>
            </a:endParaRPr>
          </a:p>
        </p:txBody>
      </p:sp>
      <p:sp>
        <p:nvSpPr>
          <p:cNvPr id="55" name="Oval 54">
            <a:extLst>
              <a:ext uri="{FF2B5EF4-FFF2-40B4-BE49-F238E27FC236}">
                <a16:creationId xmlns:a16="http://schemas.microsoft.com/office/drawing/2014/main" id="{C4C20E75-9746-9063-2DDC-7267742C3B4F}"/>
              </a:ext>
            </a:extLst>
          </p:cNvPr>
          <p:cNvSpPr/>
          <p:nvPr/>
        </p:nvSpPr>
        <p:spPr>
          <a:xfrm>
            <a:off x="9005790" y="2407410"/>
            <a:ext cx="360000" cy="360000"/>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a:t>
            </a:r>
            <a:endParaRPr lang="en-NL" dirty="0">
              <a:solidFill>
                <a:schemeClr val="bg1"/>
              </a:solidFill>
            </a:endParaRPr>
          </a:p>
        </p:txBody>
      </p:sp>
      <mc:AlternateContent xmlns:mc="http://schemas.openxmlformats.org/markup-compatibility/2006" xmlns:a14="http://schemas.microsoft.com/office/drawing/2010/main">
        <mc:Choice Requires="a14">
          <p:sp>
            <p:nvSpPr>
              <p:cNvPr id="56" name="Content Placeholder 2">
                <a:extLst>
                  <a:ext uri="{FF2B5EF4-FFF2-40B4-BE49-F238E27FC236}">
                    <a16:creationId xmlns:a16="http://schemas.microsoft.com/office/drawing/2014/main" id="{3BEA98E8-89E7-9074-7A82-204DCD8C697A}"/>
                  </a:ext>
                </a:extLst>
              </p:cNvPr>
              <p:cNvSpPr>
                <a:spLocks noGrp="1"/>
              </p:cNvSpPr>
              <p:nvPr>
                <p:ph idx="1"/>
              </p:nvPr>
            </p:nvSpPr>
            <p:spPr>
              <a:xfrm>
                <a:off x="478394" y="3422068"/>
                <a:ext cx="10414749" cy="1256637"/>
              </a:xfrm>
            </p:spPr>
            <p:txBody>
              <a:bodyPr/>
              <a:lstStyle/>
              <a:p>
                <a:pPr marL="0" indent="0">
                  <a:buNone/>
                </a:pPr>
                <a14:m>
                  <m:oMathPara xmlns:m="http://schemas.openxmlformats.org/officeDocument/2006/math">
                    <m:oMathParaPr>
                      <m:jc m:val="left"/>
                    </m:oMathParaPr>
                    <m:oMath xmlns:m="http://schemas.openxmlformats.org/officeDocument/2006/math">
                      <m:f>
                        <m:fPr>
                          <m:ctrlPr>
                            <a:rPr lang="nl-NL" i="1">
                              <a:latin typeface="Cambria Math" panose="02040503050406030204" pitchFamily="18" charset="0"/>
                            </a:rPr>
                          </m:ctrlPr>
                        </m:fPr>
                        <m:num>
                          <m:r>
                            <a:rPr lang="nl-NL" i="1">
                              <a:latin typeface="Cambria Math" panose="02040503050406030204" pitchFamily="18" charset="0"/>
                            </a:rPr>
                            <m:t>𝜕</m:t>
                          </m:r>
                          <m:r>
                            <a:rPr lang="nl-NL" i="1">
                              <a:latin typeface="Cambria Math" panose="02040503050406030204" pitchFamily="18" charset="0"/>
                            </a:rPr>
                            <m:t>𝑦</m:t>
                          </m:r>
                        </m:num>
                        <m:den>
                          <m:r>
                            <a:rPr lang="nl-NL" i="1">
                              <a:latin typeface="Cambria Math" panose="02040503050406030204" pitchFamily="18" charset="0"/>
                            </a:rPr>
                            <m:t>𝜕</m:t>
                          </m:r>
                          <m:r>
                            <a:rPr lang="nl-NL" i="1">
                              <a:latin typeface="Cambria Math" panose="02040503050406030204" pitchFamily="18" charset="0"/>
                            </a:rPr>
                            <m:t>𝑡</m:t>
                          </m:r>
                        </m:den>
                      </m:f>
                      <m:r>
                        <a:rPr lang="nl-NL" i="1">
                          <a:latin typeface="Cambria Math" panose="02040503050406030204" pitchFamily="18" charset="0"/>
                        </a:rPr>
                        <m:t>=</m:t>
                      </m:r>
                      <m:r>
                        <m:rPr>
                          <m:sty m:val="p"/>
                        </m:rPr>
                        <a:rPr lang="nl-NL">
                          <a:latin typeface="Cambria Math" panose="02040503050406030204" pitchFamily="18" charset="0"/>
                        </a:rPr>
                        <m:t>∇</m:t>
                      </m:r>
                      <m:r>
                        <a:rPr lang="nl-NL" i="1">
                          <a:latin typeface="Cambria Math" panose="02040503050406030204" pitchFamily="18" charset="0"/>
                        </a:rPr>
                        <m:t>⋅(</m:t>
                      </m:r>
                      <m:r>
                        <a:rPr lang="nl-NL" i="1">
                          <a:latin typeface="Cambria Math" panose="02040503050406030204" pitchFamily="18" charset="0"/>
                        </a:rPr>
                        <m:t>𝑐</m:t>
                      </m:r>
                      <m:r>
                        <a:rPr lang="nl-NL" i="1">
                          <a:latin typeface="Cambria Math" panose="02040503050406030204" pitchFamily="18" charset="0"/>
                        </a:rPr>
                        <m:t>(</m:t>
                      </m:r>
                      <m:d>
                        <m:dPr>
                          <m:begChr m:val="|"/>
                          <m:endChr m:val="|"/>
                          <m:ctrlPr>
                            <a:rPr lang="nl-NL" i="1">
                              <a:latin typeface="Cambria Math" panose="02040503050406030204" pitchFamily="18" charset="0"/>
                            </a:rPr>
                          </m:ctrlPr>
                        </m:dPr>
                        <m:e>
                          <m:r>
                            <m:rPr>
                              <m:sty m:val="p"/>
                            </m:rPr>
                            <a:rPr lang="nl-NL">
                              <a:latin typeface="Cambria Math" panose="02040503050406030204" pitchFamily="18" charset="0"/>
                            </a:rPr>
                            <m:t>∇</m:t>
                          </m:r>
                          <m:r>
                            <a:rPr lang="nl-NL" i="1">
                              <a:latin typeface="Cambria Math" panose="02040503050406030204" pitchFamily="18" charset="0"/>
                            </a:rPr>
                            <m:t>𝑦</m:t>
                          </m:r>
                        </m:e>
                      </m:d>
                      <m:r>
                        <a:rPr lang="nl-NL">
                          <a:latin typeface="Cambria Math" panose="02040503050406030204" pitchFamily="18" charset="0"/>
                        </a:rPr>
                        <m:t>)</m:t>
                      </m:r>
                      <m:r>
                        <m:rPr>
                          <m:sty m:val="p"/>
                        </m:rPr>
                        <a:rPr lang="nl-NL">
                          <a:latin typeface="Cambria Math" panose="02040503050406030204" pitchFamily="18" charset="0"/>
                        </a:rPr>
                        <m:t>∇</m:t>
                      </m:r>
                      <m:r>
                        <a:rPr lang="nl-NL" i="1">
                          <a:latin typeface="Cambria Math" panose="02040503050406030204" pitchFamily="18" charset="0"/>
                        </a:rPr>
                        <m:t>𝑦</m:t>
                      </m:r>
                      <m:r>
                        <a:rPr lang="nl-NL" i="1">
                          <a:latin typeface="Cambria Math" panose="02040503050406030204" pitchFamily="18" charset="0"/>
                        </a:rPr>
                        <m:t>)</m:t>
                      </m:r>
                    </m:oMath>
                  </m:oMathPara>
                </a14:m>
                <a:endParaRPr lang="nl-NL" dirty="0"/>
              </a:p>
            </p:txBody>
          </p:sp>
        </mc:Choice>
        <mc:Fallback xmlns="">
          <p:sp>
            <p:nvSpPr>
              <p:cNvPr id="56" name="Content Placeholder 2">
                <a:extLst>
                  <a:ext uri="{FF2B5EF4-FFF2-40B4-BE49-F238E27FC236}">
                    <a16:creationId xmlns:a16="http://schemas.microsoft.com/office/drawing/2014/main" id="{3BEA98E8-89E7-9074-7A82-204DCD8C697A}"/>
                  </a:ext>
                </a:extLst>
              </p:cNvPr>
              <p:cNvSpPr>
                <a:spLocks noGrp="1" noRot="1" noChangeAspect="1" noMove="1" noResize="1" noEditPoints="1" noAdjustHandles="1" noChangeArrowheads="1" noChangeShapeType="1" noTextEdit="1"/>
              </p:cNvSpPr>
              <p:nvPr>
                <p:ph idx="1"/>
              </p:nvPr>
            </p:nvSpPr>
            <p:spPr>
              <a:xfrm>
                <a:off x="478394" y="3422068"/>
                <a:ext cx="10414749" cy="1256637"/>
              </a:xfrm>
              <a:blipFill>
                <a:blip r:embed="rId3"/>
                <a:stretch>
                  <a:fillRect l="-609" t="-3000"/>
                </a:stretch>
              </a:blipFill>
            </p:spPr>
            <p:txBody>
              <a:bodyPr/>
              <a:lstStyle/>
              <a:p>
                <a:r>
                  <a:rPr lang="en-NL">
                    <a:noFill/>
                  </a:rPr>
                  <a:t> </a:t>
                </a:r>
              </a:p>
            </p:txBody>
          </p:sp>
        </mc:Fallback>
      </mc:AlternateContent>
      <p:sp>
        <p:nvSpPr>
          <p:cNvPr id="57" name="Rectangle 56">
            <a:extLst>
              <a:ext uri="{FF2B5EF4-FFF2-40B4-BE49-F238E27FC236}">
                <a16:creationId xmlns:a16="http://schemas.microsoft.com/office/drawing/2014/main" id="{641E5BE8-FB95-FEC1-0D43-0703559A1280}"/>
              </a:ext>
            </a:extLst>
          </p:cNvPr>
          <p:cNvSpPr/>
          <p:nvPr/>
        </p:nvSpPr>
        <p:spPr>
          <a:xfrm>
            <a:off x="3086825" y="3505942"/>
            <a:ext cx="597061" cy="76393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8" name="Rectangle 57">
            <a:extLst>
              <a:ext uri="{FF2B5EF4-FFF2-40B4-BE49-F238E27FC236}">
                <a16:creationId xmlns:a16="http://schemas.microsoft.com/office/drawing/2014/main" id="{44ABBD9B-5848-B62E-879F-EA8157A26DAF}"/>
              </a:ext>
            </a:extLst>
          </p:cNvPr>
          <p:cNvSpPr/>
          <p:nvPr/>
        </p:nvSpPr>
        <p:spPr>
          <a:xfrm>
            <a:off x="4308404" y="3527715"/>
            <a:ext cx="852697" cy="76393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74061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heel(1)">
                                      <p:cBhvr>
                                        <p:cTn id="10"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771E-A347-E949-82AE-5BE23806E473}"/>
              </a:ext>
            </a:extLst>
          </p:cNvPr>
          <p:cNvSpPr>
            <a:spLocks noGrp="1"/>
          </p:cNvSpPr>
          <p:nvPr>
            <p:ph type="title"/>
          </p:nvPr>
        </p:nvSpPr>
        <p:spPr/>
        <p:txBody>
          <a:bodyPr/>
          <a:lstStyle/>
          <a:p>
            <a:r>
              <a:rPr lang="en-NL" dirty="0"/>
              <a:t>DeltaConv is anisotropic</a:t>
            </a:r>
          </a:p>
        </p:txBody>
      </p:sp>
      <p:sp>
        <p:nvSpPr>
          <p:cNvPr id="4" name="Slide Number Placeholder 3">
            <a:extLst>
              <a:ext uri="{FF2B5EF4-FFF2-40B4-BE49-F238E27FC236}">
                <a16:creationId xmlns:a16="http://schemas.microsoft.com/office/drawing/2014/main" id="{32604B67-188F-B340-B8A3-480F80F93B83}"/>
              </a:ext>
            </a:extLst>
          </p:cNvPr>
          <p:cNvSpPr>
            <a:spLocks noGrp="1"/>
          </p:cNvSpPr>
          <p:nvPr>
            <p:ph type="sldNum" sz="quarter" idx="12"/>
          </p:nvPr>
        </p:nvSpPr>
        <p:spPr/>
        <p:txBody>
          <a:bodyPr/>
          <a:lstStyle/>
          <a:p>
            <a:fld id="{F376D241-1DD8-9144-9B2C-BE0F706CAFA9}" type="slidenum">
              <a:rPr lang="en-NL" smtClean="0"/>
              <a:pPr/>
              <a:t>52</a:t>
            </a:fld>
            <a:endParaRPr lang="en-NL"/>
          </a:p>
        </p:txBody>
      </p:sp>
      <p:sp>
        <p:nvSpPr>
          <p:cNvPr id="3" name="Rectangle 2">
            <a:extLst>
              <a:ext uri="{FF2B5EF4-FFF2-40B4-BE49-F238E27FC236}">
                <a16:creationId xmlns:a16="http://schemas.microsoft.com/office/drawing/2014/main" id="{D1C8E360-3BE1-794C-87CE-B091AEB9815B}"/>
              </a:ext>
            </a:extLst>
          </p:cNvPr>
          <p:cNvSpPr/>
          <p:nvPr/>
        </p:nvSpPr>
        <p:spPr>
          <a:xfrm>
            <a:off x="-486136" y="1739495"/>
            <a:ext cx="13183564" cy="1716196"/>
          </a:xfrm>
          <a:prstGeom prst="rect">
            <a:avLst/>
          </a:prstGeom>
          <a:solidFill>
            <a:schemeClr val="accent1">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0" name="Rectangle 9">
            <a:extLst>
              <a:ext uri="{FF2B5EF4-FFF2-40B4-BE49-F238E27FC236}">
                <a16:creationId xmlns:a16="http://schemas.microsoft.com/office/drawing/2014/main" id="{9F2443A1-F927-3A40-A0DB-FCF2AF6E7C2A}"/>
              </a:ext>
            </a:extLst>
          </p:cNvPr>
          <p:cNvSpPr/>
          <p:nvPr/>
        </p:nvSpPr>
        <p:spPr>
          <a:xfrm>
            <a:off x="-544010" y="1866816"/>
            <a:ext cx="13183564" cy="1461554"/>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87800BC2-9174-2945-8ED5-A7BE31DBBC6F}"/>
              </a:ext>
            </a:extLst>
          </p:cNvPr>
          <p:cNvSpPr txBox="1"/>
          <p:nvPr/>
        </p:nvSpPr>
        <p:spPr>
          <a:xfrm>
            <a:off x="838200" y="1973828"/>
            <a:ext cx="1891862" cy="523220"/>
          </a:xfrm>
          <a:prstGeom prst="rect">
            <a:avLst/>
          </a:prstGeom>
          <a:noFill/>
        </p:spPr>
        <p:txBody>
          <a:bodyPr wrap="square" rtlCol="0">
            <a:spAutoFit/>
          </a:bodyPr>
          <a:lstStyle/>
          <a:p>
            <a:r>
              <a:rPr lang="en-NL" sz="2800" b="1" dirty="0">
                <a:latin typeface="FreightSans Pro Semibold" panose="02000606030000020004" pitchFamily="2" charset="0"/>
              </a:rPr>
              <a:t>Scalars</a:t>
            </a:r>
          </a:p>
        </p:txBody>
      </p:sp>
      <p:sp>
        <p:nvSpPr>
          <p:cNvPr id="11" name="Rectangle 10">
            <a:extLst>
              <a:ext uri="{FF2B5EF4-FFF2-40B4-BE49-F238E27FC236}">
                <a16:creationId xmlns:a16="http://schemas.microsoft.com/office/drawing/2014/main" id="{CF57719B-83E4-FD46-BFAD-3F2E340AC3B3}"/>
              </a:ext>
            </a:extLst>
          </p:cNvPr>
          <p:cNvSpPr/>
          <p:nvPr/>
        </p:nvSpPr>
        <p:spPr>
          <a:xfrm>
            <a:off x="-486136" y="4260407"/>
            <a:ext cx="13183564" cy="1716196"/>
          </a:xfrm>
          <a:prstGeom prst="rect">
            <a:avLst/>
          </a:prstGeom>
          <a:solidFill>
            <a:schemeClr val="accent4">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0795A6EE-0AE2-5246-96FD-FA8214046E93}"/>
              </a:ext>
            </a:extLst>
          </p:cNvPr>
          <p:cNvSpPr/>
          <p:nvPr/>
        </p:nvSpPr>
        <p:spPr>
          <a:xfrm>
            <a:off x="-544010" y="4387728"/>
            <a:ext cx="13183564" cy="1461554"/>
          </a:xfrm>
          <a:prstGeom prst="rect">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CDB75BFB-34FC-1C48-B49E-7FB18EB060BC}"/>
              </a:ext>
            </a:extLst>
          </p:cNvPr>
          <p:cNvSpPr txBox="1"/>
          <p:nvPr/>
        </p:nvSpPr>
        <p:spPr>
          <a:xfrm>
            <a:off x="838200" y="4494740"/>
            <a:ext cx="1891862" cy="523220"/>
          </a:xfrm>
          <a:prstGeom prst="rect">
            <a:avLst/>
          </a:prstGeom>
          <a:noFill/>
        </p:spPr>
        <p:txBody>
          <a:bodyPr wrap="square" rtlCol="0">
            <a:spAutoFit/>
          </a:bodyPr>
          <a:lstStyle/>
          <a:p>
            <a:r>
              <a:rPr lang="en-NL" sz="2800" b="1" dirty="0">
                <a:latin typeface="FreightSans Pro Semibold" panose="02000606030000020004" pitchFamily="2" charset="0"/>
              </a:rPr>
              <a:t>Vectors</a:t>
            </a:r>
          </a:p>
        </p:txBody>
      </p:sp>
      <p:grpSp>
        <p:nvGrpSpPr>
          <p:cNvPr id="32" name="Group 31">
            <a:extLst>
              <a:ext uri="{FF2B5EF4-FFF2-40B4-BE49-F238E27FC236}">
                <a16:creationId xmlns:a16="http://schemas.microsoft.com/office/drawing/2014/main" id="{FE864F9E-2EE6-F5B5-0965-DF00CB20B25E}"/>
              </a:ext>
            </a:extLst>
          </p:cNvPr>
          <p:cNvGrpSpPr/>
          <p:nvPr/>
        </p:nvGrpSpPr>
        <p:grpSpPr>
          <a:xfrm>
            <a:off x="6357785" y="2597593"/>
            <a:ext cx="3336403" cy="1988477"/>
            <a:chOff x="3807279" y="2597593"/>
            <a:chExt cx="3336403" cy="1988477"/>
          </a:xfrm>
        </p:grpSpPr>
        <p:cxnSp>
          <p:nvCxnSpPr>
            <p:cNvPr id="33" name="Straight Connector 32">
              <a:extLst>
                <a:ext uri="{FF2B5EF4-FFF2-40B4-BE49-F238E27FC236}">
                  <a16:creationId xmlns:a16="http://schemas.microsoft.com/office/drawing/2014/main" id="{D5881B26-5327-D91B-DE3E-3C926D669C62}"/>
                </a:ext>
              </a:extLst>
            </p:cNvPr>
            <p:cNvCxnSpPr/>
            <p:nvPr/>
          </p:nvCxnSpPr>
          <p:spPr>
            <a:xfrm>
              <a:off x="5149170" y="2597593"/>
              <a:ext cx="0" cy="198847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43BA997-4FFA-01ED-FEB8-D7B11C48427A}"/>
                </a:ext>
              </a:extLst>
            </p:cNvPr>
            <p:cNvSpPr txBox="1"/>
            <p:nvPr/>
          </p:nvSpPr>
          <p:spPr>
            <a:xfrm>
              <a:off x="3807279" y="3716672"/>
              <a:ext cx="3336403" cy="369332"/>
            </a:xfrm>
            <a:prstGeom prst="rect">
              <a:avLst/>
            </a:prstGeom>
            <a:noFill/>
          </p:spPr>
          <p:txBody>
            <a:bodyPr wrap="square" rtlCol="0">
              <a:spAutoFit/>
            </a:bodyPr>
            <a:lstStyle/>
            <a:p>
              <a:pPr algn="ctr"/>
              <a:r>
                <a:rPr lang="nl-NL" dirty="0">
                  <a:solidFill>
                    <a:schemeClr val="accent2"/>
                  </a:solidFill>
                  <a:latin typeface="FreightSans Pro Light" panose="02000606030000020004" pitchFamily="2" charset="0"/>
                </a:rPr>
                <a:t>div         </a:t>
              </a:r>
              <a:r>
                <a:rPr lang="nl-NL" dirty="0" err="1">
                  <a:solidFill>
                    <a:schemeClr val="accent2"/>
                  </a:solidFill>
                  <a:latin typeface="FreightSans Pro Light" panose="02000606030000020004" pitchFamily="2" charset="0"/>
                </a:rPr>
                <a:t>curl</a:t>
              </a:r>
              <a:r>
                <a:rPr lang="nl-NL" dirty="0">
                  <a:solidFill>
                    <a:schemeClr val="accent2"/>
                  </a:solidFill>
                  <a:latin typeface="FreightSans Pro Light" panose="02000606030000020004" pitchFamily="2" charset="0"/>
                </a:rPr>
                <a:t>, norm</a:t>
              </a:r>
              <a:endParaRPr lang="en-NL" dirty="0">
                <a:solidFill>
                  <a:schemeClr val="accent2"/>
                </a:solidFill>
                <a:latin typeface="FreightSans Pro Light" panose="02000606030000020004" pitchFamily="2" charset="0"/>
              </a:endParaRPr>
            </a:p>
          </p:txBody>
        </p:sp>
        <p:sp>
          <p:nvSpPr>
            <p:cNvPr id="35" name="Triangle 34">
              <a:extLst>
                <a:ext uri="{FF2B5EF4-FFF2-40B4-BE49-F238E27FC236}">
                  <a16:creationId xmlns:a16="http://schemas.microsoft.com/office/drawing/2014/main" id="{26961A8C-411A-7A80-A323-BD96994559EC}"/>
                </a:ext>
              </a:extLst>
            </p:cNvPr>
            <p:cNvSpPr/>
            <p:nvPr/>
          </p:nvSpPr>
          <p:spPr>
            <a:xfrm>
              <a:off x="5039770" y="3786963"/>
              <a:ext cx="218800" cy="198795"/>
            </a:xfrm>
            <a:prstGeom prst="triangl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grpSp>
        <p:nvGrpSpPr>
          <p:cNvPr id="26" name="Group 25">
            <a:extLst>
              <a:ext uri="{FF2B5EF4-FFF2-40B4-BE49-F238E27FC236}">
                <a16:creationId xmlns:a16="http://schemas.microsoft.com/office/drawing/2014/main" id="{36164611-19AA-5A37-7367-3BFEB2ED484F}"/>
              </a:ext>
            </a:extLst>
          </p:cNvPr>
          <p:cNvGrpSpPr/>
          <p:nvPr/>
        </p:nvGrpSpPr>
        <p:grpSpPr>
          <a:xfrm>
            <a:off x="3630912" y="3130028"/>
            <a:ext cx="3336403" cy="1988477"/>
            <a:chOff x="1199869" y="3130028"/>
            <a:chExt cx="3336403" cy="1988477"/>
          </a:xfrm>
        </p:grpSpPr>
        <p:cxnSp>
          <p:nvCxnSpPr>
            <p:cNvPr id="28" name="Straight Connector 27">
              <a:extLst>
                <a:ext uri="{FF2B5EF4-FFF2-40B4-BE49-F238E27FC236}">
                  <a16:creationId xmlns:a16="http://schemas.microsoft.com/office/drawing/2014/main" id="{FCECCF0F-612A-165B-B254-A25763B9ED64}"/>
                </a:ext>
              </a:extLst>
            </p:cNvPr>
            <p:cNvCxnSpPr>
              <a:cxnSpLocks/>
            </p:cNvCxnSpPr>
            <p:nvPr/>
          </p:nvCxnSpPr>
          <p:spPr>
            <a:xfrm>
              <a:off x="2730062" y="3130028"/>
              <a:ext cx="0" cy="1988477"/>
            </a:xfrm>
            <a:prstGeom prst="line">
              <a:avLst/>
            </a:prstGeom>
            <a:ln w="57150">
              <a:solidFill>
                <a:srgbClr val="8A388D"/>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33A79CE-FFD0-3871-F1FD-77C69EBD1341}"/>
                </a:ext>
              </a:extLst>
            </p:cNvPr>
            <p:cNvSpPr txBox="1"/>
            <p:nvPr/>
          </p:nvSpPr>
          <p:spPr>
            <a:xfrm>
              <a:off x="1199869" y="3718875"/>
              <a:ext cx="3336403" cy="400110"/>
            </a:xfrm>
            <a:prstGeom prst="rect">
              <a:avLst/>
            </a:prstGeom>
            <a:noFill/>
          </p:spPr>
          <p:txBody>
            <a:bodyPr wrap="square" rtlCol="0">
              <a:spAutoFit/>
            </a:bodyPr>
            <a:lstStyle/>
            <a:p>
              <a:pPr algn="ctr"/>
              <a:r>
                <a:rPr lang="en-GB" sz="2000" dirty="0">
                  <a:solidFill>
                    <a:srgbClr val="8A388D"/>
                  </a:solidFill>
                  <a:latin typeface="FreightSans Pro Light" panose="02000606030000020004" pitchFamily="2" charset="0"/>
                </a:rPr>
                <a:t>grad</a:t>
              </a:r>
              <a:r>
                <a:rPr lang="en-NL" sz="2000" dirty="0">
                  <a:solidFill>
                    <a:srgbClr val="8A388D"/>
                  </a:solidFill>
                  <a:latin typeface="FreightSans Pro Light" panose="02000606030000020004" pitchFamily="2" charset="0"/>
                </a:rPr>
                <a:t>       co-grad</a:t>
              </a:r>
            </a:p>
          </p:txBody>
        </p:sp>
        <p:sp>
          <p:nvSpPr>
            <p:cNvPr id="31" name="Triangle 30">
              <a:extLst>
                <a:ext uri="{FF2B5EF4-FFF2-40B4-BE49-F238E27FC236}">
                  <a16:creationId xmlns:a16="http://schemas.microsoft.com/office/drawing/2014/main" id="{527B1B43-5CD3-68D1-A300-6ECA78F5220F}"/>
                </a:ext>
              </a:extLst>
            </p:cNvPr>
            <p:cNvSpPr/>
            <p:nvPr/>
          </p:nvSpPr>
          <p:spPr>
            <a:xfrm rot="10800000">
              <a:off x="2624327" y="3835346"/>
              <a:ext cx="218800" cy="198795"/>
            </a:xfrm>
            <a:prstGeom prst="triangle">
              <a:avLst/>
            </a:prstGeom>
            <a:solidFill>
              <a:schemeClr val="bg1"/>
            </a:solidFill>
            <a:ln w="38100">
              <a:solidFill>
                <a:srgbClr val="8A3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cxnSp>
        <p:nvCxnSpPr>
          <p:cNvPr id="27" name="Straight Connector 26">
            <a:extLst>
              <a:ext uri="{FF2B5EF4-FFF2-40B4-BE49-F238E27FC236}">
                <a16:creationId xmlns:a16="http://schemas.microsoft.com/office/drawing/2014/main" id="{C9599820-8410-814C-8BA4-77450A034AF0}"/>
              </a:ext>
            </a:extLst>
          </p:cNvPr>
          <p:cNvCxnSpPr>
            <a:stCxn id="12" idx="1"/>
            <a:endCxn id="11" idx="3"/>
          </p:cNvCxnSpPr>
          <p:nvPr/>
        </p:nvCxnSpPr>
        <p:spPr>
          <a:xfrm>
            <a:off x="-544010" y="5118505"/>
            <a:ext cx="1324143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EE5D60D9-9B93-D344-B00F-81D419177406}"/>
              </a:ext>
            </a:extLst>
          </p:cNvPr>
          <p:cNvSpPr/>
          <p:nvPr/>
        </p:nvSpPr>
        <p:spPr>
          <a:xfrm>
            <a:off x="2429120" y="4588438"/>
            <a:ext cx="601883" cy="1064871"/>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4"/>
                </a:solidFill>
                <a:latin typeface="FreightSans Pro Light" panose="02000606030000020004" pitchFamily="2" charset="0"/>
              </a:rPr>
              <a:t>C</a:t>
            </a:r>
            <a:r>
              <a:rPr lang="en-NL" baseline="30000" dirty="0">
                <a:solidFill>
                  <a:schemeClr val="accent4"/>
                </a:solidFill>
                <a:latin typeface="FreightSans Pro Light" panose="02000606030000020004" pitchFamily="2" charset="0"/>
              </a:rPr>
              <a:t>in</a:t>
            </a:r>
          </a:p>
        </p:txBody>
      </p:sp>
      <p:cxnSp>
        <p:nvCxnSpPr>
          <p:cNvPr id="29" name="Straight Connector 28">
            <a:extLst>
              <a:ext uri="{FF2B5EF4-FFF2-40B4-BE49-F238E27FC236}">
                <a16:creationId xmlns:a16="http://schemas.microsoft.com/office/drawing/2014/main" id="{86297D09-10B4-734B-88CB-44351B77AF4C}"/>
              </a:ext>
            </a:extLst>
          </p:cNvPr>
          <p:cNvCxnSpPr>
            <a:stCxn id="10" idx="1"/>
            <a:endCxn id="10" idx="3"/>
          </p:cNvCxnSpPr>
          <p:nvPr/>
        </p:nvCxnSpPr>
        <p:spPr>
          <a:xfrm>
            <a:off x="-544010" y="2597593"/>
            <a:ext cx="1318356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39FD1CE4-F066-634A-9CDB-595ACD87723C}"/>
              </a:ext>
            </a:extLst>
          </p:cNvPr>
          <p:cNvSpPr/>
          <p:nvPr/>
        </p:nvSpPr>
        <p:spPr>
          <a:xfrm>
            <a:off x="4848229" y="2065157"/>
            <a:ext cx="601883" cy="1064871"/>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1"/>
                </a:solidFill>
                <a:latin typeface="FreightSans Pro Light" panose="02000606030000020004" pitchFamily="2" charset="0"/>
              </a:rPr>
              <a:t>C</a:t>
            </a:r>
            <a:r>
              <a:rPr lang="en-NL" baseline="30000" dirty="0">
                <a:solidFill>
                  <a:schemeClr val="accent1"/>
                </a:solidFill>
                <a:latin typeface="FreightSans Pro Light" panose="02000606030000020004" pitchFamily="2" charset="0"/>
              </a:rPr>
              <a:t>in</a:t>
            </a:r>
          </a:p>
        </p:txBody>
      </p:sp>
      <p:sp>
        <p:nvSpPr>
          <p:cNvPr id="43" name="Rounded Rectangle 42">
            <a:extLst>
              <a:ext uri="{FF2B5EF4-FFF2-40B4-BE49-F238E27FC236}">
                <a16:creationId xmlns:a16="http://schemas.microsoft.com/office/drawing/2014/main" id="{39B800A1-226B-844E-8042-165D95BF0F10}"/>
              </a:ext>
            </a:extLst>
          </p:cNvPr>
          <p:cNvSpPr/>
          <p:nvPr/>
        </p:nvSpPr>
        <p:spPr>
          <a:xfrm>
            <a:off x="7396975" y="4588438"/>
            <a:ext cx="601883" cy="1064871"/>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4"/>
                </a:solidFill>
                <a:latin typeface="FreightSans Pro Light" panose="02000606030000020004" pitchFamily="2" charset="0"/>
              </a:rPr>
              <a:t>C</a:t>
            </a:r>
            <a:r>
              <a:rPr lang="en-NL" baseline="30000" dirty="0">
                <a:solidFill>
                  <a:schemeClr val="accent4"/>
                </a:solidFill>
                <a:latin typeface="FreightSans Pro Light" panose="02000606030000020004" pitchFamily="2" charset="0"/>
              </a:rPr>
              <a:t>out</a:t>
            </a:r>
          </a:p>
        </p:txBody>
      </p:sp>
      <p:sp>
        <p:nvSpPr>
          <p:cNvPr id="45" name="Rounded Rectangle 44">
            <a:extLst>
              <a:ext uri="{FF2B5EF4-FFF2-40B4-BE49-F238E27FC236}">
                <a16:creationId xmlns:a16="http://schemas.microsoft.com/office/drawing/2014/main" id="{07ABD44F-021B-7340-AE96-44564E775B61}"/>
              </a:ext>
            </a:extLst>
          </p:cNvPr>
          <p:cNvSpPr/>
          <p:nvPr/>
        </p:nvSpPr>
        <p:spPr>
          <a:xfrm>
            <a:off x="9813769" y="2065157"/>
            <a:ext cx="601883" cy="1064871"/>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1"/>
                </a:solidFill>
                <a:latin typeface="FreightSans Pro Light" panose="02000606030000020004" pitchFamily="2" charset="0"/>
              </a:rPr>
              <a:t>C</a:t>
            </a:r>
            <a:r>
              <a:rPr lang="en-NL" baseline="30000" dirty="0">
                <a:solidFill>
                  <a:schemeClr val="accent1"/>
                </a:solidFill>
                <a:latin typeface="FreightSans Pro Light" panose="02000606030000020004" pitchFamily="2" charset="0"/>
              </a:rPr>
              <a:t>out</a:t>
            </a:r>
          </a:p>
        </p:txBody>
      </p:sp>
      <p:sp>
        <p:nvSpPr>
          <p:cNvPr id="19" name="Oval 18">
            <a:extLst>
              <a:ext uri="{FF2B5EF4-FFF2-40B4-BE49-F238E27FC236}">
                <a16:creationId xmlns:a16="http://schemas.microsoft.com/office/drawing/2014/main" id="{44C87A70-C30B-42F7-EA03-44E04AD035F8}"/>
              </a:ext>
            </a:extLst>
          </p:cNvPr>
          <p:cNvSpPr/>
          <p:nvPr/>
        </p:nvSpPr>
        <p:spPr>
          <a:xfrm>
            <a:off x="8286881" y="2417592"/>
            <a:ext cx="360000" cy="360000"/>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θ</a:t>
            </a:r>
            <a:endParaRPr lang="en-NL" dirty="0">
              <a:solidFill>
                <a:schemeClr val="bg1"/>
              </a:solidFill>
            </a:endParaRPr>
          </a:p>
        </p:txBody>
      </p:sp>
      <p:sp>
        <p:nvSpPr>
          <p:cNvPr id="22" name="Oval 21">
            <a:extLst>
              <a:ext uri="{FF2B5EF4-FFF2-40B4-BE49-F238E27FC236}">
                <a16:creationId xmlns:a16="http://schemas.microsoft.com/office/drawing/2014/main" id="{55F51CB8-DE40-5A9D-501D-D162BBDED114}"/>
              </a:ext>
            </a:extLst>
          </p:cNvPr>
          <p:cNvSpPr/>
          <p:nvPr/>
        </p:nvSpPr>
        <p:spPr>
          <a:xfrm>
            <a:off x="6013806" y="4938505"/>
            <a:ext cx="360000" cy="360000"/>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θ</a:t>
            </a:r>
            <a:endParaRPr lang="en-NL" dirty="0">
              <a:solidFill>
                <a:schemeClr val="bg1"/>
              </a:solidFill>
            </a:endParaRPr>
          </a:p>
        </p:txBody>
      </p:sp>
      <p:grpSp>
        <p:nvGrpSpPr>
          <p:cNvPr id="39" name="Group 38">
            <a:extLst>
              <a:ext uri="{FF2B5EF4-FFF2-40B4-BE49-F238E27FC236}">
                <a16:creationId xmlns:a16="http://schemas.microsoft.com/office/drawing/2014/main" id="{3E6F1E5E-3690-FFF4-CCD1-3E7F84EF48D7}"/>
              </a:ext>
            </a:extLst>
          </p:cNvPr>
          <p:cNvGrpSpPr/>
          <p:nvPr/>
        </p:nvGrpSpPr>
        <p:grpSpPr>
          <a:xfrm>
            <a:off x="2723664" y="5009106"/>
            <a:ext cx="3337383" cy="669845"/>
            <a:chOff x="4967827" y="5009106"/>
            <a:chExt cx="3337383" cy="669845"/>
          </a:xfrm>
        </p:grpSpPr>
        <p:sp>
          <p:nvSpPr>
            <p:cNvPr id="40" name="Triangle 39">
              <a:extLst>
                <a:ext uri="{FF2B5EF4-FFF2-40B4-BE49-F238E27FC236}">
                  <a16:creationId xmlns:a16="http://schemas.microsoft.com/office/drawing/2014/main" id="{D82DF4A0-6E55-B4A7-839A-AC321F21540C}"/>
                </a:ext>
              </a:extLst>
            </p:cNvPr>
            <p:cNvSpPr/>
            <p:nvPr/>
          </p:nvSpPr>
          <p:spPr>
            <a:xfrm rot="5400000">
              <a:off x="6427721" y="5019108"/>
              <a:ext cx="218800" cy="198795"/>
            </a:xfrm>
            <a:prstGeom prst="triangl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41" name="TextBox 40">
              <a:extLst>
                <a:ext uri="{FF2B5EF4-FFF2-40B4-BE49-F238E27FC236}">
                  <a16:creationId xmlns:a16="http://schemas.microsoft.com/office/drawing/2014/main" id="{743B2109-310E-6E88-FF00-F4E176BC74B5}"/>
                </a:ext>
              </a:extLst>
            </p:cNvPr>
            <p:cNvSpPr txBox="1"/>
            <p:nvPr/>
          </p:nvSpPr>
          <p:spPr>
            <a:xfrm>
              <a:off x="4967827" y="5278841"/>
              <a:ext cx="3337383" cy="400110"/>
            </a:xfrm>
            <a:prstGeom prst="rect">
              <a:avLst/>
            </a:prstGeom>
            <a:noFill/>
          </p:spPr>
          <p:txBody>
            <a:bodyPr wrap="square" rtlCol="0">
              <a:spAutoFit/>
            </a:bodyPr>
            <a:lstStyle/>
            <a:p>
              <a:pPr algn="ctr"/>
              <a:r>
                <a:rPr lang="en-NL" sz="2000" dirty="0">
                  <a:solidFill>
                    <a:schemeClr val="accent4"/>
                  </a:solidFill>
                  <a:latin typeface="FreightSans Pro Light" panose="02000606030000020004" pitchFamily="2" charset="0"/>
                </a:rPr>
                <a:t>Hodge-Laplacian, Identity</a:t>
              </a:r>
              <a:endParaRPr lang="en-NL" sz="2800" dirty="0">
                <a:solidFill>
                  <a:schemeClr val="accent4"/>
                </a:solidFill>
                <a:latin typeface="FreightSans Pro Light" panose="02000606030000020004" pitchFamily="2" charset="0"/>
              </a:endParaRPr>
            </a:p>
          </p:txBody>
        </p:sp>
      </p:grpSp>
      <p:grpSp>
        <p:nvGrpSpPr>
          <p:cNvPr id="46" name="Group 45">
            <a:extLst>
              <a:ext uri="{FF2B5EF4-FFF2-40B4-BE49-F238E27FC236}">
                <a16:creationId xmlns:a16="http://schemas.microsoft.com/office/drawing/2014/main" id="{31D9938C-3E9F-6031-7B4A-762DA8AC7530}"/>
              </a:ext>
            </a:extLst>
          </p:cNvPr>
          <p:cNvGrpSpPr/>
          <p:nvPr/>
        </p:nvGrpSpPr>
        <p:grpSpPr>
          <a:xfrm>
            <a:off x="7517916" y="2416409"/>
            <a:ext cx="360000" cy="360000"/>
            <a:chOff x="4998699" y="2445939"/>
            <a:chExt cx="300941" cy="300941"/>
          </a:xfrm>
        </p:grpSpPr>
        <p:sp>
          <p:nvSpPr>
            <p:cNvPr id="47" name="Oval 46">
              <a:extLst>
                <a:ext uri="{FF2B5EF4-FFF2-40B4-BE49-F238E27FC236}">
                  <a16:creationId xmlns:a16="http://schemas.microsoft.com/office/drawing/2014/main" id="{0F846DBA-B65C-CFE2-8D75-93F5F6D0FE45}"/>
                </a:ext>
              </a:extLst>
            </p:cNvPr>
            <p:cNvSpPr/>
            <p:nvPr/>
          </p:nvSpPr>
          <p:spPr>
            <a:xfrm>
              <a:off x="4998699" y="2445939"/>
              <a:ext cx="300941" cy="30094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48" name="Cross 47">
              <a:extLst>
                <a:ext uri="{FF2B5EF4-FFF2-40B4-BE49-F238E27FC236}">
                  <a16:creationId xmlns:a16="http://schemas.microsoft.com/office/drawing/2014/main" id="{0A4E22F5-E98B-F64F-E512-852A198E99A2}"/>
                </a:ext>
              </a:extLst>
            </p:cNvPr>
            <p:cNvSpPr/>
            <p:nvPr/>
          </p:nvSpPr>
          <p:spPr>
            <a:xfrm>
              <a:off x="5006223" y="2453463"/>
              <a:ext cx="285894" cy="285894"/>
            </a:xfrm>
            <a:prstGeom prst="plus">
              <a:avLst>
                <a:gd name="adj" fmla="val 4335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49" name="Group 48">
            <a:extLst>
              <a:ext uri="{FF2B5EF4-FFF2-40B4-BE49-F238E27FC236}">
                <a16:creationId xmlns:a16="http://schemas.microsoft.com/office/drawing/2014/main" id="{89124F44-EA6E-DF33-17A0-CFD60361E7B6}"/>
              </a:ext>
            </a:extLst>
          </p:cNvPr>
          <p:cNvGrpSpPr/>
          <p:nvPr/>
        </p:nvGrpSpPr>
        <p:grpSpPr>
          <a:xfrm>
            <a:off x="4981105" y="4945705"/>
            <a:ext cx="360000" cy="360000"/>
            <a:chOff x="4998699" y="2445939"/>
            <a:chExt cx="300941" cy="300941"/>
          </a:xfrm>
        </p:grpSpPr>
        <p:sp>
          <p:nvSpPr>
            <p:cNvPr id="50" name="Oval 49">
              <a:extLst>
                <a:ext uri="{FF2B5EF4-FFF2-40B4-BE49-F238E27FC236}">
                  <a16:creationId xmlns:a16="http://schemas.microsoft.com/office/drawing/2014/main" id="{7A650508-60D6-B305-FA12-716D828B5F9E}"/>
                </a:ext>
              </a:extLst>
            </p:cNvPr>
            <p:cNvSpPr/>
            <p:nvPr/>
          </p:nvSpPr>
          <p:spPr>
            <a:xfrm>
              <a:off x="4998699" y="2445939"/>
              <a:ext cx="300941" cy="30094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51" name="Cross 50">
              <a:extLst>
                <a:ext uri="{FF2B5EF4-FFF2-40B4-BE49-F238E27FC236}">
                  <a16:creationId xmlns:a16="http://schemas.microsoft.com/office/drawing/2014/main" id="{D5EF3984-00A7-1AF5-BB85-5BE09FA0A288}"/>
                </a:ext>
              </a:extLst>
            </p:cNvPr>
            <p:cNvSpPr/>
            <p:nvPr/>
          </p:nvSpPr>
          <p:spPr>
            <a:xfrm>
              <a:off x="5006223" y="2453463"/>
              <a:ext cx="285894" cy="285894"/>
            </a:xfrm>
            <a:prstGeom prst="plus">
              <a:avLst>
                <a:gd name="adj" fmla="val 4335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42" name="Freeform 41">
            <a:extLst>
              <a:ext uri="{FF2B5EF4-FFF2-40B4-BE49-F238E27FC236}">
                <a16:creationId xmlns:a16="http://schemas.microsoft.com/office/drawing/2014/main" id="{83B797D1-8E4E-F719-A8A6-8F6C70FEC72F}"/>
              </a:ext>
            </a:extLst>
          </p:cNvPr>
          <p:cNvSpPr/>
          <p:nvPr/>
        </p:nvSpPr>
        <p:spPr>
          <a:xfrm>
            <a:off x="5450112" y="2304288"/>
            <a:ext cx="3739896" cy="292608"/>
          </a:xfrm>
          <a:custGeom>
            <a:avLst/>
            <a:gdLst>
              <a:gd name="connsiteX0" fmla="*/ 0 w 3739896"/>
              <a:gd name="connsiteY0" fmla="*/ 0 h 292608"/>
              <a:gd name="connsiteX1" fmla="*/ 3739896 w 3739896"/>
              <a:gd name="connsiteY1" fmla="*/ 0 h 292608"/>
              <a:gd name="connsiteX2" fmla="*/ 3739896 w 3739896"/>
              <a:gd name="connsiteY2" fmla="*/ 292608 h 292608"/>
            </a:gdLst>
            <a:ahLst/>
            <a:cxnLst>
              <a:cxn ang="0">
                <a:pos x="connsiteX0" y="connsiteY0"/>
              </a:cxn>
              <a:cxn ang="0">
                <a:pos x="connsiteX1" y="connsiteY1"/>
              </a:cxn>
              <a:cxn ang="0">
                <a:pos x="connsiteX2" y="connsiteY2"/>
              </a:cxn>
            </a:cxnLst>
            <a:rect l="l" t="t" r="r" b="b"/>
            <a:pathLst>
              <a:path w="3739896" h="292608">
                <a:moveTo>
                  <a:pt x="0" y="0"/>
                </a:moveTo>
                <a:lnTo>
                  <a:pt x="3739896" y="0"/>
                </a:lnTo>
                <a:lnTo>
                  <a:pt x="3739896" y="292608"/>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44" name="Group 43">
            <a:extLst>
              <a:ext uri="{FF2B5EF4-FFF2-40B4-BE49-F238E27FC236}">
                <a16:creationId xmlns:a16="http://schemas.microsoft.com/office/drawing/2014/main" id="{5B187904-2EA1-D077-15D8-9037DDC9B7E5}"/>
              </a:ext>
            </a:extLst>
          </p:cNvPr>
          <p:cNvGrpSpPr/>
          <p:nvPr/>
        </p:nvGrpSpPr>
        <p:grpSpPr>
          <a:xfrm>
            <a:off x="5685769" y="1817736"/>
            <a:ext cx="1891862" cy="595948"/>
            <a:chOff x="8004076" y="2111047"/>
            <a:chExt cx="1891862" cy="595948"/>
          </a:xfrm>
        </p:grpSpPr>
        <p:sp>
          <p:nvSpPr>
            <p:cNvPr id="52" name="Triangle 51">
              <a:extLst>
                <a:ext uri="{FF2B5EF4-FFF2-40B4-BE49-F238E27FC236}">
                  <a16:creationId xmlns:a16="http://schemas.microsoft.com/office/drawing/2014/main" id="{913C1795-BA63-5C8C-7289-711F356CC620}"/>
                </a:ext>
              </a:extLst>
            </p:cNvPr>
            <p:cNvSpPr/>
            <p:nvPr/>
          </p:nvSpPr>
          <p:spPr>
            <a:xfrm rot="5400000">
              <a:off x="8881635" y="2498197"/>
              <a:ext cx="218800" cy="198795"/>
            </a:xfrm>
            <a:prstGeom prst="triangl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53" name="TextBox 52">
              <a:extLst>
                <a:ext uri="{FF2B5EF4-FFF2-40B4-BE49-F238E27FC236}">
                  <a16:creationId xmlns:a16="http://schemas.microsoft.com/office/drawing/2014/main" id="{B876BC77-79CE-17D2-93FE-CABB7ED329AC}"/>
                </a:ext>
              </a:extLst>
            </p:cNvPr>
            <p:cNvSpPr txBox="1"/>
            <p:nvPr/>
          </p:nvSpPr>
          <p:spPr>
            <a:xfrm>
              <a:off x="8004076" y="2111047"/>
              <a:ext cx="1891862" cy="400110"/>
            </a:xfrm>
            <a:prstGeom prst="rect">
              <a:avLst/>
            </a:prstGeom>
            <a:noFill/>
          </p:spPr>
          <p:txBody>
            <a:bodyPr wrap="square" rtlCol="0">
              <a:spAutoFit/>
            </a:bodyPr>
            <a:lstStyle/>
            <a:p>
              <a:pPr algn="ctr"/>
              <a:r>
                <a:rPr lang="en-NL" sz="2000" dirty="0">
                  <a:solidFill>
                    <a:schemeClr val="accent1"/>
                  </a:solidFill>
                  <a:latin typeface="FreightSans Pro Light" panose="02000606030000020004" pitchFamily="2" charset="0"/>
                </a:rPr>
                <a:t>max</a:t>
              </a:r>
              <a:endParaRPr lang="en-NL" sz="2800" dirty="0">
                <a:solidFill>
                  <a:schemeClr val="accent1"/>
                </a:solidFill>
                <a:latin typeface="FreightSans Pro Light" panose="02000606030000020004" pitchFamily="2" charset="0"/>
              </a:endParaRPr>
            </a:p>
          </p:txBody>
        </p:sp>
      </p:grpSp>
      <p:sp>
        <p:nvSpPr>
          <p:cNvPr id="54" name="Oval 53">
            <a:extLst>
              <a:ext uri="{FF2B5EF4-FFF2-40B4-BE49-F238E27FC236}">
                <a16:creationId xmlns:a16="http://schemas.microsoft.com/office/drawing/2014/main" id="{8783BAA6-829C-70C1-202E-7CF95E2D8CCE}"/>
              </a:ext>
            </a:extLst>
          </p:cNvPr>
          <p:cNvSpPr/>
          <p:nvPr/>
        </p:nvSpPr>
        <p:spPr>
          <a:xfrm>
            <a:off x="5786495" y="2130067"/>
            <a:ext cx="360000" cy="360000"/>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θ</a:t>
            </a:r>
            <a:endParaRPr lang="en-NL" dirty="0">
              <a:solidFill>
                <a:schemeClr val="bg1"/>
              </a:solidFill>
            </a:endParaRPr>
          </a:p>
        </p:txBody>
      </p:sp>
      <p:sp>
        <p:nvSpPr>
          <p:cNvPr id="55" name="Oval 54">
            <a:extLst>
              <a:ext uri="{FF2B5EF4-FFF2-40B4-BE49-F238E27FC236}">
                <a16:creationId xmlns:a16="http://schemas.microsoft.com/office/drawing/2014/main" id="{C4C20E75-9746-9063-2DDC-7267742C3B4F}"/>
              </a:ext>
            </a:extLst>
          </p:cNvPr>
          <p:cNvSpPr/>
          <p:nvPr/>
        </p:nvSpPr>
        <p:spPr>
          <a:xfrm>
            <a:off x="9005790" y="2407410"/>
            <a:ext cx="360000" cy="360000"/>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a:t>
            </a:r>
            <a:endParaRPr lang="en-NL" dirty="0">
              <a:solidFill>
                <a:schemeClr val="bg1"/>
              </a:solidFill>
            </a:endParaRPr>
          </a:p>
        </p:txBody>
      </p:sp>
      <mc:AlternateContent xmlns:mc="http://schemas.openxmlformats.org/markup-compatibility/2006" xmlns:a14="http://schemas.microsoft.com/office/drawing/2010/main">
        <mc:Choice Requires="a14">
          <p:sp>
            <p:nvSpPr>
              <p:cNvPr id="56" name="Content Placeholder 2">
                <a:extLst>
                  <a:ext uri="{FF2B5EF4-FFF2-40B4-BE49-F238E27FC236}">
                    <a16:creationId xmlns:a16="http://schemas.microsoft.com/office/drawing/2014/main" id="{3BEA98E8-89E7-9074-7A82-204DCD8C697A}"/>
                  </a:ext>
                </a:extLst>
              </p:cNvPr>
              <p:cNvSpPr>
                <a:spLocks noGrp="1"/>
              </p:cNvSpPr>
              <p:nvPr>
                <p:ph idx="1"/>
              </p:nvPr>
            </p:nvSpPr>
            <p:spPr>
              <a:xfrm>
                <a:off x="478394" y="3422068"/>
                <a:ext cx="10414749" cy="1256637"/>
              </a:xfrm>
            </p:spPr>
            <p:txBody>
              <a:bodyPr/>
              <a:lstStyle/>
              <a:p>
                <a:pPr marL="0" indent="0">
                  <a:buNone/>
                </a:pPr>
                <a14:m>
                  <m:oMathPara xmlns:m="http://schemas.openxmlformats.org/officeDocument/2006/math">
                    <m:oMathParaPr>
                      <m:jc m:val="left"/>
                    </m:oMathParaPr>
                    <m:oMath xmlns:m="http://schemas.openxmlformats.org/officeDocument/2006/math">
                      <m:f>
                        <m:fPr>
                          <m:ctrlPr>
                            <a:rPr lang="nl-NL" i="1">
                              <a:latin typeface="Cambria Math" panose="02040503050406030204" pitchFamily="18" charset="0"/>
                            </a:rPr>
                          </m:ctrlPr>
                        </m:fPr>
                        <m:num>
                          <m:r>
                            <a:rPr lang="nl-NL" i="1">
                              <a:latin typeface="Cambria Math" panose="02040503050406030204" pitchFamily="18" charset="0"/>
                            </a:rPr>
                            <m:t>𝜕</m:t>
                          </m:r>
                          <m:r>
                            <a:rPr lang="nl-NL" i="1">
                              <a:latin typeface="Cambria Math" panose="02040503050406030204" pitchFamily="18" charset="0"/>
                            </a:rPr>
                            <m:t>𝑦</m:t>
                          </m:r>
                        </m:num>
                        <m:den>
                          <m:r>
                            <a:rPr lang="nl-NL" i="1">
                              <a:latin typeface="Cambria Math" panose="02040503050406030204" pitchFamily="18" charset="0"/>
                            </a:rPr>
                            <m:t>𝜕</m:t>
                          </m:r>
                          <m:r>
                            <a:rPr lang="nl-NL" i="1">
                              <a:latin typeface="Cambria Math" panose="02040503050406030204" pitchFamily="18" charset="0"/>
                            </a:rPr>
                            <m:t>𝑡</m:t>
                          </m:r>
                        </m:den>
                      </m:f>
                      <m:r>
                        <a:rPr lang="nl-NL" i="1">
                          <a:latin typeface="Cambria Math" panose="02040503050406030204" pitchFamily="18" charset="0"/>
                        </a:rPr>
                        <m:t>=</m:t>
                      </m:r>
                      <m:r>
                        <m:rPr>
                          <m:sty m:val="p"/>
                        </m:rPr>
                        <a:rPr lang="nl-NL">
                          <a:latin typeface="Cambria Math" panose="02040503050406030204" pitchFamily="18" charset="0"/>
                        </a:rPr>
                        <m:t>∇</m:t>
                      </m:r>
                      <m:r>
                        <a:rPr lang="nl-NL" i="1">
                          <a:latin typeface="Cambria Math" panose="02040503050406030204" pitchFamily="18" charset="0"/>
                        </a:rPr>
                        <m:t>⋅(</m:t>
                      </m:r>
                      <m:r>
                        <a:rPr lang="nl-NL" i="1">
                          <a:latin typeface="Cambria Math" panose="02040503050406030204" pitchFamily="18" charset="0"/>
                        </a:rPr>
                        <m:t>𝑐</m:t>
                      </m:r>
                      <m:r>
                        <a:rPr lang="nl-NL" i="1">
                          <a:latin typeface="Cambria Math" panose="02040503050406030204" pitchFamily="18" charset="0"/>
                        </a:rPr>
                        <m:t>(</m:t>
                      </m:r>
                      <m:d>
                        <m:dPr>
                          <m:begChr m:val="|"/>
                          <m:endChr m:val="|"/>
                          <m:ctrlPr>
                            <a:rPr lang="nl-NL" i="1">
                              <a:latin typeface="Cambria Math" panose="02040503050406030204" pitchFamily="18" charset="0"/>
                            </a:rPr>
                          </m:ctrlPr>
                        </m:dPr>
                        <m:e>
                          <m:r>
                            <m:rPr>
                              <m:sty m:val="p"/>
                            </m:rPr>
                            <a:rPr lang="nl-NL">
                              <a:latin typeface="Cambria Math" panose="02040503050406030204" pitchFamily="18" charset="0"/>
                            </a:rPr>
                            <m:t>∇</m:t>
                          </m:r>
                          <m:r>
                            <a:rPr lang="nl-NL" i="1">
                              <a:latin typeface="Cambria Math" panose="02040503050406030204" pitchFamily="18" charset="0"/>
                            </a:rPr>
                            <m:t>𝑦</m:t>
                          </m:r>
                        </m:e>
                      </m:d>
                      <m:r>
                        <a:rPr lang="nl-NL">
                          <a:latin typeface="Cambria Math" panose="02040503050406030204" pitchFamily="18" charset="0"/>
                        </a:rPr>
                        <m:t>)</m:t>
                      </m:r>
                      <m:r>
                        <m:rPr>
                          <m:sty m:val="p"/>
                        </m:rPr>
                        <a:rPr lang="nl-NL">
                          <a:latin typeface="Cambria Math" panose="02040503050406030204" pitchFamily="18" charset="0"/>
                        </a:rPr>
                        <m:t>∇</m:t>
                      </m:r>
                      <m:r>
                        <a:rPr lang="nl-NL" i="1">
                          <a:latin typeface="Cambria Math" panose="02040503050406030204" pitchFamily="18" charset="0"/>
                        </a:rPr>
                        <m:t>𝑦</m:t>
                      </m:r>
                      <m:r>
                        <a:rPr lang="nl-NL" i="1">
                          <a:latin typeface="Cambria Math" panose="02040503050406030204" pitchFamily="18" charset="0"/>
                        </a:rPr>
                        <m:t>)</m:t>
                      </m:r>
                    </m:oMath>
                  </m:oMathPara>
                </a14:m>
                <a:endParaRPr lang="nl-NL" dirty="0"/>
              </a:p>
            </p:txBody>
          </p:sp>
        </mc:Choice>
        <mc:Fallback xmlns="">
          <p:sp>
            <p:nvSpPr>
              <p:cNvPr id="56" name="Content Placeholder 2">
                <a:extLst>
                  <a:ext uri="{FF2B5EF4-FFF2-40B4-BE49-F238E27FC236}">
                    <a16:creationId xmlns:a16="http://schemas.microsoft.com/office/drawing/2014/main" id="{3BEA98E8-89E7-9074-7A82-204DCD8C697A}"/>
                  </a:ext>
                </a:extLst>
              </p:cNvPr>
              <p:cNvSpPr>
                <a:spLocks noGrp="1" noRot="1" noChangeAspect="1" noMove="1" noResize="1" noEditPoints="1" noAdjustHandles="1" noChangeArrowheads="1" noChangeShapeType="1" noTextEdit="1"/>
              </p:cNvSpPr>
              <p:nvPr>
                <p:ph idx="1"/>
              </p:nvPr>
            </p:nvSpPr>
            <p:spPr>
              <a:xfrm>
                <a:off x="478394" y="3422068"/>
                <a:ext cx="10414749" cy="1256637"/>
              </a:xfrm>
              <a:blipFill>
                <a:blip r:embed="rId3"/>
                <a:stretch>
                  <a:fillRect l="-609" t="-3000"/>
                </a:stretch>
              </a:blipFill>
            </p:spPr>
            <p:txBody>
              <a:bodyPr/>
              <a:lstStyle/>
              <a:p>
                <a:r>
                  <a:rPr lang="en-NL">
                    <a:noFill/>
                  </a:rPr>
                  <a:t> </a:t>
                </a:r>
              </a:p>
            </p:txBody>
          </p:sp>
        </mc:Fallback>
      </mc:AlternateContent>
      <p:sp>
        <p:nvSpPr>
          <p:cNvPr id="57" name="Rectangle 56">
            <a:extLst>
              <a:ext uri="{FF2B5EF4-FFF2-40B4-BE49-F238E27FC236}">
                <a16:creationId xmlns:a16="http://schemas.microsoft.com/office/drawing/2014/main" id="{641E5BE8-FB95-FEC1-0D43-0703559A1280}"/>
              </a:ext>
            </a:extLst>
          </p:cNvPr>
          <p:cNvSpPr/>
          <p:nvPr/>
        </p:nvSpPr>
        <p:spPr>
          <a:xfrm>
            <a:off x="1967639" y="3505942"/>
            <a:ext cx="1135045" cy="76393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8" name="Rectangle 57">
            <a:extLst>
              <a:ext uri="{FF2B5EF4-FFF2-40B4-BE49-F238E27FC236}">
                <a16:creationId xmlns:a16="http://schemas.microsoft.com/office/drawing/2014/main" id="{44ABBD9B-5848-B62E-879F-EA8157A26DAF}"/>
              </a:ext>
            </a:extLst>
          </p:cNvPr>
          <p:cNvSpPr/>
          <p:nvPr/>
        </p:nvSpPr>
        <p:spPr>
          <a:xfrm>
            <a:off x="5786495" y="4729640"/>
            <a:ext cx="814895" cy="76393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0354607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771E-A347-E949-82AE-5BE23806E473}"/>
              </a:ext>
            </a:extLst>
          </p:cNvPr>
          <p:cNvSpPr>
            <a:spLocks noGrp="1"/>
          </p:cNvSpPr>
          <p:nvPr>
            <p:ph type="title"/>
          </p:nvPr>
        </p:nvSpPr>
        <p:spPr/>
        <p:txBody>
          <a:bodyPr/>
          <a:lstStyle/>
          <a:p>
            <a:r>
              <a:rPr lang="en-NL" dirty="0"/>
              <a:t>DeltaConv is anisotropic</a:t>
            </a:r>
          </a:p>
        </p:txBody>
      </p:sp>
      <p:sp>
        <p:nvSpPr>
          <p:cNvPr id="4" name="Slide Number Placeholder 3">
            <a:extLst>
              <a:ext uri="{FF2B5EF4-FFF2-40B4-BE49-F238E27FC236}">
                <a16:creationId xmlns:a16="http://schemas.microsoft.com/office/drawing/2014/main" id="{32604B67-188F-B340-B8A3-480F80F93B83}"/>
              </a:ext>
            </a:extLst>
          </p:cNvPr>
          <p:cNvSpPr>
            <a:spLocks noGrp="1"/>
          </p:cNvSpPr>
          <p:nvPr>
            <p:ph type="sldNum" sz="quarter" idx="12"/>
          </p:nvPr>
        </p:nvSpPr>
        <p:spPr/>
        <p:txBody>
          <a:bodyPr/>
          <a:lstStyle/>
          <a:p>
            <a:fld id="{F376D241-1DD8-9144-9B2C-BE0F706CAFA9}" type="slidenum">
              <a:rPr lang="en-NL" smtClean="0"/>
              <a:pPr/>
              <a:t>53</a:t>
            </a:fld>
            <a:endParaRPr lang="en-NL"/>
          </a:p>
        </p:txBody>
      </p:sp>
      <p:sp>
        <p:nvSpPr>
          <p:cNvPr id="3" name="Rectangle 2">
            <a:extLst>
              <a:ext uri="{FF2B5EF4-FFF2-40B4-BE49-F238E27FC236}">
                <a16:creationId xmlns:a16="http://schemas.microsoft.com/office/drawing/2014/main" id="{D1C8E360-3BE1-794C-87CE-B091AEB9815B}"/>
              </a:ext>
            </a:extLst>
          </p:cNvPr>
          <p:cNvSpPr/>
          <p:nvPr/>
        </p:nvSpPr>
        <p:spPr>
          <a:xfrm>
            <a:off x="-486136" y="1739495"/>
            <a:ext cx="13183564" cy="1716196"/>
          </a:xfrm>
          <a:prstGeom prst="rect">
            <a:avLst/>
          </a:prstGeom>
          <a:solidFill>
            <a:schemeClr val="accent1">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0" name="Rectangle 9">
            <a:extLst>
              <a:ext uri="{FF2B5EF4-FFF2-40B4-BE49-F238E27FC236}">
                <a16:creationId xmlns:a16="http://schemas.microsoft.com/office/drawing/2014/main" id="{9F2443A1-F927-3A40-A0DB-FCF2AF6E7C2A}"/>
              </a:ext>
            </a:extLst>
          </p:cNvPr>
          <p:cNvSpPr/>
          <p:nvPr/>
        </p:nvSpPr>
        <p:spPr>
          <a:xfrm>
            <a:off x="-544010" y="1866816"/>
            <a:ext cx="13183564" cy="1461554"/>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87800BC2-9174-2945-8ED5-A7BE31DBBC6F}"/>
              </a:ext>
            </a:extLst>
          </p:cNvPr>
          <p:cNvSpPr txBox="1"/>
          <p:nvPr/>
        </p:nvSpPr>
        <p:spPr>
          <a:xfrm>
            <a:off x="838200" y="1973828"/>
            <a:ext cx="1891862" cy="523220"/>
          </a:xfrm>
          <a:prstGeom prst="rect">
            <a:avLst/>
          </a:prstGeom>
          <a:noFill/>
        </p:spPr>
        <p:txBody>
          <a:bodyPr wrap="square" rtlCol="0">
            <a:spAutoFit/>
          </a:bodyPr>
          <a:lstStyle/>
          <a:p>
            <a:r>
              <a:rPr lang="en-NL" sz="2800" b="1" dirty="0">
                <a:latin typeface="FreightSans Pro Semibold" panose="02000606030000020004" pitchFamily="2" charset="0"/>
              </a:rPr>
              <a:t>Scalars</a:t>
            </a:r>
          </a:p>
        </p:txBody>
      </p:sp>
      <p:sp>
        <p:nvSpPr>
          <p:cNvPr id="11" name="Rectangle 10">
            <a:extLst>
              <a:ext uri="{FF2B5EF4-FFF2-40B4-BE49-F238E27FC236}">
                <a16:creationId xmlns:a16="http://schemas.microsoft.com/office/drawing/2014/main" id="{CF57719B-83E4-FD46-BFAD-3F2E340AC3B3}"/>
              </a:ext>
            </a:extLst>
          </p:cNvPr>
          <p:cNvSpPr/>
          <p:nvPr/>
        </p:nvSpPr>
        <p:spPr>
          <a:xfrm>
            <a:off x="-486136" y="4260407"/>
            <a:ext cx="13183564" cy="1716196"/>
          </a:xfrm>
          <a:prstGeom prst="rect">
            <a:avLst/>
          </a:prstGeom>
          <a:solidFill>
            <a:schemeClr val="accent4">
              <a:alpha val="2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0795A6EE-0AE2-5246-96FD-FA8214046E93}"/>
              </a:ext>
            </a:extLst>
          </p:cNvPr>
          <p:cNvSpPr/>
          <p:nvPr/>
        </p:nvSpPr>
        <p:spPr>
          <a:xfrm>
            <a:off x="-544010" y="4387728"/>
            <a:ext cx="13183564" cy="1461554"/>
          </a:xfrm>
          <a:prstGeom prst="rect">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CDB75BFB-34FC-1C48-B49E-7FB18EB060BC}"/>
              </a:ext>
            </a:extLst>
          </p:cNvPr>
          <p:cNvSpPr txBox="1"/>
          <p:nvPr/>
        </p:nvSpPr>
        <p:spPr>
          <a:xfrm>
            <a:off x="838200" y="4494740"/>
            <a:ext cx="1891862" cy="523220"/>
          </a:xfrm>
          <a:prstGeom prst="rect">
            <a:avLst/>
          </a:prstGeom>
          <a:noFill/>
        </p:spPr>
        <p:txBody>
          <a:bodyPr wrap="square" rtlCol="0">
            <a:spAutoFit/>
          </a:bodyPr>
          <a:lstStyle/>
          <a:p>
            <a:r>
              <a:rPr lang="en-NL" sz="2800" b="1" dirty="0">
                <a:latin typeface="FreightSans Pro Semibold" panose="02000606030000020004" pitchFamily="2" charset="0"/>
              </a:rPr>
              <a:t>Vectors</a:t>
            </a:r>
          </a:p>
        </p:txBody>
      </p:sp>
      <p:grpSp>
        <p:nvGrpSpPr>
          <p:cNvPr id="32" name="Group 31">
            <a:extLst>
              <a:ext uri="{FF2B5EF4-FFF2-40B4-BE49-F238E27FC236}">
                <a16:creationId xmlns:a16="http://schemas.microsoft.com/office/drawing/2014/main" id="{FE864F9E-2EE6-F5B5-0965-DF00CB20B25E}"/>
              </a:ext>
            </a:extLst>
          </p:cNvPr>
          <p:cNvGrpSpPr/>
          <p:nvPr/>
        </p:nvGrpSpPr>
        <p:grpSpPr>
          <a:xfrm>
            <a:off x="6357785" y="2597593"/>
            <a:ext cx="3336403" cy="1988477"/>
            <a:chOff x="3807279" y="2597593"/>
            <a:chExt cx="3336403" cy="1988477"/>
          </a:xfrm>
        </p:grpSpPr>
        <p:cxnSp>
          <p:nvCxnSpPr>
            <p:cNvPr id="33" name="Straight Connector 32">
              <a:extLst>
                <a:ext uri="{FF2B5EF4-FFF2-40B4-BE49-F238E27FC236}">
                  <a16:creationId xmlns:a16="http://schemas.microsoft.com/office/drawing/2014/main" id="{D5881B26-5327-D91B-DE3E-3C926D669C62}"/>
                </a:ext>
              </a:extLst>
            </p:cNvPr>
            <p:cNvCxnSpPr/>
            <p:nvPr/>
          </p:nvCxnSpPr>
          <p:spPr>
            <a:xfrm>
              <a:off x="5149170" y="2597593"/>
              <a:ext cx="0" cy="198847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43BA997-4FFA-01ED-FEB8-D7B11C48427A}"/>
                </a:ext>
              </a:extLst>
            </p:cNvPr>
            <p:cNvSpPr txBox="1"/>
            <p:nvPr/>
          </p:nvSpPr>
          <p:spPr>
            <a:xfrm>
              <a:off x="3807279" y="3716672"/>
              <a:ext cx="3336403" cy="369332"/>
            </a:xfrm>
            <a:prstGeom prst="rect">
              <a:avLst/>
            </a:prstGeom>
            <a:noFill/>
          </p:spPr>
          <p:txBody>
            <a:bodyPr wrap="square" rtlCol="0">
              <a:spAutoFit/>
            </a:bodyPr>
            <a:lstStyle/>
            <a:p>
              <a:pPr algn="ctr"/>
              <a:r>
                <a:rPr lang="nl-NL" dirty="0">
                  <a:solidFill>
                    <a:schemeClr val="accent2"/>
                  </a:solidFill>
                  <a:latin typeface="FreightSans Pro Light" panose="02000606030000020004" pitchFamily="2" charset="0"/>
                </a:rPr>
                <a:t>div         </a:t>
              </a:r>
              <a:r>
                <a:rPr lang="nl-NL" dirty="0" err="1">
                  <a:solidFill>
                    <a:schemeClr val="accent2"/>
                  </a:solidFill>
                  <a:latin typeface="FreightSans Pro Light" panose="02000606030000020004" pitchFamily="2" charset="0"/>
                </a:rPr>
                <a:t>curl</a:t>
              </a:r>
              <a:r>
                <a:rPr lang="nl-NL" dirty="0">
                  <a:solidFill>
                    <a:schemeClr val="accent2"/>
                  </a:solidFill>
                  <a:latin typeface="FreightSans Pro Light" panose="02000606030000020004" pitchFamily="2" charset="0"/>
                </a:rPr>
                <a:t>, norm</a:t>
              </a:r>
              <a:endParaRPr lang="en-NL" dirty="0">
                <a:solidFill>
                  <a:schemeClr val="accent2"/>
                </a:solidFill>
                <a:latin typeface="FreightSans Pro Light" panose="02000606030000020004" pitchFamily="2" charset="0"/>
              </a:endParaRPr>
            </a:p>
          </p:txBody>
        </p:sp>
        <p:sp>
          <p:nvSpPr>
            <p:cNvPr id="35" name="Triangle 34">
              <a:extLst>
                <a:ext uri="{FF2B5EF4-FFF2-40B4-BE49-F238E27FC236}">
                  <a16:creationId xmlns:a16="http://schemas.microsoft.com/office/drawing/2014/main" id="{26961A8C-411A-7A80-A323-BD96994559EC}"/>
                </a:ext>
              </a:extLst>
            </p:cNvPr>
            <p:cNvSpPr/>
            <p:nvPr/>
          </p:nvSpPr>
          <p:spPr>
            <a:xfrm>
              <a:off x="5039770" y="3786963"/>
              <a:ext cx="218800" cy="198795"/>
            </a:xfrm>
            <a:prstGeom prst="triangl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grpSp>
        <p:nvGrpSpPr>
          <p:cNvPr id="26" name="Group 25">
            <a:extLst>
              <a:ext uri="{FF2B5EF4-FFF2-40B4-BE49-F238E27FC236}">
                <a16:creationId xmlns:a16="http://schemas.microsoft.com/office/drawing/2014/main" id="{36164611-19AA-5A37-7367-3BFEB2ED484F}"/>
              </a:ext>
            </a:extLst>
          </p:cNvPr>
          <p:cNvGrpSpPr/>
          <p:nvPr/>
        </p:nvGrpSpPr>
        <p:grpSpPr>
          <a:xfrm>
            <a:off x="3630912" y="3130028"/>
            <a:ext cx="3336403" cy="1988477"/>
            <a:chOff x="1199869" y="3130028"/>
            <a:chExt cx="3336403" cy="1988477"/>
          </a:xfrm>
        </p:grpSpPr>
        <p:cxnSp>
          <p:nvCxnSpPr>
            <p:cNvPr id="28" name="Straight Connector 27">
              <a:extLst>
                <a:ext uri="{FF2B5EF4-FFF2-40B4-BE49-F238E27FC236}">
                  <a16:creationId xmlns:a16="http://schemas.microsoft.com/office/drawing/2014/main" id="{FCECCF0F-612A-165B-B254-A25763B9ED64}"/>
                </a:ext>
              </a:extLst>
            </p:cNvPr>
            <p:cNvCxnSpPr>
              <a:cxnSpLocks/>
            </p:cNvCxnSpPr>
            <p:nvPr/>
          </p:nvCxnSpPr>
          <p:spPr>
            <a:xfrm>
              <a:off x="2730062" y="3130028"/>
              <a:ext cx="0" cy="1988477"/>
            </a:xfrm>
            <a:prstGeom prst="line">
              <a:avLst/>
            </a:prstGeom>
            <a:ln w="57150">
              <a:solidFill>
                <a:srgbClr val="8A388D"/>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33A79CE-FFD0-3871-F1FD-77C69EBD1341}"/>
                </a:ext>
              </a:extLst>
            </p:cNvPr>
            <p:cNvSpPr txBox="1"/>
            <p:nvPr/>
          </p:nvSpPr>
          <p:spPr>
            <a:xfrm>
              <a:off x="1199869" y="3718875"/>
              <a:ext cx="3336403" cy="400110"/>
            </a:xfrm>
            <a:prstGeom prst="rect">
              <a:avLst/>
            </a:prstGeom>
            <a:noFill/>
          </p:spPr>
          <p:txBody>
            <a:bodyPr wrap="square" rtlCol="0">
              <a:spAutoFit/>
            </a:bodyPr>
            <a:lstStyle/>
            <a:p>
              <a:pPr algn="ctr"/>
              <a:r>
                <a:rPr lang="en-GB" sz="2000" dirty="0">
                  <a:solidFill>
                    <a:srgbClr val="8A388D"/>
                  </a:solidFill>
                  <a:latin typeface="FreightSans Pro Light" panose="02000606030000020004" pitchFamily="2" charset="0"/>
                </a:rPr>
                <a:t>grad</a:t>
              </a:r>
              <a:r>
                <a:rPr lang="en-NL" sz="2000" dirty="0">
                  <a:solidFill>
                    <a:srgbClr val="8A388D"/>
                  </a:solidFill>
                  <a:latin typeface="FreightSans Pro Light" panose="02000606030000020004" pitchFamily="2" charset="0"/>
                </a:rPr>
                <a:t>       co-grad</a:t>
              </a:r>
            </a:p>
          </p:txBody>
        </p:sp>
        <p:sp>
          <p:nvSpPr>
            <p:cNvPr id="31" name="Triangle 30">
              <a:extLst>
                <a:ext uri="{FF2B5EF4-FFF2-40B4-BE49-F238E27FC236}">
                  <a16:creationId xmlns:a16="http://schemas.microsoft.com/office/drawing/2014/main" id="{527B1B43-5CD3-68D1-A300-6ECA78F5220F}"/>
                </a:ext>
              </a:extLst>
            </p:cNvPr>
            <p:cNvSpPr/>
            <p:nvPr/>
          </p:nvSpPr>
          <p:spPr>
            <a:xfrm rot="10800000">
              <a:off x="2624327" y="3835346"/>
              <a:ext cx="218800" cy="198795"/>
            </a:xfrm>
            <a:prstGeom prst="triangle">
              <a:avLst/>
            </a:prstGeom>
            <a:solidFill>
              <a:schemeClr val="bg1"/>
            </a:solidFill>
            <a:ln w="38100">
              <a:solidFill>
                <a:srgbClr val="8A3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cxnSp>
        <p:nvCxnSpPr>
          <p:cNvPr id="27" name="Straight Connector 26">
            <a:extLst>
              <a:ext uri="{FF2B5EF4-FFF2-40B4-BE49-F238E27FC236}">
                <a16:creationId xmlns:a16="http://schemas.microsoft.com/office/drawing/2014/main" id="{C9599820-8410-814C-8BA4-77450A034AF0}"/>
              </a:ext>
            </a:extLst>
          </p:cNvPr>
          <p:cNvCxnSpPr>
            <a:stCxn id="12" idx="1"/>
            <a:endCxn id="11" idx="3"/>
          </p:cNvCxnSpPr>
          <p:nvPr/>
        </p:nvCxnSpPr>
        <p:spPr>
          <a:xfrm>
            <a:off x="-544010" y="5118505"/>
            <a:ext cx="1324143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EE5D60D9-9B93-D344-B00F-81D419177406}"/>
              </a:ext>
            </a:extLst>
          </p:cNvPr>
          <p:cNvSpPr/>
          <p:nvPr/>
        </p:nvSpPr>
        <p:spPr>
          <a:xfrm>
            <a:off x="2429120" y="4588438"/>
            <a:ext cx="601883" cy="1064871"/>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4"/>
                </a:solidFill>
                <a:latin typeface="FreightSans Pro Light" panose="02000606030000020004" pitchFamily="2" charset="0"/>
              </a:rPr>
              <a:t>C</a:t>
            </a:r>
            <a:r>
              <a:rPr lang="en-NL" baseline="30000" dirty="0">
                <a:solidFill>
                  <a:schemeClr val="accent4"/>
                </a:solidFill>
                <a:latin typeface="FreightSans Pro Light" panose="02000606030000020004" pitchFamily="2" charset="0"/>
              </a:rPr>
              <a:t>in</a:t>
            </a:r>
          </a:p>
        </p:txBody>
      </p:sp>
      <p:cxnSp>
        <p:nvCxnSpPr>
          <p:cNvPr id="29" name="Straight Connector 28">
            <a:extLst>
              <a:ext uri="{FF2B5EF4-FFF2-40B4-BE49-F238E27FC236}">
                <a16:creationId xmlns:a16="http://schemas.microsoft.com/office/drawing/2014/main" id="{86297D09-10B4-734B-88CB-44351B77AF4C}"/>
              </a:ext>
            </a:extLst>
          </p:cNvPr>
          <p:cNvCxnSpPr>
            <a:stCxn id="10" idx="1"/>
            <a:endCxn id="10" idx="3"/>
          </p:cNvCxnSpPr>
          <p:nvPr/>
        </p:nvCxnSpPr>
        <p:spPr>
          <a:xfrm>
            <a:off x="-544010" y="2597593"/>
            <a:ext cx="1318356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39FD1CE4-F066-634A-9CDB-595ACD87723C}"/>
              </a:ext>
            </a:extLst>
          </p:cNvPr>
          <p:cNvSpPr/>
          <p:nvPr/>
        </p:nvSpPr>
        <p:spPr>
          <a:xfrm>
            <a:off x="4848229" y="2065157"/>
            <a:ext cx="601883" cy="1064871"/>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1"/>
                </a:solidFill>
                <a:latin typeface="FreightSans Pro Light" panose="02000606030000020004" pitchFamily="2" charset="0"/>
              </a:rPr>
              <a:t>C</a:t>
            </a:r>
            <a:r>
              <a:rPr lang="en-NL" baseline="30000" dirty="0">
                <a:solidFill>
                  <a:schemeClr val="accent1"/>
                </a:solidFill>
                <a:latin typeface="FreightSans Pro Light" panose="02000606030000020004" pitchFamily="2" charset="0"/>
              </a:rPr>
              <a:t>in</a:t>
            </a:r>
          </a:p>
        </p:txBody>
      </p:sp>
      <p:sp>
        <p:nvSpPr>
          <p:cNvPr id="43" name="Rounded Rectangle 42">
            <a:extLst>
              <a:ext uri="{FF2B5EF4-FFF2-40B4-BE49-F238E27FC236}">
                <a16:creationId xmlns:a16="http://schemas.microsoft.com/office/drawing/2014/main" id="{39B800A1-226B-844E-8042-165D95BF0F10}"/>
              </a:ext>
            </a:extLst>
          </p:cNvPr>
          <p:cNvSpPr/>
          <p:nvPr/>
        </p:nvSpPr>
        <p:spPr>
          <a:xfrm>
            <a:off x="7396975" y="4588438"/>
            <a:ext cx="601883" cy="1064871"/>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4"/>
                </a:solidFill>
                <a:latin typeface="FreightSans Pro Light" panose="02000606030000020004" pitchFamily="2" charset="0"/>
              </a:rPr>
              <a:t>C</a:t>
            </a:r>
            <a:r>
              <a:rPr lang="en-NL" baseline="30000" dirty="0">
                <a:solidFill>
                  <a:schemeClr val="accent4"/>
                </a:solidFill>
                <a:latin typeface="FreightSans Pro Light" panose="02000606030000020004" pitchFamily="2" charset="0"/>
              </a:rPr>
              <a:t>out</a:t>
            </a:r>
          </a:p>
        </p:txBody>
      </p:sp>
      <p:sp>
        <p:nvSpPr>
          <p:cNvPr id="45" name="Rounded Rectangle 44">
            <a:extLst>
              <a:ext uri="{FF2B5EF4-FFF2-40B4-BE49-F238E27FC236}">
                <a16:creationId xmlns:a16="http://schemas.microsoft.com/office/drawing/2014/main" id="{07ABD44F-021B-7340-AE96-44564E775B61}"/>
              </a:ext>
            </a:extLst>
          </p:cNvPr>
          <p:cNvSpPr/>
          <p:nvPr/>
        </p:nvSpPr>
        <p:spPr>
          <a:xfrm>
            <a:off x="9813769" y="2065157"/>
            <a:ext cx="601883" cy="1064871"/>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dirty="0">
                <a:solidFill>
                  <a:schemeClr val="accent1"/>
                </a:solidFill>
                <a:latin typeface="FreightSans Pro Light" panose="02000606030000020004" pitchFamily="2" charset="0"/>
              </a:rPr>
              <a:t>C</a:t>
            </a:r>
            <a:r>
              <a:rPr lang="en-NL" baseline="30000" dirty="0">
                <a:solidFill>
                  <a:schemeClr val="accent1"/>
                </a:solidFill>
                <a:latin typeface="FreightSans Pro Light" panose="02000606030000020004" pitchFamily="2" charset="0"/>
              </a:rPr>
              <a:t>out</a:t>
            </a:r>
          </a:p>
        </p:txBody>
      </p:sp>
      <p:sp>
        <p:nvSpPr>
          <p:cNvPr id="19" name="Oval 18">
            <a:extLst>
              <a:ext uri="{FF2B5EF4-FFF2-40B4-BE49-F238E27FC236}">
                <a16:creationId xmlns:a16="http://schemas.microsoft.com/office/drawing/2014/main" id="{44C87A70-C30B-42F7-EA03-44E04AD035F8}"/>
              </a:ext>
            </a:extLst>
          </p:cNvPr>
          <p:cNvSpPr/>
          <p:nvPr/>
        </p:nvSpPr>
        <p:spPr>
          <a:xfrm>
            <a:off x="8286881" y="2417592"/>
            <a:ext cx="360000" cy="360000"/>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θ</a:t>
            </a:r>
            <a:endParaRPr lang="en-NL" dirty="0">
              <a:solidFill>
                <a:schemeClr val="bg1"/>
              </a:solidFill>
            </a:endParaRPr>
          </a:p>
        </p:txBody>
      </p:sp>
      <p:sp>
        <p:nvSpPr>
          <p:cNvPr id="22" name="Oval 21">
            <a:extLst>
              <a:ext uri="{FF2B5EF4-FFF2-40B4-BE49-F238E27FC236}">
                <a16:creationId xmlns:a16="http://schemas.microsoft.com/office/drawing/2014/main" id="{55F51CB8-DE40-5A9D-501D-D162BBDED114}"/>
              </a:ext>
            </a:extLst>
          </p:cNvPr>
          <p:cNvSpPr/>
          <p:nvPr/>
        </p:nvSpPr>
        <p:spPr>
          <a:xfrm>
            <a:off x="6013806" y="4938505"/>
            <a:ext cx="360000" cy="360000"/>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θ</a:t>
            </a:r>
            <a:endParaRPr lang="en-NL" dirty="0">
              <a:solidFill>
                <a:schemeClr val="bg1"/>
              </a:solidFill>
            </a:endParaRPr>
          </a:p>
        </p:txBody>
      </p:sp>
      <p:grpSp>
        <p:nvGrpSpPr>
          <p:cNvPr id="39" name="Group 38">
            <a:extLst>
              <a:ext uri="{FF2B5EF4-FFF2-40B4-BE49-F238E27FC236}">
                <a16:creationId xmlns:a16="http://schemas.microsoft.com/office/drawing/2014/main" id="{3E6F1E5E-3690-FFF4-CCD1-3E7F84EF48D7}"/>
              </a:ext>
            </a:extLst>
          </p:cNvPr>
          <p:cNvGrpSpPr/>
          <p:nvPr/>
        </p:nvGrpSpPr>
        <p:grpSpPr>
          <a:xfrm>
            <a:off x="2723664" y="5009106"/>
            <a:ext cx="3337383" cy="669845"/>
            <a:chOff x="4967827" y="5009106"/>
            <a:chExt cx="3337383" cy="669845"/>
          </a:xfrm>
        </p:grpSpPr>
        <p:sp>
          <p:nvSpPr>
            <p:cNvPr id="40" name="Triangle 39">
              <a:extLst>
                <a:ext uri="{FF2B5EF4-FFF2-40B4-BE49-F238E27FC236}">
                  <a16:creationId xmlns:a16="http://schemas.microsoft.com/office/drawing/2014/main" id="{D82DF4A0-6E55-B4A7-839A-AC321F21540C}"/>
                </a:ext>
              </a:extLst>
            </p:cNvPr>
            <p:cNvSpPr/>
            <p:nvPr/>
          </p:nvSpPr>
          <p:spPr>
            <a:xfrm rot="5400000">
              <a:off x="6427721" y="5019108"/>
              <a:ext cx="218800" cy="198795"/>
            </a:xfrm>
            <a:prstGeom prst="triangl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41" name="TextBox 40">
              <a:extLst>
                <a:ext uri="{FF2B5EF4-FFF2-40B4-BE49-F238E27FC236}">
                  <a16:creationId xmlns:a16="http://schemas.microsoft.com/office/drawing/2014/main" id="{743B2109-310E-6E88-FF00-F4E176BC74B5}"/>
                </a:ext>
              </a:extLst>
            </p:cNvPr>
            <p:cNvSpPr txBox="1"/>
            <p:nvPr/>
          </p:nvSpPr>
          <p:spPr>
            <a:xfrm>
              <a:off x="4967827" y="5278841"/>
              <a:ext cx="3337383" cy="400110"/>
            </a:xfrm>
            <a:prstGeom prst="rect">
              <a:avLst/>
            </a:prstGeom>
            <a:noFill/>
          </p:spPr>
          <p:txBody>
            <a:bodyPr wrap="square" rtlCol="0">
              <a:spAutoFit/>
            </a:bodyPr>
            <a:lstStyle/>
            <a:p>
              <a:pPr algn="ctr"/>
              <a:r>
                <a:rPr lang="en-NL" sz="2000" dirty="0">
                  <a:solidFill>
                    <a:schemeClr val="accent4"/>
                  </a:solidFill>
                  <a:latin typeface="FreightSans Pro Light" panose="02000606030000020004" pitchFamily="2" charset="0"/>
                </a:rPr>
                <a:t>Hodge-Laplacian, Identity</a:t>
              </a:r>
              <a:endParaRPr lang="en-NL" sz="2800" dirty="0">
                <a:solidFill>
                  <a:schemeClr val="accent4"/>
                </a:solidFill>
                <a:latin typeface="FreightSans Pro Light" panose="02000606030000020004" pitchFamily="2" charset="0"/>
              </a:endParaRPr>
            </a:p>
          </p:txBody>
        </p:sp>
      </p:grpSp>
      <p:grpSp>
        <p:nvGrpSpPr>
          <p:cNvPr id="46" name="Group 45">
            <a:extLst>
              <a:ext uri="{FF2B5EF4-FFF2-40B4-BE49-F238E27FC236}">
                <a16:creationId xmlns:a16="http://schemas.microsoft.com/office/drawing/2014/main" id="{31D9938C-3E9F-6031-7B4A-762DA8AC7530}"/>
              </a:ext>
            </a:extLst>
          </p:cNvPr>
          <p:cNvGrpSpPr/>
          <p:nvPr/>
        </p:nvGrpSpPr>
        <p:grpSpPr>
          <a:xfrm>
            <a:off x="7517916" y="2416409"/>
            <a:ext cx="360000" cy="360000"/>
            <a:chOff x="4998699" y="2445939"/>
            <a:chExt cx="300941" cy="300941"/>
          </a:xfrm>
        </p:grpSpPr>
        <p:sp>
          <p:nvSpPr>
            <p:cNvPr id="47" name="Oval 46">
              <a:extLst>
                <a:ext uri="{FF2B5EF4-FFF2-40B4-BE49-F238E27FC236}">
                  <a16:creationId xmlns:a16="http://schemas.microsoft.com/office/drawing/2014/main" id="{0F846DBA-B65C-CFE2-8D75-93F5F6D0FE45}"/>
                </a:ext>
              </a:extLst>
            </p:cNvPr>
            <p:cNvSpPr/>
            <p:nvPr/>
          </p:nvSpPr>
          <p:spPr>
            <a:xfrm>
              <a:off x="4998699" y="2445939"/>
              <a:ext cx="300941" cy="30094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48" name="Cross 47">
              <a:extLst>
                <a:ext uri="{FF2B5EF4-FFF2-40B4-BE49-F238E27FC236}">
                  <a16:creationId xmlns:a16="http://schemas.microsoft.com/office/drawing/2014/main" id="{0A4E22F5-E98B-F64F-E512-852A198E99A2}"/>
                </a:ext>
              </a:extLst>
            </p:cNvPr>
            <p:cNvSpPr/>
            <p:nvPr/>
          </p:nvSpPr>
          <p:spPr>
            <a:xfrm>
              <a:off x="5006223" y="2453463"/>
              <a:ext cx="285894" cy="285894"/>
            </a:xfrm>
            <a:prstGeom prst="plus">
              <a:avLst>
                <a:gd name="adj" fmla="val 4335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49" name="Group 48">
            <a:extLst>
              <a:ext uri="{FF2B5EF4-FFF2-40B4-BE49-F238E27FC236}">
                <a16:creationId xmlns:a16="http://schemas.microsoft.com/office/drawing/2014/main" id="{89124F44-EA6E-DF33-17A0-CFD60361E7B6}"/>
              </a:ext>
            </a:extLst>
          </p:cNvPr>
          <p:cNvGrpSpPr/>
          <p:nvPr/>
        </p:nvGrpSpPr>
        <p:grpSpPr>
          <a:xfrm>
            <a:off x="4981105" y="4945705"/>
            <a:ext cx="360000" cy="360000"/>
            <a:chOff x="4998699" y="2445939"/>
            <a:chExt cx="300941" cy="300941"/>
          </a:xfrm>
        </p:grpSpPr>
        <p:sp>
          <p:nvSpPr>
            <p:cNvPr id="50" name="Oval 49">
              <a:extLst>
                <a:ext uri="{FF2B5EF4-FFF2-40B4-BE49-F238E27FC236}">
                  <a16:creationId xmlns:a16="http://schemas.microsoft.com/office/drawing/2014/main" id="{7A650508-60D6-B305-FA12-716D828B5F9E}"/>
                </a:ext>
              </a:extLst>
            </p:cNvPr>
            <p:cNvSpPr/>
            <p:nvPr/>
          </p:nvSpPr>
          <p:spPr>
            <a:xfrm>
              <a:off x="4998699" y="2445939"/>
              <a:ext cx="300941" cy="30094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51" name="Cross 50">
              <a:extLst>
                <a:ext uri="{FF2B5EF4-FFF2-40B4-BE49-F238E27FC236}">
                  <a16:creationId xmlns:a16="http://schemas.microsoft.com/office/drawing/2014/main" id="{D5EF3984-00A7-1AF5-BB85-5BE09FA0A288}"/>
                </a:ext>
              </a:extLst>
            </p:cNvPr>
            <p:cNvSpPr/>
            <p:nvPr/>
          </p:nvSpPr>
          <p:spPr>
            <a:xfrm>
              <a:off x="5006223" y="2453463"/>
              <a:ext cx="285894" cy="285894"/>
            </a:xfrm>
            <a:prstGeom prst="plus">
              <a:avLst>
                <a:gd name="adj" fmla="val 4335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42" name="Freeform 41">
            <a:extLst>
              <a:ext uri="{FF2B5EF4-FFF2-40B4-BE49-F238E27FC236}">
                <a16:creationId xmlns:a16="http://schemas.microsoft.com/office/drawing/2014/main" id="{83B797D1-8E4E-F719-A8A6-8F6C70FEC72F}"/>
              </a:ext>
            </a:extLst>
          </p:cNvPr>
          <p:cNvSpPr/>
          <p:nvPr/>
        </p:nvSpPr>
        <p:spPr>
          <a:xfrm>
            <a:off x="5450112" y="2304288"/>
            <a:ext cx="3739896" cy="292608"/>
          </a:xfrm>
          <a:custGeom>
            <a:avLst/>
            <a:gdLst>
              <a:gd name="connsiteX0" fmla="*/ 0 w 3739896"/>
              <a:gd name="connsiteY0" fmla="*/ 0 h 292608"/>
              <a:gd name="connsiteX1" fmla="*/ 3739896 w 3739896"/>
              <a:gd name="connsiteY1" fmla="*/ 0 h 292608"/>
              <a:gd name="connsiteX2" fmla="*/ 3739896 w 3739896"/>
              <a:gd name="connsiteY2" fmla="*/ 292608 h 292608"/>
            </a:gdLst>
            <a:ahLst/>
            <a:cxnLst>
              <a:cxn ang="0">
                <a:pos x="connsiteX0" y="connsiteY0"/>
              </a:cxn>
              <a:cxn ang="0">
                <a:pos x="connsiteX1" y="connsiteY1"/>
              </a:cxn>
              <a:cxn ang="0">
                <a:pos x="connsiteX2" y="connsiteY2"/>
              </a:cxn>
            </a:cxnLst>
            <a:rect l="l" t="t" r="r" b="b"/>
            <a:pathLst>
              <a:path w="3739896" h="292608">
                <a:moveTo>
                  <a:pt x="0" y="0"/>
                </a:moveTo>
                <a:lnTo>
                  <a:pt x="3739896" y="0"/>
                </a:lnTo>
                <a:lnTo>
                  <a:pt x="3739896" y="292608"/>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44" name="Group 43">
            <a:extLst>
              <a:ext uri="{FF2B5EF4-FFF2-40B4-BE49-F238E27FC236}">
                <a16:creationId xmlns:a16="http://schemas.microsoft.com/office/drawing/2014/main" id="{5B187904-2EA1-D077-15D8-9037DDC9B7E5}"/>
              </a:ext>
            </a:extLst>
          </p:cNvPr>
          <p:cNvGrpSpPr/>
          <p:nvPr/>
        </p:nvGrpSpPr>
        <p:grpSpPr>
          <a:xfrm>
            <a:off x="5685769" y="1817736"/>
            <a:ext cx="1891862" cy="595948"/>
            <a:chOff x="8004076" y="2111047"/>
            <a:chExt cx="1891862" cy="595948"/>
          </a:xfrm>
        </p:grpSpPr>
        <p:sp>
          <p:nvSpPr>
            <p:cNvPr id="52" name="Triangle 51">
              <a:extLst>
                <a:ext uri="{FF2B5EF4-FFF2-40B4-BE49-F238E27FC236}">
                  <a16:creationId xmlns:a16="http://schemas.microsoft.com/office/drawing/2014/main" id="{913C1795-BA63-5C8C-7289-711F356CC620}"/>
                </a:ext>
              </a:extLst>
            </p:cNvPr>
            <p:cNvSpPr/>
            <p:nvPr/>
          </p:nvSpPr>
          <p:spPr>
            <a:xfrm rot="5400000">
              <a:off x="8881635" y="2498197"/>
              <a:ext cx="218800" cy="198795"/>
            </a:xfrm>
            <a:prstGeom prst="triangl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53" name="TextBox 52">
              <a:extLst>
                <a:ext uri="{FF2B5EF4-FFF2-40B4-BE49-F238E27FC236}">
                  <a16:creationId xmlns:a16="http://schemas.microsoft.com/office/drawing/2014/main" id="{B876BC77-79CE-17D2-93FE-CABB7ED329AC}"/>
                </a:ext>
              </a:extLst>
            </p:cNvPr>
            <p:cNvSpPr txBox="1"/>
            <p:nvPr/>
          </p:nvSpPr>
          <p:spPr>
            <a:xfrm>
              <a:off x="8004076" y="2111047"/>
              <a:ext cx="1891862" cy="400110"/>
            </a:xfrm>
            <a:prstGeom prst="rect">
              <a:avLst/>
            </a:prstGeom>
            <a:noFill/>
          </p:spPr>
          <p:txBody>
            <a:bodyPr wrap="square" rtlCol="0">
              <a:spAutoFit/>
            </a:bodyPr>
            <a:lstStyle/>
            <a:p>
              <a:pPr algn="ctr"/>
              <a:r>
                <a:rPr lang="en-NL" sz="2000" dirty="0">
                  <a:solidFill>
                    <a:schemeClr val="accent1"/>
                  </a:solidFill>
                  <a:latin typeface="FreightSans Pro Light" panose="02000606030000020004" pitchFamily="2" charset="0"/>
                </a:rPr>
                <a:t>max</a:t>
              </a:r>
              <a:endParaRPr lang="en-NL" sz="2800" dirty="0">
                <a:solidFill>
                  <a:schemeClr val="accent1"/>
                </a:solidFill>
                <a:latin typeface="FreightSans Pro Light" panose="02000606030000020004" pitchFamily="2" charset="0"/>
              </a:endParaRPr>
            </a:p>
          </p:txBody>
        </p:sp>
      </p:grpSp>
      <p:sp>
        <p:nvSpPr>
          <p:cNvPr id="54" name="Oval 53">
            <a:extLst>
              <a:ext uri="{FF2B5EF4-FFF2-40B4-BE49-F238E27FC236}">
                <a16:creationId xmlns:a16="http://schemas.microsoft.com/office/drawing/2014/main" id="{8783BAA6-829C-70C1-202E-7CF95E2D8CCE}"/>
              </a:ext>
            </a:extLst>
          </p:cNvPr>
          <p:cNvSpPr/>
          <p:nvPr/>
        </p:nvSpPr>
        <p:spPr>
          <a:xfrm>
            <a:off x="5786495" y="2130067"/>
            <a:ext cx="360000" cy="360000"/>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bg1"/>
                </a:solidFill>
              </a:rPr>
              <a:t>θ</a:t>
            </a:r>
            <a:endParaRPr lang="en-NL" dirty="0">
              <a:solidFill>
                <a:schemeClr val="bg1"/>
              </a:solidFill>
            </a:endParaRPr>
          </a:p>
        </p:txBody>
      </p:sp>
      <p:sp>
        <p:nvSpPr>
          <p:cNvPr id="55" name="Oval 54">
            <a:extLst>
              <a:ext uri="{FF2B5EF4-FFF2-40B4-BE49-F238E27FC236}">
                <a16:creationId xmlns:a16="http://schemas.microsoft.com/office/drawing/2014/main" id="{C4C20E75-9746-9063-2DDC-7267742C3B4F}"/>
              </a:ext>
            </a:extLst>
          </p:cNvPr>
          <p:cNvSpPr/>
          <p:nvPr/>
        </p:nvSpPr>
        <p:spPr>
          <a:xfrm>
            <a:off x="9005790" y="2407410"/>
            <a:ext cx="360000" cy="360000"/>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bg1"/>
                </a:solidFill>
              </a:rPr>
              <a:t>+</a:t>
            </a:r>
            <a:endParaRPr lang="en-NL" dirty="0">
              <a:solidFill>
                <a:schemeClr val="bg1"/>
              </a:solidFill>
            </a:endParaRPr>
          </a:p>
        </p:txBody>
      </p:sp>
      <mc:AlternateContent xmlns:mc="http://schemas.openxmlformats.org/markup-compatibility/2006" xmlns:a14="http://schemas.microsoft.com/office/drawing/2010/main">
        <mc:Choice Requires="a14">
          <p:sp>
            <p:nvSpPr>
              <p:cNvPr id="56" name="Content Placeholder 2">
                <a:extLst>
                  <a:ext uri="{FF2B5EF4-FFF2-40B4-BE49-F238E27FC236}">
                    <a16:creationId xmlns:a16="http://schemas.microsoft.com/office/drawing/2014/main" id="{3BEA98E8-89E7-9074-7A82-204DCD8C697A}"/>
                  </a:ext>
                </a:extLst>
              </p:cNvPr>
              <p:cNvSpPr>
                <a:spLocks noGrp="1"/>
              </p:cNvSpPr>
              <p:nvPr>
                <p:ph idx="1"/>
              </p:nvPr>
            </p:nvSpPr>
            <p:spPr>
              <a:xfrm>
                <a:off x="478394" y="3422068"/>
                <a:ext cx="10414749" cy="1256637"/>
              </a:xfrm>
            </p:spPr>
            <p:txBody>
              <a:bodyPr/>
              <a:lstStyle/>
              <a:p>
                <a:pPr marL="0" indent="0">
                  <a:buNone/>
                </a:pPr>
                <a14:m>
                  <m:oMathPara xmlns:m="http://schemas.openxmlformats.org/officeDocument/2006/math">
                    <m:oMathParaPr>
                      <m:jc m:val="left"/>
                    </m:oMathParaPr>
                    <m:oMath xmlns:m="http://schemas.openxmlformats.org/officeDocument/2006/math">
                      <m:f>
                        <m:fPr>
                          <m:ctrlPr>
                            <a:rPr lang="nl-NL" i="1">
                              <a:latin typeface="Cambria Math" panose="02040503050406030204" pitchFamily="18" charset="0"/>
                            </a:rPr>
                          </m:ctrlPr>
                        </m:fPr>
                        <m:num>
                          <m:r>
                            <a:rPr lang="nl-NL" i="1">
                              <a:latin typeface="Cambria Math" panose="02040503050406030204" pitchFamily="18" charset="0"/>
                            </a:rPr>
                            <m:t>𝜕</m:t>
                          </m:r>
                          <m:r>
                            <a:rPr lang="nl-NL" i="1">
                              <a:latin typeface="Cambria Math" panose="02040503050406030204" pitchFamily="18" charset="0"/>
                            </a:rPr>
                            <m:t>𝑦</m:t>
                          </m:r>
                        </m:num>
                        <m:den>
                          <m:r>
                            <a:rPr lang="nl-NL" i="1">
                              <a:latin typeface="Cambria Math" panose="02040503050406030204" pitchFamily="18" charset="0"/>
                            </a:rPr>
                            <m:t>𝜕</m:t>
                          </m:r>
                          <m:r>
                            <a:rPr lang="nl-NL" i="1">
                              <a:latin typeface="Cambria Math" panose="02040503050406030204" pitchFamily="18" charset="0"/>
                            </a:rPr>
                            <m:t>𝑡</m:t>
                          </m:r>
                        </m:den>
                      </m:f>
                      <m:r>
                        <a:rPr lang="nl-NL" i="1">
                          <a:latin typeface="Cambria Math" panose="02040503050406030204" pitchFamily="18" charset="0"/>
                        </a:rPr>
                        <m:t>=</m:t>
                      </m:r>
                      <m:r>
                        <m:rPr>
                          <m:sty m:val="p"/>
                        </m:rPr>
                        <a:rPr lang="nl-NL">
                          <a:latin typeface="Cambria Math" panose="02040503050406030204" pitchFamily="18" charset="0"/>
                        </a:rPr>
                        <m:t>∇</m:t>
                      </m:r>
                      <m:r>
                        <a:rPr lang="nl-NL" i="1">
                          <a:latin typeface="Cambria Math" panose="02040503050406030204" pitchFamily="18" charset="0"/>
                        </a:rPr>
                        <m:t>⋅(</m:t>
                      </m:r>
                      <m:r>
                        <a:rPr lang="nl-NL" i="1">
                          <a:latin typeface="Cambria Math" panose="02040503050406030204" pitchFamily="18" charset="0"/>
                        </a:rPr>
                        <m:t>𝑐</m:t>
                      </m:r>
                      <m:r>
                        <a:rPr lang="nl-NL" i="1">
                          <a:latin typeface="Cambria Math" panose="02040503050406030204" pitchFamily="18" charset="0"/>
                        </a:rPr>
                        <m:t>(</m:t>
                      </m:r>
                      <m:d>
                        <m:dPr>
                          <m:begChr m:val="|"/>
                          <m:endChr m:val="|"/>
                          <m:ctrlPr>
                            <a:rPr lang="nl-NL" i="1">
                              <a:latin typeface="Cambria Math" panose="02040503050406030204" pitchFamily="18" charset="0"/>
                            </a:rPr>
                          </m:ctrlPr>
                        </m:dPr>
                        <m:e>
                          <m:r>
                            <m:rPr>
                              <m:sty m:val="p"/>
                            </m:rPr>
                            <a:rPr lang="nl-NL">
                              <a:latin typeface="Cambria Math" panose="02040503050406030204" pitchFamily="18" charset="0"/>
                            </a:rPr>
                            <m:t>∇</m:t>
                          </m:r>
                          <m:r>
                            <a:rPr lang="nl-NL" i="1">
                              <a:latin typeface="Cambria Math" panose="02040503050406030204" pitchFamily="18" charset="0"/>
                            </a:rPr>
                            <m:t>𝑦</m:t>
                          </m:r>
                        </m:e>
                      </m:d>
                      <m:r>
                        <a:rPr lang="nl-NL">
                          <a:latin typeface="Cambria Math" panose="02040503050406030204" pitchFamily="18" charset="0"/>
                        </a:rPr>
                        <m:t>)</m:t>
                      </m:r>
                      <m:r>
                        <m:rPr>
                          <m:sty m:val="p"/>
                        </m:rPr>
                        <a:rPr lang="nl-NL">
                          <a:latin typeface="Cambria Math" panose="02040503050406030204" pitchFamily="18" charset="0"/>
                        </a:rPr>
                        <m:t>∇</m:t>
                      </m:r>
                      <m:r>
                        <a:rPr lang="nl-NL" i="1">
                          <a:latin typeface="Cambria Math" panose="02040503050406030204" pitchFamily="18" charset="0"/>
                        </a:rPr>
                        <m:t>𝑦</m:t>
                      </m:r>
                      <m:r>
                        <a:rPr lang="nl-NL" i="1">
                          <a:latin typeface="Cambria Math" panose="02040503050406030204" pitchFamily="18" charset="0"/>
                        </a:rPr>
                        <m:t>)</m:t>
                      </m:r>
                    </m:oMath>
                  </m:oMathPara>
                </a14:m>
                <a:endParaRPr lang="nl-NL" dirty="0"/>
              </a:p>
            </p:txBody>
          </p:sp>
        </mc:Choice>
        <mc:Fallback xmlns="">
          <p:sp>
            <p:nvSpPr>
              <p:cNvPr id="56" name="Content Placeholder 2">
                <a:extLst>
                  <a:ext uri="{FF2B5EF4-FFF2-40B4-BE49-F238E27FC236}">
                    <a16:creationId xmlns:a16="http://schemas.microsoft.com/office/drawing/2014/main" id="{3BEA98E8-89E7-9074-7A82-204DCD8C697A}"/>
                  </a:ext>
                </a:extLst>
              </p:cNvPr>
              <p:cNvSpPr>
                <a:spLocks noGrp="1" noRot="1" noChangeAspect="1" noMove="1" noResize="1" noEditPoints="1" noAdjustHandles="1" noChangeArrowheads="1" noChangeShapeType="1" noTextEdit="1"/>
              </p:cNvSpPr>
              <p:nvPr>
                <p:ph idx="1"/>
              </p:nvPr>
            </p:nvSpPr>
            <p:spPr>
              <a:xfrm>
                <a:off x="478394" y="3422068"/>
                <a:ext cx="10414749" cy="1256637"/>
              </a:xfrm>
              <a:blipFill>
                <a:blip r:embed="rId3"/>
                <a:stretch>
                  <a:fillRect l="-609" t="-3000"/>
                </a:stretch>
              </a:blipFill>
            </p:spPr>
            <p:txBody>
              <a:bodyPr/>
              <a:lstStyle/>
              <a:p>
                <a:r>
                  <a:rPr lang="en-NL">
                    <a:noFill/>
                  </a:rPr>
                  <a:t> </a:t>
                </a:r>
              </a:p>
            </p:txBody>
          </p:sp>
        </mc:Fallback>
      </mc:AlternateContent>
      <p:sp>
        <p:nvSpPr>
          <p:cNvPr id="57" name="Rectangle 56">
            <a:extLst>
              <a:ext uri="{FF2B5EF4-FFF2-40B4-BE49-F238E27FC236}">
                <a16:creationId xmlns:a16="http://schemas.microsoft.com/office/drawing/2014/main" id="{641E5BE8-FB95-FEC1-0D43-0703559A1280}"/>
              </a:ext>
            </a:extLst>
          </p:cNvPr>
          <p:cNvSpPr/>
          <p:nvPr/>
        </p:nvSpPr>
        <p:spPr>
          <a:xfrm>
            <a:off x="1294785" y="3505942"/>
            <a:ext cx="672854" cy="76393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8" name="Rectangle 57">
            <a:extLst>
              <a:ext uri="{FF2B5EF4-FFF2-40B4-BE49-F238E27FC236}">
                <a16:creationId xmlns:a16="http://schemas.microsoft.com/office/drawing/2014/main" id="{44ABBD9B-5848-B62E-879F-EA8157A26DAF}"/>
              </a:ext>
            </a:extLst>
          </p:cNvPr>
          <p:cNvSpPr/>
          <p:nvPr/>
        </p:nvSpPr>
        <p:spPr>
          <a:xfrm>
            <a:off x="6959835" y="3528933"/>
            <a:ext cx="739842" cy="76393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0033370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60107-BEEF-6843-A575-60652509DB1C}"/>
              </a:ext>
            </a:extLst>
          </p:cNvPr>
          <p:cNvSpPr>
            <a:spLocks noGrp="1"/>
          </p:cNvSpPr>
          <p:nvPr>
            <p:ph type="title"/>
          </p:nvPr>
        </p:nvSpPr>
        <p:spPr/>
        <p:txBody>
          <a:bodyPr/>
          <a:lstStyle/>
          <a:p>
            <a:r>
              <a:rPr lang="en-NL" dirty="0"/>
              <a:t>Ablations Perona-Malik</a:t>
            </a:r>
          </a:p>
        </p:txBody>
      </p:sp>
      <p:sp>
        <p:nvSpPr>
          <p:cNvPr id="4" name="Slide Number Placeholder 3">
            <a:extLst>
              <a:ext uri="{FF2B5EF4-FFF2-40B4-BE49-F238E27FC236}">
                <a16:creationId xmlns:a16="http://schemas.microsoft.com/office/drawing/2014/main" id="{7D727842-7B95-3742-A4AB-6222EEC1EB3E}"/>
              </a:ext>
            </a:extLst>
          </p:cNvPr>
          <p:cNvSpPr>
            <a:spLocks noGrp="1"/>
          </p:cNvSpPr>
          <p:nvPr>
            <p:ph type="sldNum" sz="quarter" idx="12"/>
          </p:nvPr>
        </p:nvSpPr>
        <p:spPr/>
        <p:txBody>
          <a:bodyPr/>
          <a:lstStyle/>
          <a:p>
            <a:fld id="{F376D241-1DD8-9144-9B2C-BE0F706CAFA9}" type="slidenum">
              <a:rPr lang="en-NL" smtClean="0"/>
              <a:pPr/>
              <a:t>54</a:t>
            </a:fld>
            <a:endParaRPr lang="en-NL"/>
          </a:p>
        </p:txBody>
      </p:sp>
      <p:pic>
        <p:nvPicPr>
          <p:cNvPr id="5" name="Picture 4" descr="A collage of a person&#10;&#10;Description automatically generated with low confidence">
            <a:extLst>
              <a:ext uri="{FF2B5EF4-FFF2-40B4-BE49-F238E27FC236}">
                <a16:creationId xmlns:a16="http://schemas.microsoft.com/office/drawing/2014/main" id="{AE18E23F-C3B8-964D-91B5-A7FB2FC861CE}"/>
              </a:ext>
            </a:extLst>
          </p:cNvPr>
          <p:cNvPicPr>
            <a:picLocks noChangeAspect="1"/>
          </p:cNvPicPr>
          <p:nvPr/>
        </p:nvPicPr>
        <p:blipFill>
          <a:blip r:embed="rId3"/>
          <a:stretch>
            <a:fillRect/>
          </a:stretch>
        </p:blipFill>
        <p:spPr>
          <a:xfrm>
            <a:off x="1375719" y="1442968"/>
            <a:ext cx="9440562" cy="4790933"/>
          </a:xfrm>
          <a:prstGeom prst="rect">
            <a:avLst/>
          </a:prstGeom>
        </p:spPr>
      </p:pic>
      <p:sp>
        <p:nvSpPr>
          <p:cNvPr id="8" name="TextBox 7">
            <a:extLst>
              <a:ext uri="{FF2B5EF4-FFF2-40B4-BE49-F238E27FC236}">
                <a16:creationId xmlns:a16="http://schemas.microsoft.com/office/drawing/2014/main" id="{6CF1639C-071E-D94B-A1CE-23F67FF5033A}"/>
              </a:ext>
            </a:extLst>
          </p:cNvPr>
          <p:cNvSpPr txBox="1"/>
          <p:nvPr/>
        </p:nvSpPr>
        <p:spPr>
          <a:xfrm>
            <a:off x="1604319" y="6241743"/>
            <a:ext cx="2310713" cy="369332"/>
          </a:xfrm>
          <a:prstGeom prst="rect">
            <a:avLst/>
          </a:prstGeom>
          <a:noFill/>
        </p:spPr>
        <p:txBody>
          <a:bodyPr wrap="square" rtlCol="0">
            <a:spAutoFit/>
          </a:bodyPr>
          <a:lstStyle/>
          <a:p>
            <a:r>
              <a:rPr lang="en-NL" dirty="0">
                <a:latin typeface="FreightSans Pro Light" panose="02000606030000020004" pitchFamily="2" charset="0"/>
              </a:rPr>
              <a:t>20 timesteps</a:t>
            </a:r>
          </a:p>
        </p:txBody>
      </p:sp>
      <p:sp>
        <p:nvSpPr>
          <p:cNvPr id="9" name="Rectangle 8">
            <a:extLst>
              <a:ext uri="{FF2B5EF4-FFF2-40B4-BE49-F238E27FC236}">
                <a16:creationId xmlns:a16="http://schemas.microsoft.com/office/drawing/2014/main" id="{BF223090-2BCA-6343-98D8-D38A02908EB3}"/>
              </a:ext>
            </a:extLst>
          </p:cNvPr>
          <p:cNvSpPr/>
          <p:nvPr/>
        </p:nvSpPr>
        <p:spPr>
          <a:xfrm>
            <a:off x="1087395" y="3855308"/>
            <a:ext cx="9922475" cy="2386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1" name="Rectangle 10">
            <a:extLst>
              <a:ext uri="{FF2B5EF4-FFF2-40B4-BE49-F238E27FC236}">
                <a16:creationId xmlns:a16="http://schemas.microsoft.com/office/drawing/2014/main" id="{022C47F8-FC3B-9548-9FC0-2B53284BD49F}"/>
              </a:ext>
            </a:extLst>
          </p:cNvPr>
          <p:cNvSpPr/>
          <p:nvPr/>
        </p:nvSpPr>
        <p:spPr>
          <a:xfrm>
            <a:off x="8476736" y="1468873"/>
            <a:ext cx="2446637" cy="2386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2" name="Rectangle 11">
            <a:extLst>
              <a:ext uri="{FF2B5EF4-FFF2-40B4-BE49-F238E27FC236}">
                <a16:creationId xmlns:a16="http://schemas.microsoft.com/office/drawing/2014/main" id="{D565F6E5-9DA6-0542-8BF1-3BF2192A8FCA}"/>
              </a:ext>
            </a:extLst>
          </p:cNvPr>
          <p:cNvSpPr/>
          <p:nvPr/>
        </p:nvSpPr>
        <p:spPr>
          <a:xfrm>
            <a:off x="6141309" y="1468873"/>
            <a:ext cx="2446637" cy="2386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83417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727842-7B95-3742-A4AB-6222EEC1EB3E}"/>
              </a:ext>
            </a:extLst>
          </p:cNvPr>
          <p:cNvSpPr>
            <a:spLocks noGrp="1"/>
          </p:cNvSpPr>
          <p:nvPr>
            <p:ph type="sldNum" sz="quarter" idx="12"/>
          </p:nvPr>
        </p:nvSpPr>
        <p:spPr/>
        <p:txBody>
          <a:bodyPr/>
          <a:lstStyle/>
          <a:p>
            <a:fld id="{F376D241-1DD8-9144-9B2C-BE0F706CAFA9}" type="slidenum">
              <a:rPr lang="en-NL" smtClean="0"/>
              <a:pPr/>
              <a:t>55</a:t>
            </a:fld>
            <a:endParaRPr lang="en-NL"/>
          </a:p>
        </p:txBody>
      </p:sp>
      <p:pic>
        <p:nvPicPr>
          <p:cNvPr id="6" name="Picture 5" descr="A collage of a person wearing a helmet&#10;&#10;Description automatically generated with low confidence">
            <a:extLst>
              <a:ext uri="{FF2B5EF4-FFF2-40B4-BE49-F238E27FC236}">
                <a16:creationId xmlns:a16="http://schemas.microsoft.com/office/drawing/2014/main" id="{57976DB0-54D3-7C46-8F3A-8D052D095B91}"/>
              </a:ext>
            </a:extLst>
          </p:cNvPr>
          <p:cNvPicPr>
            <a:picLocks noChangeAspect="1"/>
          </p:cNvPicPr>
          <p:nvPr/>
        </p:nvPicPr>
        <p:blipFill rotWithShape="1">
          <a:blip r:embed="rId3"/>
          <a:srcRect l="19899"/>
          <a:stretch/>
        </p:blipFill>
        <p:spPr>
          <a:xfrm>
            <a:off x="838200" y="1542153"/>
            <a:ext cx="9304059" cy="4698345"/>
          </a:xfrm>
          <a:prstGeom prst="rect">
            <a:avLst/>
          </a:prstGeom>
        </p:spPr>
      </p:pic>
      <p:sp>
        <p:nvSpPr>
          <p:cNvPr id="5" name="Title 1">
            <a:extLst>
              <a:ext uri="{FF2B5EF4-FFF2-40B4-BE49-F238E27FC236}">
                <a16:creationId xmlns:a16="http://schemas.microsoft.com/office/drawing/2014/main" id="{34396F94-D8D0-DC50-95F9-21E84EF806C7}"/>
              </a:ext>
            </a:extLst>
          </p:cNvPr>
          <p:cNvSpPr>
            <a:spLocks noGrp="1"/>
          </p:cNvSpPr>
          <p:nvPr>
            <p:ph type="title"/>
          </p:nvPr>
        </p:nvSpPr>
        <p:spPr>
          <a:xfrm>
            <a:off x="838200" y="46238"/>
            <a:ext cx="10515600" cy="1154601"/>
          </a:xfrm>
        </p:spPr>
        <p:txBody>
          <a:bodyPr/>
          <a:lstStyle/>
          <a:p>
            <a:r>
              <a:rPr lang="en-NL" dirty="0"/>
              <a:t>DeltaConv can control anisotropic diffusion time</a:t>
            </a:r>
          </a:p>
        </p:txBody>
      </p:sp>
      <p:sp>
        <p:nvSpPr>
          <p:cNvPr id="7" name="Rectangle 6">
            <a:extLst>
              <a:ext uri="{FF2B5EF4-FFF2-40B4-BE49-F238E27FC236}">
                <a16:creationId xmlns:a16="http://schemas.microsoft.com/office/drawing/2014/main" id="{94F82549-79E3-21EE-6141-037FD8EEB865}"/>
              </a:ext>
            </a:extLst>
          </p:cNvPr>
          <p:cNvSpPr/>
          <p:nvPr/>
        </p:nvSpPr>
        <p:spPr>
          <a:xfrm>
            <a:off x="3140445" y="1542154"/>
            <a:ext cx="2319646" cy="2341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7">
            <a:extLst>
              <a:ext uri="{FF2B5EF4-FFF2-40B4-BE49-F238E27FC236}">
                <a16:creationId xmlns:a16="http://schemas.microsoft.com/office/drawing/2014/main" id="{2C21F9AD-B431-8C23-34D5-132123FFAFFB}"/>
              </a:ext>
            </a:extLst>
          </p:cNvPr>
          <p:cNvSpPr/>
          <p:nvPr/>
        </p:nvSpPr>
        <p:spPr>
          <a:xfrm>
            <a:off x="5487037" y="1542154"/>
            <a:ext cx="2319646" cy="2341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tangle 8">
            <a:extLst>
              <a:ext uri="{FF2B5EF4-FFF2-40B4-BE49-F238E27FC236}">
                <a16:creationId xmlns:a16="http://schemas.microsoft.com/office/drawing/2014/main" id="{D0E7868B-33F8-5159-6D05-2D41E0862273}"/>
              </a:ext>
            </a:extLst>
          </p:cNvPr>
          <p:cNvSpPr/>
          <p:nvPr/>
        </p:nvSpPr>
        <p:spPr>
          <a:xfrm>
            <a:off x="7822613" y="1542154"/>
            <a:ext cx="2319646" cy="2341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Rectangle 9">
            <a:extLst>
              <a:ext uri="{FF2B5EF4-FFF2-40B4-BE49-F238E27FC236}">
                <a16:creationId xmlns:a16="http://schemas.microsoft.com/office/drawing/2014/main" id="{418D3A96-CCB9-85CA-7745-23C8BFFCACB8}"/>
              </a:ext>
            </a:extLst>
          </p:cNvPr>
          <p:cNvSpPr/>
          <p:nvPr/>
        </p:nvSpPr>
        <p:spPr>
          <a:xfrm>
            <a:off x="3225496" y="3883844"/>
            <a:ext cx="2319646" cy="2341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Rectangle 10">
            <a:extLst>
              <a:ext uri="{FF2B5EF4-FFF2-40B4-BE49-F238E27FC236}">
                <a16:creationId xmlns:a16="http://schemas.microsoft.com/office/drawing/2014/main" id="{30EAF071-F7FE-E23B-019C-71FC9287B1AF}"/>
              </a:ext>
            </a:extLst>
          </p:cNvPr>
          <p:cNvSpPr/>
          <p:nvPr/>
        </p:nvSpPr>
        <p:spPr>
          <a:xfrm>
            <a:off x="5572088" y="3883844"/>
            <a:ext cx="2319646" cy="2341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6E443036-2004-CE74-DC9D-F79AB8A325BF}"/>
              </a:ext>
            </a:extLst>
          </p:cNvPr>
          <p:cNvSpPr/>
          <p:nvPr/>
        </p:nvSpPr>
        <p:spPr>
          <a:xfrm>
            <a:off x="7907664" y="3883844"/>
            <a:ext cx="2319646" cy="2341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Rectangle 12">
            <a:extLst>
              <a:ext uri="{FF2B5EF4-FFF2-40B4-BE49-F238E27FC236}">
                <a16:creationId xmlns:a16="http://schemas.microsoft.com/office/drawing/2014/main" id="{9C89DB73-283C-9DE6-BD15-F6BB5A61137F}"/>
              </a:ext>
            </a:extLst>
          </p:cNvPr>
          <p:cNvSpPr/>
          <p:nvPr/>
        </p:nvSpPr>
        <p:spPr>
          <a:xfrm>
            <a:off x="887648" y="3883844"/>
            <a:ext cx="2319646" cy="2341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41495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grpId="0" nodeType="after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par>
                          <p:cTn id="26" fill="hold">
                            <p:stCondLst>
                              <p:cond delay="500"/>
                            </p:stCondLst>
                            <p:childTnLst>
                              <p:par>
                                <p:cTn id="27" presetID="10" presetClass="exit" presetSubtype="0" fill="hold" grpId="0" nodeType="after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par>
                          <p:cTn id="30" fill="hold">
                            <p:stCondLst>
                              <p:cond delay="1000"/>
                            </p:stCondLst>
                            <p:childTnLst>
                              <p:par>
                                <p:cTn id="31" presetID="10" presetClass="exit" presetSubtype="0" fill="hold" grpId="0" nodeType="after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69E8-E878-D647-AF02-35BF60FC6509}"/>
              </a:ext>
            </a:extLst>
          </p:cNvPr>
          <p:cNvSpPr>
            <a:spLocks noGrp="1"/>
          </p:cNvSpPr>
          <p:nvPr>
            <p:ph type="title"/>
          </p:nvPr>
        </p:nvSpPr>
        <p:spPr/>
        <p:txBody>
          <a:bodyPr/>
          <a:lstStyle/>
          <a:p>
            <a:r>
              <a:rPr lang="en-NL" dirty="0"/>
              <a:t>DeltaConv benefits from geometric operators</a:t>
            </a:r>
          </a:p>
        </p:txBody>
      </p:sp>
      <p:sp>
        <p:nvSpPr>
          <p:cNvPr id="10" name="Content Placeholder 9">
            <a:extLst>
              <a:ext uri="{FF2B5EF4-FFF2-40B4-BE49-F238E27FC236}">
                <a16:creationId xmlns:a16="http://schemas.microsoft.com/office/drawing/2014/main" id="{82B0458F-2409-A343-800B-7416FF7AFBA5}"/>
              </a:ext>
            </a:extLst>
          </p:cNvPr>
          <p:cNvSpPr>
            <a:spLocks noGrp="1"/>
          </p:cNvSpPr>
          <p:nvPr>
            <p:ph idx="1"/>
          </p:nvPr>
        </p:nvSpPr>
        <p:spPr/>
        <p:txBody>
          <a:bodyPr/>
          <a:lstStyle/>
          <a:p>
            <a:pPr>
              <a:spcAft>
                <a:spcPts val="500"/>
              </a:spcAft>
            </a:pPr>
            <a:r>
              <a:rPr lang="en-NL" dirty="0"/>
              <a:t>All operators are </a:t>
            </a:r>
            <a:r>
              <a:rPr lang="en-NL" b="1" dirty="0">
                <a:latin typeface="FreightSans Pro Bold" panose="02000606030000020004" pitchFamily="2" charset="0"/>
              </a:rPr>
              <a:t>intrinsic</a:t>
            </a:r>
          </a:p>
          <a:p>
            <a:pPr>
              <a:spcAft>
                <a:spcPts val="500"/>
              </a:spcAft>
            </a:pPr>
            <a:r>
              <a:rPr lang="en-NL" dirty="0"/>
              <a:t>All operators are </a:t>
            </a:r>
            <a:r>
              <a:rPr lang="en-NL" b="1" dirty="0">
                <a:latin typeface="FreightSans Pro Bold" panose="02000606030000020004" pitchFamily="2" charset="0"/>
              </a:rPr>
              <a:t>coordinate-independent</a:t>
            </a:r>
          </a:p>
          <a:p>
            <a:pPr>
              <a:spcAft>
                <a:spcPts val="500"/>
              </a:spcAft>
            </a:pPr>
            <a:r>
              <a:rPr lang="en-NL" dirty="0"/>
              <a:t>All operators are </a:t>
            </a:r>
            <a:r>
              <a:rPr lang="en-NL" b="1" dirty="0">
                <a:latin typeface="FreightSans Pro Bold" panose="02000606030000020004" pitchFamily="2" charset="0"/>
              </a:rPr>
              <a:t>generalizable</a:t>
            </a:r>
          </a:p>
          <a:p>
            <a:pPr lvl="1">
              <a:spcAft>
                <a:spcPts val="500"/>
              </a:spcAft>
            </a:pPr>
            <a:r>
              <a:rPr lang="en-NL" dirty="0"/>
              <a:t>Hyperbolic space, higher dimensions</a:t>
            </a:r>
          </a:p>
          <a:p>
            <a:pPr>
              <a:spcAft>
                <a:spcPts val="500"/>
              </a:spcAft>
            </a:pPr>
            <a:r>
              <a:rPr lang="en-NL" dirty="0"/>
              <a:t>All operators are available for</a:t>
            </a:r>
            <a:r>
              <a:rPr lang="en-NL" b="1" dirty="0">
                <a:latin typeface="FreightSans Pro Bold" panose="02000606030000020004" pitchFamily="2" charset="0"/>
              </a:rPr>
              <a:t> different discretizations</a:t>
            </a:r>
          </a:p>
          <a:p>
            <a:pPr lvl="1">
              <a:spcAft>
                <a:spcPts val="500"/>
              </a:spcAft>
            </a:pPr>
            <a:r>
              <a:rPr lang="en-NL" dirty="0"/>
              <a:t>In paper: images, point clouds</a:t>
            </a:r>
          </a:p>
          <a:p>
            <a:pPr>
              <a:spcAft>
                <a:spcPts val="500"/>
              </a:spcAft>
            </a:pPr>
            <a:endParaRPr lang="en-NL" b="1" dirty="0">
              <a:latin typeface="FreightSans Pro Bold" panose="02000606030000020004" pitchFamily="2" charset="0"/>
            </a:endParaRPr>
          </a:p>
        </p:txBody>
      </p:sp>
      <p:sp>
        <p:nvSpPr>
          <p:cNvPr id="4" name="Slide Number Placeholder 3">
            <a:extLst>
              <a:ext uri="{FF2B5EF4-FFF2-40B4-BE49-F238E27FC236}">
                <a16:creationId xmlns:a16="http://schemas.microsoft.com/office/drawing/2014/main" id="{F2858915-42FB-9D48-AE6A-E62257714567}"/>
              </a:ext>
            </a:extLst>
          </p:cNvPr>
          <p:cNvSpPr>
            <a:spLocks noGrp="1"/>
          </p:cNvSpPr>
          <p:nvPr>
            <p:ph type="sldNum" sz="quarter" idx="12"/>
          </p:nvPr>
        </p:nvSpPr>
        <p:spPr/>
        <p:txBody>
          <a:bodyPr/>
          <a:lstStyle/>
          <a:p>
            <a:fld id="{F376D241-1DD8-9144-9B2C-BE0F706CAFA9}" type="slidenum">
              <a:rPr lang="en-NL" smtClean="0"/>
              <a:pPr/>
              <a:t>56</a:t>
            </a:fld>
            <a:endParaRPr lang="en-NL"/>
          </a:p>
        </p:txBody>
      </p:sp>
    </p:spTree>
    <p:extLst>
      <p:ext uri="{BB962C8B-B14F-4D97-AF65-F5344CB8AC3E}">
        <p14:creationId xmlns:p14="http://schemas.microsoft.com/office/powerpoint/2010/main" val="265357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500"/>
                                        <p:tgtEl>
                                          <p:spTgt spid="10">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fade">
                                      <p:cBhvr>
                                        <p:cTn id="25" dur="500"/>
                                        <p:tgtEl>
                                          <p:spTgt spid="10">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xEl>
                                              <p:pRg st="5" end="5"/>
                                            </p:txEl>
                                          </p:spTgt>
                                        </p:tgtEl>
                                        <p:attrNameLst>
                                          <p:attrName>style.visibility</p:attrName>
                                        </p:attrNameLst>
                                      </p:cBhvr>
                                      <p:to>
                                        <p:strVal val="visible"/>
                                      </p:to>
                                    </p:set>
                                    <p:animEffect transition="in" filter="fade">
                                      <p:cBhvr>
                                        <p:cTn id="28"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59F05F-99F9-014C-B727-BBB8A1699289}"/>
              </a:ext>
            </a:extLst>
          </p:cNvPr>
          <p:cNvSpPr>
            <a:spLocks noGrp="1"/>
          </p:cNvSpPr>
          <p:nvPr>
            <p:ph type="ctrTitle"/>
          </p:nvPr>
        </p:nvSpPr>
        <p:spPr/>
        <p:txBody>
          <a:bodyPr/>
          <a:lstStyle/>
          <a:p>
            <a:r>
              <a:rPr lang="en-NL" b="0" dirty="0">
                <a:latin typeface="FreightSans Pro Light" panose="02000606030000020004" pitchFamily="2" charset="0"/>
              </a:rPr>
              <a:t>DeltaConv: the ride</a:t>
            </a:r>
            <a:br>
              <a:rPr lang="en-NL" dirty="0"/>
            </a:br>
            <a:r>
              <a:rPr lang="en-NL" dirty="0"/>
              <a:t>Experiments</a:t>
            </a:r>
          </a:p>
        </p:txBody>
      </p:sp>
      <p:sp>
        <p:nvSpPr>
          <p:cNvPr id="2" name="Slide Number Placeholder 1">
            <a:extLst>
              <a:ext uri="{FF2B5EF4-FFF2-40B4-BE49-F238E27FC236}">
                <a16:creationId xmlns:a16="http://schemas.microsoft.com/office/drawing/2014/main" id="{8E24AAD5-433E-A948-B941-BD0DEAF7B342}"/>
              </a:ext>
            </a:extLst>
          </p:cNvPr>
          <p:cNvSpPr>
            <a:spLocks noGrp="1"/>
          </p:cNvSpPr>
          <p:nvPr>
            <p:ph type="sldNum" sz="quarter" idx="12"/>
          </p:nvPr>
        </p:nvSpPr>
        <p:spPr/>
        <p:txBody>
          <a:bodyPr/>
          <a:lstStyle/>
          <a:p>
            <a:fld id="{F376D241-1DD8-9144-9B2C-BE0F706CAFA9}" type="slidenum">
              <a:rPr lang="en-NL" smtClean="0"/>
              <a:pPr/>
              <a:t>57</a:t>
            </a:fld>
            <a:endParaRPr lang="en-NL" dirty="0"/>
          </a:p>
        </p:txBody>
      </p:sp>
    </p:spTree>
    <p:extLst>
      <p:ext uri="{BB962C8B-B14F-4D97-AF65-F5344CB8AC3E}">
        <p14:creationId xmlns:p14="http://schemas.microsoft.com/office/powerpoint/2010/main" val="5321304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20B24-6C7C-0742-8E3D-8613DF476505}"/>
              </a:ext>
            </a:extLst>
          </p:cNvPr>
          <p:cNvSpPr>
            <a:spLocks noGrp="1"/>
          </p:cNvSpPr>
          <p:nvPr>
            <p:ph type="title"/>
          </p:nvPr>
        </p:nvSpPr>
        <p:spPr/>
        <p:txBody>
          <a:bodyPr/>
          <a:lstStyle/>
          <a:p>
            <a:r>
              <a:rPr lang="en-NL" dirty="0"/>
              <a:t>Architecture</a:t>
            </a:r>
          </a:p>
        </p:txBody>
      </p:sp>
      <p:sp>
        <p:nvSpPr>
          <p:cNvPr id="4" name="Slide Number Placeholder 3">
            <a:extLst>
              <a:ext uri="{FF2B5EF4-FFF2-40B4-BE49-F238E27FC236}">
                <a16:creationId xmlns:a16="http://schemas.microsoft.com/office/drawing/2014/main" id="{9E447C98-87D9-5540-ACAF-5708ECEBEECF}"/>
              </a:ext>
            </a:extLst>
          </p:cNvPr>
          <p:cNvSpPr>
            <a:spLocks noGrp="1"/>
          </p:cNvSpPr>
          <p:nvPr>
            <p:ph type="sldNum" sz="quarter" idx="12"/>
          </p:nvPr>
        </p:nvSpPr>
        <p:spPr/>
        <p:txBody>
          <a:bodyPr/>
          <a:lstStyle/>
          <a:p>
            <a:fld id="{F376D241-1DD8-9144-9B2C-BE0F706CAFA9}" type="slidenum">
              <a:rPr lang="en-NL" smtClean="0"/>
              <a:pPr/>
              <a:t>58</a:t>
            </a:fld>
            <a:endParaRPr lang="en-NL" dirty="0"/>
          </a:p>
        </p:txBody>
      </p:sp>
      <p:pic>
        <p:nvPicPr>
          <p:cNvPr id="5" name="Picture 4">
            <a:extLst>
              <a:ext uri="{FF2B5EF4-FFF2-40B4-BE49-F238E27FC236}">
                <a16:creationId xmlns:a16="http://schemas.microsoft.com/office/drawing/2014/main" id="{BBCBD72D-00CB-FB46-8AB9-F5C8A1039CBE}"/>
              </a:ext>
            </a:extLst>
          </p:cNvPr>
          <p:cNvPicPr>
            <a:picLocks noChangeAspect="1"/>
          </p:cNvPicPr>
          <p:nvPr/>
        </p:nvPicPr>
        <p:blipFill>
          <a:blip r:embed="rId3"/>
          <a:stretch>
            <a:fillRect/>
          </a:stretch>
        </p:blipFill>
        <p:spPr>
          <a:xfrm>
            <a:off x="387350" y="2169322"/>
            <a:ext cx="11450423" cy="2935131"/>
          </a:xfrm>
          <a:prstGeom prst="rect">
            <a:avLst/>
          </a:prstGeom>
        </p:spPr>
      </p:pic>
      <p:sp>
        <p:nvSpPr>
          <p:cNvPr id="6" name="Rectangle 5">
            <a:extLst>
              <a:ext uri="{FF2B5EF4-FFF2-40B4-BE49-F238E27FC236}">
                <a16:creationId xmlns:a16="http://schemas.microsoft.com/office/drawing/2014/main" id="{B3D9CB6F-3DC3-1A4B-8021-24DCBB120A16}"/>
              </a:ext>
            </a:extLst>
          </p:cNvPr>
          <p:cNvSpPr/>
          <p:nvPr/>
        </p:nvSpPr>
        <p:spPr>
          <a:xfrm>
            <a:off x="1216741" y="2560725"/>
            <a:ext cx="1437968" cy="69866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TextBox 8">
            <a:extLst>
              <a:ext uri="{FF2B5EF4-FFF2-40B4-BE49-F238E27FC236}">
                <a16:creationId xmlns:a16="http://schemas.microsoft.com/office/drawing/2014/main" id="{E390E836-626B-1B4A-837E-61176B38E8C2}"/>
              </a:ext>
            </a:extLst>
          </p:cNvPr>
          <p:cNvSpPr txBox="1"/>
          <p:nvPr/>
        </p:nvSpPr>
        <p:spPr>
          <a:xfrm>
            <a:off x="838200" y="5666174"/>
            <a:ext cx="4031255" cy="369332"/>
          </a:xfrm>
          <a:prstGeom prst="rect">
            <a:avLst/>
          </a:prstGeom>
          <a:noFill/>
        </p:spPr>
        <p:txBody>
          <a:bodyPr wrap="square" rtlCol="0">
            <a:spAutoFit/>
          </a:bodyPr>
          <a:lstStyle/>
          <a:p>
            <a:r>
              <a:rPr lang="en-NL" dirty="0">
                <a:latin typeface="FreightSans Pro Light" panose="02000606030000020004" pitchFamily="2" charset="0"/>
              </a:rPr>
              <a:t>Convolutions replaced by DeltaConv</a:t>
            </a:r>
          </a:p>
        </p:txBody>
      </p:sp>
      <p:sp>
        <p:nvSpPr>
          <p:cNvPr id="11" name="TextBox 10">
            <a:extLst>
              <a:ext uri="{FF2B5EF4-FFF2-40B4-BE49-F238E27FC236}">
                <a16:creationId xmlns:a16="http://schemas.microsoft.com/office/drawing/2014/main" id="{6F6EC912-0E0A-F047-B3D7-233AB4556E96}"/>
              </a:ext>
            </a:extLst>
          </p:cNvPr>
          <p:cNvSpPr txBox="1"/>
          <p:nvPr/>
        </p:nvSpPr>
        <p:spPr>
          <a:xfrm>
            <a:off x="838200" y="1436247"/>
            <a:ext cx="3744097" cy="369332"/>
          </a:xfrm>
          <a:prstGeom prst="rect">
            <a:avLst/>
          </a:prstGeom>
          <a:noFill/>
        </p:spPr>
        <p:txBody>
          <a:bodyPr wrap="square" rtlCol="0">
            <a:spAutoFit/>
          </a:bodyPr>
          <a:lstStyle/>
          <a:p>
            <a:r>
              <a:rPr lang="en-NL" dirty="0">
                <a:latin typeface="FreightSans Pro Light" panose="02000606030000020004" pitchFamily="2" charset="0"/>
              </a:rPr>
              <a:t>Based on DGCNN [Wang et al. 2019]</a:t>
            </a:r>
          </a:p>
        </p:txBody>
      </p:sp>
      <p:pic>
        <p:nvPicPr>
          <p:cNvPr id="7" name="Picture 6" descr="Timeline&#10;&#10;Description automatically generated">
            <a:extLst>
              <a:ext uri="{FF2B5EF4-FFF2-40B4-BE49-F238E27FC236}">
                <a16:creationId xmlns:a16="http://schemas.microsoft.com/office/drawing/2014/main" id="{1EE54693-CB02-971A-D3EE-8AECB8788BD4}"/>
              </a:ext>
            </a:extLst>
          </p:cNvPr>
          <p:cNvPicPr>
            <a:picLocks noChangeAspect="1"/>
          </p:cNvPicPr>
          <p:nvPr/>
        </p:nvPicPr>
        <p:blipFill>
          <a:blip r:embed="rId4"/>
          <a:stretch>
            <a:fillRect/>
          </a:stretch>
        </p:blipFill>
        <p:spPr>
          <a:xfrm>
            <a:off x="3048000" y="2169322"/>
            <a:ext cx="6095999" cy="2487760"/>
          </a:xfrm>
          <a:prstGeom prst="rect">
            <a:avLst/>
          </a:prstGeom>
          <a:ln w="76200">
            <a:solidFill>
              <a:srgbClr val="00B0F0"/>
            </a:solidFill>
          </a:ln>
        </p:spPr>
      </p:pic>
      <p:sp>
        <p:nvSpPr>
          <p:cNvPr id="10" name="Rectangle 9">
            <a:extLst>
              <a:ext uri="{FF2B5EF4-FFF2-40B4-BE49-F238E27FC236}">
                <a16:creationId xmlns:a16="http://schemas.microsoft.com/office/drawing/2014/main" id="{B32E5B8B-59D1-21A9-7BC0-7BE673BEB3B0}"/>
              </a:ext>
            </a:extLst>
          </p:cNvPr>
          <p:cNvSpPr/>
          <p:nvPr/>
        </p:nvSpPr>
        <p:spPr>
          <a:xfrm>
            <a:off x="346586" y="2169323"/>
            <a:ext cx="870155" cy="109007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65935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 4.81481E-6 L 0.02201 0.31273 " pathEditMode="relative" rAng="0" ptsTypes="AA">
                                      <p:cBhvr>
                                        <p:cTn id="15" dur="1000" fill="hold"/>
                                        <p:tgtEl>
                                          <p:spTgt spid="7"/>
                                        </p:tgtEl>
                                        <p:attrNameLst>
                                          <p:attrName>ppt_x</p:attrName>
                                          <p:attrName>ppt_y</p:attrName>
                                        </p:attrNameLst>
                                      </p:cBhvr>
                                      <p:rCtr x="1094" y="15625"/>
                                    </p:animMotion>
                                  </p:childTnLst>
                                </p:cTn>
                              </p:par>
                              <p:par>
                                <p:cTn id="16" presetID="6" presetClass="emph" presetSubtype="0" fill="hold" nodeType="withEffect">
                                  <p:stCondLst>
                                    <p:cond delay="0"/>
                                  </p:stCondLst>
                                  <p:childTnLst>
                                    <p:animScale>
                                      <p:cBhvr>
                                        <p:cTn id="17" dur="1000" fill="hold"/>
                                        <p:tgtEl>
                                          <p:spTgt spid="7"/>
                                        </p:tgtEl>
                                      </p:cBhvr>
                                      <p:by x="50000" y="50000"/>
                                    </p:animScale>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BC58E-5165-B6B7-3347-00398E11F7AC}"/>
              </a:ext>
            </a:extLst>
          </p:cNvPr>
          <p:cNvSpPr>
            <a:spLocks noGrp="1"/>
          </p:cNvSpPr>
          <p:nvPr>
            <p:ph type="title"/>
          </p:nvPr>
        </p:nvSpPr>
        <p:spPr/>
        <p:txBody>
          <a:bodyPr/>
          <a:lstStyle/>
          <a:p>
            <a:r>
              <a:rPr lang="en-NL" dirty="0"/>
              <a:t>Operators on point clouds</a:t>
            </a:r>
          </a:p>
        </p:txBody>
      </p:sp>
      <p:sp>
        <p:nvSpPr>
          <p:cNvPr id="4" name="Slide Number Placeholder 3">
            <a:extLst>
              <a:ext uri="{FF2B5EF4-FFF2-40B4-BE49-F238E27FC236}">
                <a16:creationId xmlns:a16="http://schemas.microsoft.com/office/drawing/2014/main" id="{F36B971C-5CED-25A6-1E99-1D7424C9921E}"/>
              </a:ext>
            </a:extLst>
          </p:cNvPr>
          <p:cNvSpPr>
            <a:spLocks noGrp="1"/>
          </p:cNvSpPr>
          <p:nvPr>
            <p:ph type="sldNum" sz="quarter" idx="12"/>
          </p:nvPr>
        </p:nvSpPr>
        <p:spPr/>
        <p:txBody>
          <a:bodyPr/>
          <a:lstStyle/>
          <a:p>
            <a:fld id="{F376D241-1DD8-9144-9B2C-BE0F706CAFA9}" type="slidenum">
              <a:rPr lang="en-NL" smtClean="0"/>
              <a:t>59</a:t>
            </a:fld>
            <a:endParaRPr lang="en-NL"/>
          </a:p>
        </p:txBody>
      </p:sp>
      <p:sp>
        <p:nvSpPr>
          <p:cNvPr id="5" name="Freeform 4">
            <a:extLst>
              <a:ext uri="{FF2B5EF4-FFF2-40B4-BE49-F238E27FC236}">
                <a16:creationId xmlns:a16="http://schemas.microsoft.com/office/drawing/2014/main" id="{664F7D53-3486-6265-8B76-6E0221EEB284}"/>
              </a:ext>
            </a:extLst>
          </p:cNvPr>
          <p:cNvSpPr/>
          <p:nvPr/>
        </p:nvSpPr>
        <p:spPr>
          <a:xfrm>
            <a:off x="7538079" y="2360357"/>
            <a:ext cx="3954163" cy="1124830"/>
          </a:xfrm>
          <a:custGeom>
            <a:avLst/>
            <a:gdLst>
              <a:gd name="connsiteX0" fmla="*/ 0 w 4399006"/>
              <a:gd name="connsiteY0" fmla="*/ 1015390 h 1112890"/>
              <a:gd name="connsiteX1" fmla="*/ 1927654 w 4399006"/>
              <a:gd name="connsiteY1" fmla="*/ 1015390 h 1112890"/>
              <a:gd name="connsiteX2" fmla="*/ 3138616 w 4399006"/>
              <a:gd name="connsiteY2" fmla="*/ 2136 h 1112890"/>
              <a:gd name="connsiteX3" fmla="*/ 4399006 w 4399006"/>
              <a:gd name="connsiteY3" fmla="*/ 731184 h 1112890"/>
              <a:gd name="connsiteX0" fmla="*/ 0 w 3954163"/>
              <a:gd name="connsiteY0" fmla="*/ 1040103 h 1124830"/>
              <a:gd name="connsiteX1" fmla="*/ 1482811 w 3954163"/>
              <a:gd name="connsiteY1" fmla="*/ 1015390 h 1124830"/>
              <a:gd name="connsiteX2" fmla="*/ 2693773 w 3954163"/>
              <a:gd name="connsiteY2" fmla="*/ 2136 h 1124830"/>
              <a:gd name="connsiteX3" fmla="*/ 3954163 w 3954163"/>
              <a:gd name="connsiteY3" fmla="*/ 731184 h 1124830"/>
            </a:gdLst>
            <a:ahLst/>
            <a:cxnLst>
              <a:cxn ang="0">
                <a:pos x="connsiteX0" y="connsiteY0"/>
              </a:cxn>
              <a:cxn ang="0">
                <a:pos x="connsiteX1" y="connsiteY1"/>
              </a:cxn>
              <a:cxn ang="0">
                <a:pos x="connsiteX2" y="connsiteY2"/>
              </a:cxn>
              <a:cxn ang="0">
                <a:pos x="connsiteX3" y="connsiteY3"/>
              </a:cxn>
            </a:cxnLst>
            <a:rect l="l" t="t" r="r" b="b"/>
            <a:pathLst>
              <a:path w="3954163" h="1124830">
                <a:moveTo>
                  <a:pt x="0" y="1040103"/>
                </a:moveTo>
                <a:cubicBezTo>
                  <a:pt x="702275" y="1124541"/>
                  <a:pt x="1033849" y="1188385"/>
                  <a:pt x="1482811" y="1015390"/>
                </a:cubicBezTo>
                <a:cubicBezTo>
                  <a:pt x="1931773" y="842396"/>
                  <a:pt x="2281881" y="49504"/>
                  <a:pt x="2693773" y="2136"/>
                </a:cubicBezTo>
                <a:cubicBezTo>
                  <a:pt x="3105665" y="-45232"/>
                  <a:pt x="3604055" y="710589"/>
                  <a:pt x="3954163" y="731184"/>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6" name="Oval 5">
            <a:extLst>
              <a:ext uri="{FF2B5EF4-FFF2-40B4-BE49-F238E27FC236}">
                <a16:creationId xmlns:a16="http://schemas.microsoft.com/office/drawing/2014/main" id="{0DC235B1-6E49-1B41-5E93-B6D0F6D52252}"/>
              </a:ext>
            </a:extLst>
          </p:cNvPr>
          <p:cNvSpPr/>
          <p:nvPr/>
        </p:nvSpPr>
        <p:spPr>
          <a:xfrm>
            <a:off x="7824628" y="3665602"/>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Oval 6">
            <a:extLst>
              <a:ext uri="{FF2B5EF4-FFF2-40B4-BE49-F238E27FC236}">
                <a16:creationId xmlns:a16="http://schemas.microsoft.com/office/drawing/2014/main" id="{88E5AF09-2B46-1B36-091F-49C9BD8E329D}"/>
              </a:ext>
            </a:extLst>
          </p:cNvPr>
          <p:cNvSpPr/>
          <p:nvPr/>
        </p:nvSpPr>
        <p:spPr>
          <a:xfrm>
            <a:off x="8431731" y="3240404"/>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Oval 7">
            <a:extLst>
              <a:ext uri="{FF2B5EF4-FFF2-40B4-BE49-F238E27FC236}">
                <a16:creationId xmlns:a16="http://schemas.microsoft.com/office/drawing/2014/main" id="{E12012A2-AA7C-83FE-ABD9-589BE06534BF}"/>
              </a:ext>
            </a:extLst>
          </p:cNvPr>
          <p:cNvSpPr/>
          <p:nvPr/>
        </p:nvSpPr>
        <p:spPr>
          <a:xfrm>
            <a:off x="10272888" y="3092123"/>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Oval 8">
            <a:extLst>
              <a:ext uri="{FF2B5EF4-FFF2-40B4-BE49-F238E27FC236}">
                <a16:creationId xmlns:a16="http://schemas.microsoft.com/office/drawing/2014/main" id="{6EC3083D-135C-221D-FC11-D7401C7D9097}"/>
              </a:ext>
            </a:extLst>
          </p:cNvPr>
          <p:cNvSpPr/>
          <p:nvPr/>
        </p:nvSpPr>
        <p:spPr>
          <a:xfrm>
            <a:off x="11372639" y="3425756"/>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Oval 9">
            <a:extLst>
              <a:ext uri="{FF2B5EF4-FFF2-40B4-BE49-F238E27FC236}">
                <a16:creationId xmlns:a16="http://schemas.microsoft.com/office/drawing/2014/main" id="{FEAF9208-FC48-526F-C836-904585D5930D}"/>
              </a:ext>
            </a:extLst>
          </p:cNvPr>
          <p:cNvSpPr/>
          <p:nvPr/>
        </p:nvSpPr>
        <p:spPr>
          <a:xfrm>
            <a:off x="9346723" y="2755246"/>
            <a:ext cx="336877" cy="336877"/>
          </a:xfrm>
          <a:prstGeom prst="ellipse">
            <a:avLst/>
          </a:prstGeom>
          <a:gradFill flip="none" rotWithShape="1">
            <a:gsLst>
              <a:gs pos="0">
                <a:srgbClr val="92D050">
                  <a:lumMod val="0"/>
                  <a:lumOff val="100000"/>
                </a:srgbClr>
              </a:gs>
              <a:gs pos="46000">
                <a:srgbClr val="92D050">
                  <a:lumMod val="58000"/>
                  <a:lumOff val="42000"/>
                </a:srgbClr>
              </a:gs>
              <a:gs pos="100000">
                <a:srgbClr val="92D05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Content Placeholder 2">
            <a:extLst>
              <a:ext uri="{FF2B5EF4-FFF2-40B4-BE49-F238E27FC236}">
                <a16:creationId xmlns:a16="http://schemas.microsoft.com/office/drawing/2014/main" id="{000940AA-DB4C-94AA-4B06-045E103FE5FE}"/>
              </a:ext>
            </a:extLst>
          </p:cNvPr>
          <p:cNvSpPr>
            <a:spLocks noGrp="1"/>
          </p:cNvSpPr>
          <p:nvPr>
            <p:ph idx="1"/>
          </p:nvPr>
        </p:nvSpPr>
        <p:spPr>
          <a:xfrm>
            <a:off x="838200" y="1825625"/>
            <a:ext cx="10515600" cy="4351338"/>
          </a:xfrm>
        </p:spPr>
        <p:txBody>
          <a:bodyPr/>
          <a:lstStyle/>
          <a:p>
            <a:pPr>
              <a:spcBef>
                <a:spcPts val="500"/>
              </a:spcBef>
              <a:spcAft>
                <a:spcPts val="500"/>
              </a:spcAft>
            </a:pPr>
            <a:r>
              <a:rPr lang="en-NL" dirty="0"/>
              <a:t>Gradient, divergence for point clouds</a:t>
            </a:r>
          </a:p>
          <a:p>
            <a:pPr lvl="1">
              <a:spcAft>
                <a:spcPts val="500"/>
              </a:spcAft>
            </a:pPr>
            <a:r>
              <a:rPr lang="en-NL" dirty="0"/>
              <a:t>Moving least squares</a:t>
            </a:r>
          </a:p>
          <a:p>
            <a:pPr lvl="1">
              <a:spcAft>
                <a:spcPts val="500"/>
              </a:spcAft>
            </a:pPr>
            <a:endParaRPr lang="en-NL" dirty="0"/>
          </a:p>
        </p:txBody>
      </p:sp>
    </p:spTree>
    <p:extLst>
      <p:ext uri="{BB962C8B-B14F-4D97-AF65-F5344CB8AC3E}">
        <p14:creationId xmlns:p14="http://schemas.microsoft.com/office/powerpoint/2010/main" val="248323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8">
            <a:extLst>
              <a:ext uri="{FF2B5EF4-FFF2-40B4-BE49-F238E27FC236}">
                <a16:creationId xmlns:a16="http://schemas.microsoft.com/office/drawing/2014/main" id="{53ECED5E-F345-6224-7174-961AAAB95EED}"/>
              </a:ext>
            </a:extLst>
          </p:cNvPr>
          <p:cNvSpPr>
            <a:spLocks noGrp="1"/>
          </p:cNvSpPr>
          <p:nvPr>
            <p:ph type="title"/>
          </p:nvPr>
        </p:nvSpPr>
        <p:spPr/>
        <p:txBody>
          <a:bodyPr/>
          <a:lstStyle/>
          <a:p>
            <a:r>
              <a:rPr lang="en-NL" dirty="0"/>
              <a:t>We want the same for surfaces</a:t>
            </a:r>
          </a:p>
        </p:txBody>
      </p:sp>
      <p:sp>
        <p:nvSpPr>
          <p:cNvPr id="4" name="Slide Number Placeholder 3">
            <a:extLst>
              <a:ext uri="{FF2B5EF4-FFF2-40B4-BE49-F238E27FC236}">
                <a16:creationId xmlns:a16="http://schemas.microsoft.com/office/drawing/2014/main" id="{912411FE-BC5C-974C-B56D-5EA75DB44FAC}"/>
              </a:ext>
            </a:extLst>
          </p:cNvPr>
          <p:cNvSpPr>
            <a:spLocks noGrp="1"/>
          </p:cNvSpPr>
          <p:nvPr>
            <p:ph type="sldNum" sz="quarter" idx="12"/>
          </p:nvPr>
        </p:nvSpPr>
        <p:spPr/>
        <p:txBody>
          <a:bodyPr/>
          <a:lstStyle/>
          <a:p>
            <a:fld id="{F376D241-1DD8-9144-9B2C-BE0F706CAFA9}" type="slidenum">
              <a:rPr lang="en-NL" smtClean="0"/>
              <a:pPr/>
              <a:t>6</a:t>
            </a:fld>
            <a:endParaRPr lang="en-NL"/>
          </a:p>
        </p:txBody>
      </p:sp>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571EC2EF-D3C0-6744-A30A-E15DC1462883}"/>
                  </a:ext>
                </a:extLst>
              </p:cNvPr>
              <p:cNvGraphicFramePr>
                <a:graphicFrameLocks noChangeAspect="1"/>
              </p:cNvGraphicFramePr>
              <p:nvPr>
                <p:extLst>
                  <p:ext uri="{D42A27DB-BD31-4B8C-83A1-F6EECF244321}">
                    <p14:modId xmlns:p14="http://schemas.microsoft.com/office/powerpoint/2010/main" val="2844965114"/>
                  </p:ext>
                </p:extLst>
              </p:nvPr>
            </p:nvGraphicFramePr>
            <p:xfrm>
              <a:off x="3967128" y="751900"/>
              <a:ext cx="3352332" cy="5354199"/>
            </p:xfrm>
            <a:graphic>
              <a:graphicData uri="http://schemas.microsoft.com/office/drawing/2017/model3d">
                <am3d:model3d r:embed="rId3">
                  <am3d:spPr>
                    <a:xfrm>
                      <a:off x="0" y="0"/>
                      <a:ext cx="3352332" cy="5354199"/>
                    </a:xfrm>
                    <a:prstGeom prst="rect">
                      <a:avLst/>
                    </a:prstGeom>
                  </am3d:spPr>
                  <am3d:camera>
                    <am3d:pos x="0" y="0" z="62292089"/>
                    <am3d:up dx="0" dy="36000000" dz="0"/>
                    <am3d:lookAt x="0" y="0" z="0"/>
                    <am3d:perspective fov="2700000"/>
                  </am3d:camera>
                  <am3d:trans>
                    <am3d:meterPerModelUnit n="2895529" d="1000000"/>
                    <am3d:preTrans dx="1653595" dy="-18000000" dz="-1825173"/>
                    <am3d:scale>
                      <am3d:sx n="1000000" d="1000000"/>
                      <am3d:sy n="1000000" d="1000000"/>
                      <am3d:sz n="1000000" d="1000000"/>
                    </am3d:scale>
                    <am3d:rot ax="1025435" ay="-1514383" az="-448137"/>
                    <am3d:postTrans dx="0" dy="0" dz="0"/>
                  </am3d:trans>
                  <am3d:raster rName="Office3DRenderer" rVer="16.0.8326">
                    <am3d:blip r:embed="rId4"/>
                  </am3d:raster>
                  <am3d:objViewport viewportSz="67841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571EC2EF-D3C0-6744-A30A-E15DC1462883}"/>
                  </a:ext>
                </a:extLst>
              </p:cNvPr>
              <p:cNvPicPr>
                <a:picLocks noGrp="1" noRot="1" noChangeAspect="1" noMove="1" noResize="1" noEditPoints="1" noAdjustHandles="1" noChangeArrowheads="1" noChangeShapeType="1" noCrop="1"/>
              </p:cNvPicPr>
              <p:nvPr/>
            </p:nvPicPr>
            <p:blipFill>
              <a:blip r:embed="rId4"/>
              <a:stretch>
                <a:fillRect/>
              </a:stretch>
            </p:blipFill>
            <p:spPr>
              <a:xfrm>
                <a:off x="3967128" y="751900"/>
                <a:ext cx="3352332" cy="5354199"/>
              </a:xfrm>
              <a:prstGeom prst="rect">
                <a:avLst/>
              </a:prstGeom>
            </p:spPr>
          </p:pic>
        </mc:Fallback>
      </mc:AlternateContent>
      <p:sp>
        <p:nvSpPr>
          <p:cNvPr id="8" name="TextBox 7">
            <a:extLst>
              <a:ext uri="{FF2B5EF4-FFF2-40B4-BE49-F238E27FC236}">
                <a16:creationId xmlns:a16="http://schemas.microsoft.com/office/drawing/2014/main" id="{E298AF84-4341-4645-B736-48F545EF72D3}"/>
              </a:ext>
            </a:extLst>
          </p:cNvPr>
          <p:cNvSpPr txBox="1"/>
          <p:nvPr/>
        </p:nvSpPr>
        <p:spPr>
          <a:xfrm>
            <a:off x="838199" y="6100326"/>
            <a:ext cx="4179165" cy="307777"/>
          </a:xfrm>
          <a:prstGeom prst="rect">
            <a:avLst/>
          </a:prstGeom>
          <a:noFill/>
        </p:spPr>
        <p:txBody>
          <a:bodyPr wrap="square" rtlCol="0">
            <a:spAutoFit/>
          </a:bodyPr>
          <a:lstStyle/>
          <a:p>
            <a:r>
              <a:rPr lang="nl-NL" sz="1400" dirty="0">
                <a:latin typeface="FreightSans Pro Light" panose="02000606030000020004" pitchFamily="2" charset="0"/>
              </a:rPr>
              <a:t>Cactus </a:t>
            </a:r>
            <a:r>
              <a:rPr lang="nl-NL" sz="1400" dirty="0" err="1">
                <a:latin typeface="FreightSans Pro Light" panose="02000606030000020004" pitchFamily="2" charset="0"/>
              </a:rPr>
              <a:t>courtesy</a:t>
            </a:r>
            <a:r>
              <a:rPr lang="nl-NL" sz="1400" dirty="0">
                <a:latin typeface="FreightSans Pro Light" panose="02000606030000020004" pitchFamily="2" charset="0"/>
              </a:rPr>
              <a:t> of </a:t>
            </a:r>
            <a:r>
              <a:rPr lang="nl-NL" sz="1400" dirty="0" err="1">
                <a:latin typeface="FreightSans Pro Light" panose="02000606030000020004" pitchFamily="2" charset="0"/>
              </a:rPr>
              <a:t>Sketchfab</a:t>
            </a:r>
            <a:r>
              <a:rPr lang="nl-NL" sz="1400" dirty="0">
                <a:latin typeface="FreightSans Pro Light" panose="02000606030000020004" pitchFamily="2" charset="0"/>
              </a:rPr>
              <a:t> user </a:t>
            </a:r>
            <a:r>
              <a:rPr lang="nl-NL" sz="1400" dirty="0" err="1">
                <a:latin typeface="FreightSans Pro Light" panose="02000606030000020004" pitchFamily="2" charset="0"/>
              </a:rPr>
              <a:t>vvc</a:t>
            </a:r>
            <a:endParaRPr lang="en-NL" sz="1000" dirty="0">
              <a:latin typeface="FreightSans Pro Light" panose="02000606030000020004" pitchFamily="2" charset="0"/>
            </a:endParaRPr>
          </a:p>
        </p:txBody>
      </p:sp>
    </p:spTree>
    <p:extLst>
      <p:ext uri="{BB962C8B-B14F-4D97-AF65-F5344CB8AC3E}">
        <p14:creationId xmlns:p14="http://schemas.microsoft.com/office/powerpoint/2010/main" val="13450857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3A5E46A-FFF5-CE16-A06B-802FB6020526}"/>
              </a:ext>
            </a:extLst>
          </p:cNvPr>
          <p:cNvSpPr/>
          <p:nvPr/>
        </p:nvSpPr>
        <p:spPr>
          <a:xfrm>
            <a:off x="7687396" y="2902263"/>
            <a:ext cx="3818239" cy="1114730"/>
          </a:xfrm>
          <a:custGeom>
            <a:avLst/>
            <a:gdLst>
              <a:gd name="connsiteX0" fmla="*/ 0 w 4399006"/>
              <a:gd name="connsiteY0" fmla="*/ 1015390 h 1112890"/>
              <a:gd name="connsiteX1" fmla="*/ 1927654 w 4399006"/>
              <a:gd name="connsiteY1" fmla="*/ 1015390 h 1112890"/>
              <a:gd name="connsiteX2" fmla="*/ 3138616 w 4399006"/>
              <a:gd name="connsiteY2" fmla="*/ 2136 h 1112890"/>
              <a:gd name="connsiteX3" fmla="*/ 4399006 w 4399006"/>
              <a:gd name="connsiteY3" fmla="*/ 731184 h 1112890"/>
              <a:gd name="connsiteX0" fmla="*/ 0 w 3954163"/>
              <a:gd name="connsiteY0" fmla="*/ 1040103 h 1124830"/>
              <a:gd name="connsiteX1" fmla="*/ 1482811 w 3954163"/>
              <a:gd name="connsiteY1" fmla="*/ 1015390 h 1124830"/>
              <a:gd name="connsiteX2" fmla="*/ 2693773 w 3954163"/>
              <a:gd name="connsiteY2" fmla="*/ 2136 h 1124830"/>
              <a:gd name="connsiteX3" fmla="*/ 3954163 w 3954163"/>
              <a:gd name="connsiteY3" fmla="*/ 731184 h 1124830"/>
              <a:gd name="connsiteX0" fmla="*/ 0 w 3954163"/>
              <a:gd name="connsiteY0" fmla="*/ 1040103 h 1061327"/>
              <a:gd name="connsiteX1" fmla="*/ 1371601 w 3954163"/>
              <a:gd name="connsiteY1" fmla="*/ 768255 h 1061327"/>
              <a:gd name="connsiteX2" fmla="*/ 2693773 w 3954163"/>
              <a:gd name="connsiteY2" fmla="*/ 2136 h 1061327"/>
              <a:gd name="connsiteX3" fmla="*/ 3954163 w 3954163"/>
              <a:gd name="connsiteY3" fmla="*/ 731184 h 1061327"/>
              <a:gd name="connsiteX0" fmla="*/ 0 w 3768812"/>
              <a:gd name="connsiteY0" fmla="*/ 1509660 h 1518052"/>
              <a:gd name="connsiteX1" fmla="*/ 1186250 w 3768812"/>
              <a:gd name="connsiteY1" fmla="*/ 768255 h 1518052"/>
              <a:gd name="connsiteX2" fmla="*/ 2508422 w 3768812"/>
              <a:gd name="connsiteY2" fmla="*/ 2136 h 1518052"/>
              <a:gd name="connsiteX3" fmla="*/ 3768812 w 3768812"/>
              <a:gd name="connsiteY3" fmla="*/ 731184 h 1518052"/>
              <a:gd name="connsiteX0" fmla="*/ 0 w 3768812"/>
              <a:gd name="connsiteY0" fmla="*/ 1509660 h 1509660"/>
              <a:gd name="connsiteX1" fmla="*/ 1186250 w 3768812"/>
              <a:gd name="connsiteY1" fmla="*/ 768255 h 1509660"/>
              <a:gd name="connsiteX2" fmla="*/ 2508422 w 3768812"/>
              <a:gd name="connsiteY2" fmla="*/ 2136 h 1509660"/>
              <a:gd name="connsiteX3" fmla="*/ 3768812 w 3768812"/>
              <a:gd name="connsiteY3" fmla="*/ 731184 h 1509660"/>
              <a:gd name="connsiteX0" fmla="*/ 0 w 3756455"/>
              <a:gd name="connsiteY0" fmla="*/ 1633228 h 1633228"/>
              <a:gd name="connsiteX1" fmla="*/ 1173893 w 3756455"/>
              <a:gd name="connsiteY1" fmla="*/ 768255 h 1633228"/>
              <a:gd name="connsiteX2" fmla="*/ 2496065 w 3756455"/>
              <a:gd name="connsiteY2" fmla="*/ 2136 h 1633228"/>
              <a:gd name="connsiteX3" fmla="*/ 3756455 w 3756455"/>
              <a:gd name="connsiteY3" fmla="*/ 731184 h 1633228"/>
              <a:gd name="connsiteX0" fmla="*/ 0 w 3756455"/>
              <a:gd name="connsiteY0" fmla="*/ 1118357 h 1118357"/>
              <a:gd name="connsiteX1" fmla="*/ 1173893 w 3756455"/>
              <a:gd name="connsiteY1" fmla="*/ 253384 h 1118357"/>
              <a:gd name="connsiteX2" fmla="*/ 1915298 w 3756455"/>
              <a:gd name="connsiteY2" fmla="*/ 6249 h 1118357"/>
              <a:gd name="connsiteX3" fmla="*/ 3756455 w 3756455"/>
              <a:gd name="connsiteY3" fmla="*/ 216313 h 1118357"/>
              <a:gd name="connsiteX0" fmla="*/ 0 w 3818239"/>
              <a:gd name="connsiteY0" fmla="*/ 1114149 h 1114149"/>
              <a:gd name="connsiteX1" fmla="*/ 1173893 w 3818239"/>
              <a:gd name="connsiteY1" fmla="*/ 249176 h 1114149"/>
              <a:gd name="connsiteX2" fmla="*/ 1915298 w 3818239"/>
              <a:gd name="connsiteY2" fmla="*/ 2041 h 1114149"/>
              <a:gd name="connsiteX3" fmla="*/ 3818239 w 3818239"/>
              <a:gd name="connsiteY3" fmla="*/ 768159 h 1114149"/>
              <a:gd name="connsiteX0" fmla="*/ 0 w 3818239"/>
              <a:gd name="connsiteY0" fmla="*/ 1115003 h 1115003"/>
              <a:gd name="connsiteX1" fmla="*/ 1173893 w 3818239"/>
              <a:gd name="connsiteY1" fmla="*/ 250030 h 1115003"/>
              <a:gd name="connsiteX2" fmla="*/ 1915298 w 3818239"/>
              <a:gd name="connsiteY2" fmla="*/ 2895 h 1115003"/>
              <a:gd name="connsiteX3" fmla="*/ 3818239 w 3818239"/>
              <a:gd name="connsiteY3" fmla="*/ 769013 h 1115003"/>
              <a:gd name="connsiteX0" fmla="*/ 0 w 3818239"/>
              <a:gd name="connsiteY0" fmla="*/ 1114730 h 1114730"/>
              <a:gd name="connsiteX1" fmla="*/ 1173893 w 3818239"/>
              <a:gd name="connsiteY1" fmla="*/ 249757 h 1114730"/>
              <a:gd name="connsiteX2" fmla="*/ 1915298 w 3818239"/>
              <a:gd name="connsiteY2" fmla="*/ 2622 h 1114730"/>
              <a:gd name="connsiteX3" fmla="*/ 3818239 w 3818239"/>
              <a:gd name="connsiteY3" fmla="*/ 768740 h 1114730"/>
            </a:gdLst>
            <a:ahLst/>
            <a:cxnLst>
              <a:cxn ang="0">
                <a:pos x="connsiteX0" y="connsiteY0"/>
              </a:cxn>
              <a:cxn ang="0">
                <a:pos x="connsiteX1" y="connsiteY1"/>
              </a:cxn>
              <a:cxn ang="0">
                <a:pos x="connsiteX2" y="connsiteY2"/>
              </a:cxn>
              <a:cxn ang="0">
                <a:pos x="connsiteX3" y="connsiteY3"/>
              </a:cxn>
            </a:cxnLst>
            <a:rect l="l" t="t" r="r" b="b"/>
            <a:pathLst>
              <a:path w="3818239" h="1114730">
                <a:moveTo>
                  <a:pt x="0" y="1114730"/>
                </a:moveTo>
                <a:cubicBezTo>
                  <a:pt x="591064" y="717255"/>
                  <a:pt x="854677" y="435108"/>
                  <a:pt x="1173893" y="249757"/>
                </a:cubicBezTo>
                <a:cubicBezTo>
                  <a:pt x="1493109" y="64406"/>
                  <a:pt x="1503406" y="49990"/>
                  <a:pt x="1915298" y="2622"/>
                </a:cubicBezTo>
                <a:cubicBezTo>
                  <a:pt x="2327190" y="-44746"/>
                  <a:pt x="3060358" y="562793"/>
                  <a:pt x="3818239" y="768740"/>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cxnSp>
        <p:nvCxnSpPr>
          <p:cNvPr id="12" name="Straight Arrow Connector 11">
            <a:extLst>
              <a:ext uri="{FF2B5EF4-FFF2-40B4-BE49-F238E27FC236}">
                <a16:creationId xmlns:a16="http://schemas.microsoft.com/office/drawing/2014/main" id="{09D26F37-07FF-C9FB-46E7-A620AFE337FD}"/>
              </a:ext>
            </a:extLst>
          </p:cNvPr>
          <p:cNvCxnSpPr/>
          <p:nvPr/>
        </p:nvCxnSpPr>
        <p:spPr>
          <a:xfrm flipV="1">
            <a:off x="9498692" y="2594724"/>
            <a:ext cx="1825555" cy="3075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78BC58E-5165-B6B7-3347-00398E11F7AC}"/>
              </a:ext>
            </a:extLst>
          </p:cNvPr>
          <p:cNvSpPr>
            <a:spLocks noGrp="1"/>
          </p:cNvSpPr>
          <p:nvPr>
            <p:ph type="title"/>
          </p:nvPr>
        </p:nvSpPr>
        <p:spPr/>
        <p:txBody>
          <a:bodyPr/>
          <a:lstStyle/>
          <a:p>
            <a:r>
              <a:rPr lang="en-NL" dirty="0"/>
              <a:t>Operators on point clouds</a:t>
            </a:r>
          </a:p>
        </p:txBody>
      </p:sp>
      <p:sp>
        <p:nvSpPr>
          <p:cNvPr id="3" name="Content Placeholder 2">
            <a:extLst>
              <a:ext uri="{FF2B5EF4-FFF2-40B4-BE49-F238E27FC236}">
                <a16:creationId xmlns:a16="http://schemas.microsoft.com/office/drawing/2014/main" id="{74B1552A-249C-E3D7-C972-D1B18D384BBC}"/>
              </a:ext>
            </a:extLst>
          </p:cNvPr>
          <p:cNvSpPr>
            <a:spLocks noGrp="1"/>
          </p:cNvSpPr>
          <p:nvPr>
            <p:ph idx="1"/>
          </p:nvPr>
        </p:nvSpPr>
        <p:spPr/>
        <p:txBody>
          <a:bodyPr/>
          <a:lstStyle/>
          <a:p>
            <a:pPr>
              <a:spcBef>
                <a:spcPts val="500"/>
              </a:spcBef>
              <a:spcAft>
                <a:spcPts val="500"/>
              </a:spcAft>
            </a:pPr>
            <a:r>
              <a:rPr lang="en-NL" dirty="0"/>
              <a:t>Gradient, divergence for point clouds</a:t>
            </a:r>
          </a:p>
          <a:p>
            <a:pPr lvl="1">
              <a:spcAft>
                <a:spcPts val="500"/>
              </a:spcAft>
            </a:pPr>
            <a:r>
              <a:rPr lang="en-NL" dirty="0"/>
              <a:t>Moving least squares</a:t>
            </a:r>
          </a:p>
          <a:p>
            <a:pPr lvl="1">
              <a:spcAft>
                <a:spcPts val="500"/>
              </a:spcAft>
            </a:pPr>
            <a:endParaRPr lang="en-NL" dirty="0"/>
          </a:p>
        </p:txBody>
      </p:sp>
      <p:sp>
        <p:nvSpPr>
          <p:cNvPr id="4" name="Slide Number Placeholder 3">
            <a:extLst>
              <a:ext uri="{FF2B5EF4-FFF2-40B4-BE49-F238E27FC236}">
                <a16:creationId xmlns:a16="http://schemas.microsoft.com/office/drawing/2014/main" id="{F36B971C-5CED-25A6-1E99-1D7424C9921E}"/>
              </a:ext>
            </a:extLst>
          </p:cNvPr>
          <p:cNvSpPr>
            <a:spLocks noGrp="1"/>
          </p:cNvSpPr>
          <p:nvPr>
            <p:ph type="sldNum" sz="quarter" idx="12"/>
          </p:nvPr>
        </p:nvSpPr>
        <p:spPr/>
        <p:txBody>
          <a:bodyPr/>
          <a:lstStyle/>
          <a:p>
            <a:fld id="{F376D241-1DD8-9144-9B2C-BE0F706CAFA9}" type="slidenum">
              <a:rPr lang="en-NL" smtClean="0"/>
              <a:t>60</a:t>
            </a:fld>
            <a:endParaRPr lang="en-NL"/>
          </a:p>
        </p:txBody>
      </p:sp>
      <p:sp>
        <p:nvSpPr>
          <p:cNvPr id="6" name="Oval 5">
            <a:extLst>
              <a:ext uri="{FF2B5EF4-FFF2-40B4-BE49-F238E27FC236}">
                <a16:creationId xmlns:a16="http://schemas.microsoft.com/office/drawing/2014/main" id="{0DC235B1-6E49-1B41-5E93-B6D0F6D52252}"/>
              </a:ext>
            </a:extLst>
          </p:cNvPr>
          <p:cNvSpPr/>
          <p:nvPr/>
        </p:nvSpPr>
        <p:spPr>
          <a:xfrm>
            <a:off x="7824628" y="3665602"/>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Oval 6">
            <a:extLst>
              <a:ext uri="{FF2B5EF4-FFF2-40B4-BE49-F238E27FC236}">
                <a16:creationId xmlns:a16="http://schemas.microsoft.com/office/drawing/2014/main" id="{88E5AF09-2B46-1B36-091F-49C9BD8E329D}"/>
              </a:ext>
            </a:extLst>
          </p:cNvPr>
          <p:cNvSpPr/>
          <p:nvPr/>
        </p:nvSpPr>
        <p:spPr>
          <a:xfrm>
            <a:off x="8431731" y="3240404"/>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Oval 7">
            <a:extLst>
              <a:ext uri="{FF2B5EF4-FFF2-40B4-BE49-F238E27FC236}">
                <a16:creationId xmlns:a16="http://schemas.microsoft.com/office/drawing/2014/main" id="{E12012A2-AA7C-83FE-ABD9-589BE06534BF}"/>
              </a:ext>
            </a:extLst>
          </p:cNvPr>
          <p:cNvSpPr/>
          <p:nvPr/>
        </p:nvSpPr>
        <p:spPr>
          <a:xfrm>
            <a:off x="10272888" y="3092123"/>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Oval 8">
            <a:extLst>
              <a:ext uri="{FF2B5EF4-FFF2-40B4-BE49-F238E27FC236}">
                <a16:creationId xmlns:a16="http://schemas.microsoft.com/office/drawing/2014/main" id="{6EC3083D-135C-221D-FC11-D7401C7D9097}"/>
              </a:ext>
            </a:extLst>
          </p:cNvPr>
          <p:cNvSpPr/>
          <p:nvPr/>
        </p:nvSpPr>
        <p:spPr>
          <a:xfrm>
            <a:off x="11372639" y="3425756"/>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Oval 9">
            <a:extLst>
              <a:ext uri="{FF2B5EF4-FFF2-40B4-BE49-F238E27FC236}">
                <a16:creationId xmlns:a16="http://schemas.microsoft.com/office/drawing/2014/main" id="{FEAF9208-FC48-526F-C836-904585D5930D}"/>
              </a:ext>
            </a:extLst>
          </p:cNvPr>
          <p:cNvSpPr/>
          <p:nvPr/>
        </p:nvSpPr>
        <p:spPr>
          <a:xfrm>
            <a:off x="9346723" y="2755246"/>
            <a:ext cx="336877" cy="336877"/>
          </a:xfrm>
          <a:prstGeom prst="ellipse">
            <a:avLst/>
          </a:prstGeom>
          <a:gradFill flip="none" rotWithShape="1">
            <a:gsLst>
              <a:gs pos="0">
                <a:srgbClr val="92D050">
                  <a:lumMod val="0"/>
                  <a:lumOff val="100000"/>
                </a:srgbClr>
              </a:gs>
              <a:gs pos="46000">
                <a:srgbClr val="92D050">
                  <a:lumMod val="58000"/>
                  <a:lumOff val="42000"/>
                </a:srgbClr>
              </a:gs>
              <a:gs pos="100000">
                <a:srgbClr val="92D05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Content Placeholder 2">
            <a:extLst>
              <a:ext uri="{FF2B5EF4-FFF2-40B4-BE49-F238E27FC236}">
                <a16:creationId xmlns:a16="http://schemas.microsoft.com/office/drawing/2014/main" id="{D211475C-63A2-117A-A4B8-2C78DBB4F972}"/>
              </a:ext>
            </a:extLst>
          </p:cNvPr>
          <p:cNvSpPr txBox="1">
            <a:spLocks/>
          </p:cNvSpPr>
          <p:nvPr/>
        </p:nvSpPr>
        <p:spPr>
          <a:xfrm>
            <a:off x="838200" y="278356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eightSans Pro Light" panose="02000606030000020004" pitchFamily="2" charset="0"/>
                <a:ea typeface="Cardo" panose="02020600000000000000" pitchFamily="18" charset="-79"/>
                <a:cs typeface="Cardo" panose="02020600000000000000" pitchFamily="18"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500"/>
              </a:spcAft>
            </a:pPr>
            <a:r>
              <a:rPr lang="en-NL" dirty="0"/>
              <a:t>Regularized and normalized (see paper)</a:t>
            </a:r>
          </a:p>
          <a:p>
            <a:pPr lvl="1">
              <a:spcAft>
                <a:spcPts val="500"/>
              </a:spcAft>
            </a:pPr>
            <a:r>
              <a:rPr lang="en-NL" dirty="0"/>
              <a:t>Robust to noise and sparse point clouds</a:t>
            </a:r>
          </a:p>
          <a:p>
            <a:pPr>
              <a:spcBef>
                <a:spcPts val="500"/>
              </a:spcBef>
              <a:spcAft>
                <a:spcPts val="500"/>
              </a:spcAft>
            </a:pPr>
            <a:r>
              <a:rPr lang="en-NL" dirty="0"/>
              <a:t>Easy to use</a:t>
            </a:r>
          </a:p>
          <a:p>
            <a:pPr lvl="1">
              <a:spcAft>
                <a:spcPts val="500"/>
              </a:spcAft>
            </a:pPr>
            <a:r>
              <a:rPr lang="en-NL" dirty="0"/>
              <a:t>Curl, co-grad: 90-degree rotation</a:t>
            </a:r>
          </a:p>
          <a:p>
            <a:pPr lvl="1">
              <a:spcAft>
                <a:spcPts val="500"/>
              </a:spcAft>
            </a:pPr>
            <a:r>
              <a:rPr lang="en-NL" dirty="0"/>
              <a:t>Sparse matrix multiplication</a:t>
            </a:r>
          </a:p>
          <a:p>
            <a:pPr lvl="1">
              <a:spcAft>
                <a:spcPts val="500"/>
              </a:spcAft>
            </a:pPr>
            <a:r>
              <a:rPr lang="en-NL" dirty="0"/>
              <a:t>Code at </a:t>
            </a:r>
            <a:r>
              <a:rPr lang="en-NL" b="1" dirty="0">
                <a:latin typeface="FreightSans Pro Semibold" panose="02000606030000020004" pitchFamily="2" charset="0"/>
              </a:rPr>
              <a:t>github.com/rubenwiersma/deltaconv</a:t>
            </a:r>
          </a:p>
        </p:txBody>
      </p:sp>
    </p:spTree>
    <p:extLst>
      <p:ext uri="{BB962C8B-B14F-4D97-AF65-F5344CB8AC3E}">
        <p14:creationId xmlns:p14="http://schemas.microsoft.com/office/powerpoint/2010/main" val="1210133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500"/>
                                        <p:tgtEl>
                                          <p:spTgt spid="1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fade">
                                      <p:cBhvr>
                                        <p:cTn id="20" dur="500"/>
                                        <p:tgtEl>
                                          <p:spTgt spid="1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fade">
                                      <p:cBhvr>
                                        <p:cTn id="25" dur="500"/>
                                        <p:tgtEl>
                                          <p:spTgt spid="14">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xEl>
                                              <p:pRg st="4" end="4"/>
                                            </p:txEl>
                                          </p:spTgt>
                                        </p:tgtEl>
                                        <p:attrNameLst>
                                          <p:attrName>style.visibility</p:attrName>
                                        </p:attrNameLst>
                                      </p:cBhvr>
                                      <p:to>
                                        <p:strVal val="visible"/>
                                      </p:to>
                                    </p:set>
                                    <p:animEffect transition="in" filter="fade">
                                      <p:cBhvr>
                                        <p:cTn id="28" dur="500"/>
                                        <p:tgtEl>
                                          <p:spTgt spid="14">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xEl>
                                              <p:pRg st="5" end="5"/>
                                            </p:txEl>
                                          </p:spTgt>
                                        </p:tgtEl>
                                        <p:attrNameLst>
                                          <p:attrName>style.visibility</p:attrName>
                                        </p:attrNameLst>
                                      </p:cBhvr>
                                      <p:to>
                                        <p:strVal val="visible"/>
                                      </p:to>
                                    </p:set>
                                    <p:animEffect transition="in" filter="fade">
                                      <p:cBhvr>
                                        <p:cTn id="31"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8AACA8B-8438-5F7C-E08B-188B23568807}"/>
              </a:ext>
            </a:extLst>
          </p:cNvPr>
          <p:cNvGraphicFramePr>
            <a:graphicFrameLocks noGrp="1"/>
          </p:cNvGraphicFramePr>
          <p:nvPr>
            <p:extLst>
              <p:ext uri="{D42A27DB-BD31-4B8C-83A1-F6EECF244321}">
                <p14:modId xmlns:p14="http://schemas.microsoft.com/office/powerpoint/2010/main" val="836009940"/>
              </p:ext>
            </p:extLst>
          </p:nvPr>
        </p:nvGraphicFramePr>
        <p:xfrm>
          <a:off x="3761051" y="2769773"/>
          <a:ext cx="3937889" cy="3332480"/>
        </p:xfrm>
        <a:graphic>
          <a:graphicData uri="http://schemas.openxmlformats.org/drawingml/2006/table">
            <a:tbl>
              <a:tblPr firstRow="1" bandRow="1">
                <a:tableStyleId>{3B4B98B0-60AC-42C2-AFA5-B58CD77FA1E5}</a:tableStyleId>
              </a:tblPr>
              <a:tblGrid>
                <a:gridCol w="1991928">
                  <a:extLst>
                    <a:ext uri="{9D8B030D-6E8A-4147-A177-3AD203B41FA5}">
                      <a16:colId xmlns:a16="http://schemas.microsoft.com/office/drawing/2014/main" val="3347929056"/>
                    </a:ext>
                  </a:extLst>
                </a:gridCol>
                <a:gridCol w="1945961">
                  <a:extLst>
                    <a:ext uri="{9D8B030D-6E8A-4147-A177-3AD203B41FA5}">
                      <a16:colId xmlns:a16="http://schemas.microsoft.com/office/drawing/2014/main" val="3551860925"/>
                    </a:ext>
                  </a:extLst>
                </a:gridCol>
              </a:tblGrid>
              <a:tr h="370840">
                <a:tc>
                  <a:txBody>
                    <a:bodyPr/>
                    <a:lstStyle/>
                    <a:p>
                      <a:r>
                        <a:rPr lang="en-NL" b="0" i="0" dirty="0">
                          <a:latin typeface="FreightSans Pro Semibold" panose="02000606030000020004" pitchFamily="2" charset="0"/>
                        </a:rPr>
                        <a:t>Mean Class Acc.</a:t>
                      </a:r>
                    </a:p>
                  </a:txBody>
                  <a:tcPr/>
                </a:tc>
                <a:tc>
                  <a:txBody>
                    <a:bodyPr/>
                    <a:lstStyle/>
                    <a:p>
                      <a:r>
                        <a:rPr lang="en-NL" b="0" i="0" dirty="0">
                          <a:latin typeface="FreightSans Pro Semibold" panose="02000606030000020004" pitchFamily="2" charset="0"/>
                        </a:rPr>
                        <a:t>Overall Acc.</a:t>
                      </a:r>
                    </a:p>
                  </a:txBody>
                  <a:tcPr/>
                </a:tc>
                <a:extLst>
                  <a:ext uri="{0D108BD9-81ED-4DB2-BD59-A6C34878D82A}">
                    <a16:rowId xmlns:a16="http://schemas.microsoft.com/office/drawing/2014/main" val="1440533183"/>
                  </a:ext>
                </a:extLst>
              </a:tr>
              <a:tr h="370840">
                <a:tc>
                  <a:txBody>
                    <a:bodyPr/>
                    <a:lstStyle/>
                    <a:p>
                      <a:r>
                        <a:rPr lang="en-NL" dirty="0">
                          <a:latin typeface="FreightSans Pro Light" panose="02000606030000020004" pitchFamily="2" charset="0"/>
                        </a:rPr>
                        <a:t>-</a:t>
                      </a:r>
                    </a:p>
                  </a:txBody>
                  <a:tcPr/>
                </a:tc>
                <a:tc>
                  <a:txBody>
                    <a:bodyPr/>
                    <a:lstStyle/>
                    <a:p>
                      <a:r>
                        <a:rPr lang="en-NL" dirty="0">
                          <a:latin typeface="FreightSans Pro Light" panose="02000606030000020004" pitchFamily="2" charset="0"/>
                        </a:rPr>
                        <a:t>90.7</a:t>
                      </a:r>
                    </a:p>
                  </a:txBody>
                  <a:tcPr/>
                </a:tc>
                <a:extLst>
                  <a:ext uri="{0D108BD9-81ED-4DB2-BD59-A6C34878D82A}">
                    <a16:rowId xmlns:a16="http://schemas.microsoft.com/office/drawing/2014/main" val="2842044592"/>
                  </a:ext>
                </a:extLst>
              </a:tr>
              <a:tr h="370840">
                <a:tc>
                  <a:txBody>
                    <a:bodyPr/>
                    <a:lstStyle/>
                    <a:p>
                      <a:r>
                        <a:rPr lang="en-NL" dirty="0">
                          <a:latin typeface="FreightSans Pro Light" panose="02000606030000020004" pitchFamily="2" charset="0"/>
                        </a:rPr>
                        <a:t>90.2</a:t>
                      </a:r>
                    </a:p>
                  </a:txBody>
                  <a:tcPr/>
                </a:tc>
                <a:tc>
                  <a:txBody>
                    <a:bodyPr/>
                    <a:lstStyle/>
                    <a:p>
                      <a:r>
                        <a:rPr lang="en-NL" dirty="0">
                          <a:latin typeface="FreightSans Pro Light" panose="02000606030000020004" pitchFamily="2" charset="0"/>
                        </a:rPr>
                        <a:t>92.9</a:t>
                      </a:r>
                    </a:p>
                  </a:txBody>
                  <a:tcPr/>
                </a:tc>
                <a:extLst>
                  <a:ext uri="{0D108BD9-81ED-4DB2-BD59-A6C34878D82A}">
                    <a16:rowId xmlns:a16="http://schemas.microsoft.com/office/drawing/2014/main" val="3140205676"/>
                  </a:ext>
                </a:extLst>
              </a:tr>
              <a:tr h="370840">
                <a:tc>
                  <a:txBody>
                    <a:bodyPr/>
                    <a:lstStyle/>
                    <a:p>
                      <a:r>
                        <a:rPr lang="en-NL" dirty="0">
                          <a:latin typeface="FreightSans Pro Light" panose="02000606030000020004" pitchFamily="2" charset="0"/>
                        </a:rPr>
                        <a:t>-</a:t>
                      </a:r>
                    </a:p>
                  </a:txBody>
                  <a:tcPr/>
                </a:tc>
                <a:tc>
                  <a:txBody>
                    <a:bodyPr/>
                    <a:lstStyle/>
                    <a:p>
                      <a:r>
                        <a:rPr lang="en-NL" dirty="0">
                          <a:latin typeface="FreightSans Pro Light" panose="02000606030000020004" pitchFamily="2" charset="0"/>
                        </a:rPr>
                        <a:t>92.9</a:t>
                      </a:r>
                    </a:p>
                  </a:txBody>
                  <a:tcPr/>
                </a:tc>
                <a:extLst>
                  <a:ext uri="{0D108BD9-81ED-4DB2-BD59-A6C34878D82A}">
                    <a16:rowId xmlns:a16="http://schemas.microsoft.com/office/drawing/2014/main" val="2410285516"/>
                  </a:ext>
                </a:extLst>
              </a:tr>
              <a:tr h="370840">
                <a:tc>
                  <a:txBody>
                    <a:bodyPr/>
                    <a:lstStyle/>
                    <a:p>
                      <a:r>
                        <a:rPr lang="en-NL" dirty="0">
                          <a:latin typeface="FreightSans Pro Light" panose="02000606030000020004" pitchFamily="2" charset="0"/>
                        </a:rPr>
                        <a:t>90.6</a:t>
                      </a:r>
                    </a:p>
                  </a:txBody>
                  <a:tcPr/>
                </a:tc>
                <a:tc>
                  <a:txBody>
                    <a:bodyPr/>
                    <a:lstStyle/>
                    <a:p>
                      <a:r>
                        <a:rPr lang="en-NL" dirty="0">
                          <a:latin typeface="FreightSans Pro Light" panose="02000606030000020004" pitchFamily="2" charset="0"/>
                        </a:rPr>
                        <a:t>93.7</a:t>
                      </a:r>
                    </a:p>
                  </a:txBody>
                  <a:tcPr/>
                </a:tc>
                <a:extLst>
                  <a:ext uri="{0D108BD9-81ED-4DB2-BD59-A6C34878D82A}">
                    <a16:rowId xmlns:a16="http://schemas.microsoft.com/office/drawing/2014/main" val="173322688"/>
                  </a:ext>
                </a:extLst>
              </a:tr>
              <a:tr h="370840">
                <a:tc>
                  <a:txBody>
                    <a:bodyPr/>
                    <a:lstStyle/>
                    <a:p>
                      <a:r>
                        <a:rPr lang="en-NL" dirty="0">
                          <a:latin typeface="FreightSans Pro Light" panose="02000606030000020004" pitchFamily="2" charset="0"/>
                        </a:rPr>
                        <a:t>91.0</a:t>
                      </a:r>
                    </a:p>
                  </a:txBody>
                  <a:tcPr/>
                </a:tc>
                <a:tc>
                  <a:txBody>
                    <a:bodyPr/>
                    <a:lstStyle/>
                    <a:p>
                      <a:r>
                        <a:rPr lang="en-NL" b="1" i="0" dirty="0">
                          <a:latin typeface="FreightSans Pro Semibold" panose="02000606030000020004" pitchFamily="2" charset="0"/>
                        </a:rPr>
                        <a:t>93.8</a:t>
                      </a:r>
                    </a:p>
                  </a:txBody>
                  <a:tcPr/>
                </a:tc>
                <a:extLst>
                  <a:ext uri="{0D108BD9-81ED-4DB2-BD59-A6C34878D82A}">
                    <a16:rowId xmlns:a16="http://schemas.microsoft.com/office/drawing/2014/main" val="3209596962"/>
                  </a:ext>
                </a:extLst>
              </a:tr>
              <a:tr h="370840">
                <a:tc>
                  <a:txBody>
                    <a:bodyPr/>
                    <a:lstStyle/>
                    <a:p>
                      <a:r>
                        <a:rPr lang="en-NL" dirty="0">
                          <a:latin typeface="FreightSans Pro Light" panose="02000606030000020004" pitchFamily="2" charset="0"/>
                        </a:rPr>
                        <a:t>-</a:t>
                      </a:r>
                    </a:p>
                  </a:txBody>
                  <a:tcPr>
                    <a:lnB w="28575" cap="flat" cmpd="sng" algn="ctr">
                      <a:solidFill>
                        <a:schemeClr val="accent4"/>
                      </a:solidFill>
                      <a:prstDash val="solid"/>
                      <a:round/>
                      <a:headEnd type="none" w="med" len="med"/>
                      <a:tailEnd type="none" w="med" len="med"/>
                    </a:lnB>
                  </a:tcPr>
                </a:tc>
                <a:tc>
                  <a:txBody>
                    <a:bodyPr/>
                    <a:lstStyle/>
                    <a:p>
                      <a:r>
                        <a:rPr lang="en-NL" b="1" i="0" dirty="0">
                          <a:latin typeface="FreightSans Pro Semibold" panose="02000606030000020004" pitchFamily="2" charset="0"/>
                        </a:rPr>
                        <a:t>93.8</a:t>
                      </a:r>
                    </a:p>
                  </a:txBody>
                  <a:tcPr>
                    <a:lnB w="285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46189216"/>
                  </a:ext>
                </a:extLst>
              </a:tr>
              <a:tr h="370840">
                <a:tc>
                  <a:txBody>
                    <a:bodyPr/>
                    <a:lstStyle/>
                    <a:p>
                      <a:r>
                        <a:rPr lang="en-NL" b="1" i="0" dirty="0">
                          <a:latin typeface="FreightSans Pro Semibold" panose="02000606030000020004" pitchFamily="2" charset="0"/>
                        </a:rPr>
                        <a:t>91.2</a:t>
                      </a:r>
                    </a:p>
                  </a:txBody>
                  <a:tcPr>
                    <a:lnT w="28575" cap="flat" cmpd="sng" algn="ctr">
                      <a:solidFill>
                        <a:schemeClr val="accent4"/>
                      </a:solidFill>
                      <a:prstDash val="solid"/>
                      <a:round/>
                      <a:headEnd type="none" w="med" len="med"/>
                      <a:tailEnd type="none" w="med" len="med"/>
                    </a:lnT>
                    <a:solidFill>
                      <a:schemeClr val="accent4">
                        <a:lumMod val="20000"/>
                        <a:lumOff val="80000"/>
                      </a:schemeClr>
                    </a:solidFill>
                  </a:tcPr>
                </a:tc>
                <a:tc>
                  <a:txBody>
                    <a:bodyPr/>
                    <a:lstStyle/>
                    <a:p>
                      <a:r>
                        <a:rPr lang="en-NL" b="1" i="0" dirty="0">
                          <a:latin typeface="FreightSans Pro Semibold" panose="02000606030000020004" pitchFamily="2" charset="0"/>
                        </a:rPr>
                        <a:t>93.8</a:t>
                      </a:r>
                    </a:p>
                  </a:txBody>
                  <a:tcPr>
                    <a:lnT w="28575" cap="flat" cmpd="sng" algn="ctr">
                      <a:solidFill>
                        <a:schemeClr val="accent4"/>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971604690"/>
                  </a:ext>
                </a:extLst>
              </a:tr>
              <a:tr h="0">
                <a:tc>
                  <a:txBody>
                    <a:bodyPr/>
                    <a:lstStyle/>
                    <a:p>
                      <a:r>
                        <a:rPr lang="en-NL" b="0" dirty="0">
                          <a:latin typeface="FreightSans Pro Light" panose="02000606030000020004" pitchFamily="2" charset="0"/>
                        </a:rPr>
                        <a:t>-</a:t>
                      </a:r>
                      <a:endParaRPr lang="en-NL" b="0" i="0" dirty="0">
                        <a:latin typeface="FreightSans Pro Light" panose="02000606030000020004" pitchFamily="2" charset="0"/>
                      </a:endParaRPr>
                    </a:p>
                  </a:txBody>
                  <a:tcPr>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r>
                        <a:rPr lang="en-NL" b="0" dirty="0">
                          <a:latin typeface="FreightSans Pro Light" panose="02000606030000020004" pitchFamily="2" charset="0"/>
                        </a:rPr>
                        <a:t>-</a:t>
                      </a:r>
                      <a:endParaRPr lang="en-NL" b="0" i="0" dirty="0">
                        <a:latin typeface="FreightSans Pro Light" panose="02000606030000020004" pitchFamily="2" charset="0"/>
                      </a:endParaRPr>
                    </a:p>
                  </a:txBody>
                  <a:tcPr>
                    <a:lnB w="28575" cap="flat" cmpd="sng" algn="ctr">
                      <a:solidFill>
                        <a:schemeClr val="accent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94565261"/>
                  </a:ext>
                </a:extLst>
              </a:tr>
            </a:tbl>
          </a:graphicData>
        </a:graphic>
      </p:graphicFrame>
      <p:sp>
        <p:nvSpPr>
          <p:cNvPr id="17" name="Title 1">
            <a:extLst>
              <a:ext uri="{FF2B5EF4-FFF2-40B4-BE49-F238E27FC236}">
                <a16:creationId xmlns:a16="http://schemas.microsoft.com/office/drawing/2014/main" id="{5B00B21F-9217-8708-7AAC-8C4DE20D481C}"/>
              </a:ext>
            </a:extLst>
          </p:cNvPr>
          <p:cNvSpPr>
            <a:spLocks noGrp="1"/>
          </p:cNvSpPr>
          <p:nvPr>
            <p:ph type="title"/>
          </p:nvPr>
        </p:nvSpPr>
        <p:spPr/>
        <p:txBody>
          <a:bodyPr/>
          <a:lstStyle/>
          <a:p>
            <a:r>
              <a:rPr lang="en-NL" dirty="0"/>
              <a:t>Comparisons</a:t>
            </a:r>
          </a:p>
        </p:txBody>
      </p:sp>
      <p:sp>
        <p:nvSpPr>
          <p:cNvPr id="4" name="Slide Number Placeholder 3">
            <a:extLst>
              <a:ext uri="{FF2B5EF4-FFF2-40B4-BE49-F238E27FC236}">
                <a16:creationId xmlns:a16="http://schemas.microsoft.com/office/drawing/2014/main" id="{7542E5F4-235A-CE45-A9EF-C5FBCA5301A9}"/>
              </a:ext>
            </a:extLst>
          </p:cNvPr>
          <p:cNvSpPr>
            <a:spLocks noGrp="1"/>
          </p:cNvSpPr>
          <p:nvPr>
            <p:ph type="sldNum" sz="quarter" idx="12"/>
          </p:nvPr>
        </p:nvSpPr>
        <p:spPr/>
        <p:txBody>
          <a:bodyPr/>
          <a:lstStyle/>
          <a:p>
            <a:fld id="{F376D241-1DD8-9144-9B2C-BE0F706CAFA9}" type="slidenum">
              <a:rPr lang="en-NL" smtClean="0"/>
              <a:pPr/>
              <a:t>61</a:t>
            </a:fld>
            <a:endParaRPr lang="en-NL"/>
          </a:p>
        </p:txBody>
      </p:sp>
      <p:pic>
        <p:nvPicPr>
          <p:cNvPr id="7" name="Picture 6" descr="A picture containing smoke, stack&#10;&#10;Description automatically generated">
            <a:extLst>
              <a:ext uri="{FF2B5EF4-FFF2-40B4-BE49-F238E27FC236}">
                <a16:creationId xmlns:a16="http://schemas.microsoft.com/office/drawing/2014/main" id="{4C25028E-8B54-DC79-DF43-C6F6CFBA3FC6}"/>
              </a:ext>
            </a:extLst>
          </p:cNvPr>
          <p:cNvPicPr>
            <a:picLocks noChangeAspect="1"/>
          </p:cNvPicPr>
          <p:nvPr/>
        </p:nvPicPr>
        <p:blipFill>
          <a:blip r:embed="rId3"/>
          <a:stretch>
            <a:fillRect/>
          </a:stretch>
        </p:blipFill>
        <p:spPr>
          <a:xfrm>
            <a:off x="9735431" y="1416581"/>
            <a:ext cx="1836145" cy="1377109"/>
          </a:xfrm>
          <a:prstGeom prst="rect">
            <a:avLst/>
          </a:prstGeom>
        </p:spPr>
      </p:pic>
      <p:pic>
        <p:nvPicPr>
          <p:cNvPr id="13" name="Picture 12" descr="A picture containing cake, decorated&#10;&#10;Description automatically generated">
            <a:extLst>
              <a:ext uri="{FF2B5EF4-FFF2-40B4-BE49-F238E27FC236}">
                <a16:creationId xmlns:a16="http://schemas.microsoft.com/office/drawing/2014/main" id="{7D79F158-F3A2-66BA-A1A8-BB1CFDF1EC0C}"/>
              </a:ext>
            </a:extLst>
          </p:cNvPr>
          <p:cNvPicPr>
            <a:picLocks noChangeAspect="1"/>
          </p:cNvPicPr>
          <p:nvPr/>
        </p:nvPicPr>
        <p:blipFill>
          <a:blip r:embed="rId4"/>
          <a:stretch>
            <a:fillRect/>
          </a:stretch>
        </p:blipFill>
        <p:spPr>
          <a:xfrm>
            <a:off x="5419802" y="1262431"/>
            <a:ext cx="1148445" cy="1531259"/>
          </a:xfrm>
          <a:prstGeom prst="rect">
            <a:avLst/>
          </a:prstGeom>
        </p:spPr>
      </p:pic>
      <p:sp>
        <p:nvSpPr>
          <p:cNvPr id="16" name="TextBox 15">
            <a:extLst>
              <a:ext uri="{FF2B5EF4-FFF2-40B4-BE49-F238E27FC236}">
                <a16:creationId xmlns:a16="http://schemas.microsoft.com/office/drawing/2014/main" id="{4F63A87D-3CD9-977E-127A-68A9E7BCBA81}"/>
              </a:ext>
            </a:extLst>
          </p:cNvPr>
          <p:cNvSpPr txBox="1"/>
          <p:nvPr/>
        </p:nvSpPr>
        <p:spPr>
          <a:xfrm>
            <a:off x="6162320" y="1369538"/>
            <a:ext cx="982575" cy="519351"/>
          </a:xfrm>
          <a:prstGeom prst="wedgeEllipseCallout">
            <a:avLst/>
          </a:prstGeom>
          <a:noFill/>
          <a:ln w="12700">
            <a:solidFill>
              <a:schemeClr val="tx1"/>
            </a:solidFill>
          </a:ln>
        </p:spPr>
        <p:txBody>
          <a:bodyPr wrap="square" rtlCol="0">
            <a:spAutoFit/>
          </a:bodyPr>
          <a:lstStyle/>
          <a:p>
            <a:r>
              <a:rPr lang="en-NL" dirty="0">
                <a:latin typeface="FreightSans Pro Light" panose="02000606030000020004" pitchFamily="2" charset="0"/>
              </a:rPr>
              <a:t>Chair</a:t>
            </a:r>
          </a:p>
        </p:txBody>
      </p:sp>
      <p:sp>
        <p:nvSpPr>
          <p:cNvPr id="18" name="TextBox 17">
            <a:extLst>
              <a:ext uri="{FF2B5EF4-FFF2-40B4-BE49-F238E27FC236}">
                <a16:creationId xmlns:a16="http://schemas.microsoft.com/office/drawing/2014/main" id="{4186015E-0515-2FF8-CEAA-2AA5384116A0}"/>
              </a:ext>
            </a:extLst>
          </p:cNvPr>
          <p:cNvSpPr txBox="1"/>
          <p:nvPr/>
        </p:nvSpPr>
        <p:spPr>
          <a:xfrm>
            <a:off x="3709735" y="1689638"/>
            <a:ext cx="2005070" cy="830997"/>
          </a:xfrm>
          <a:prstGeom prst="rect">
            <a:avLst/>
          </a:prstGeom>
          <a:noFill/>
        </p:spPr>
        <p:txBody>
          <a:bodyPr wrap="square" rtlCol="0">
            <a:spAutoFit/>
          </a:bodyPr>
          <a:lstStyle/>
          <a:p>
            <a:r>
              <a:rPr lang="en-NL" sz="2400" b="1" dirty="0">
                <a:latin typeface="FreightSans Pro Semibold" panose="02000606030000020004" pitchFamily="2" charset="0"/>
              </a:rPr>
              <a:t>Classification</a:t>
            </a:r>
          </a:p>
          <a:p>
            <a:r>
              <a:rPr lang="en-NL" sz="2400" dirty="0">
                <a:latin typeface="FreightSans Pro Light" panose="02000606030000020004" pitchFamily="2" charset="0"/>
              </a:rPr>
              <a:t>ModelNet40</a:t>
            </a:r>
          </a:p>
        </p:txBody>
      </p:sp>
      <p:sp>
        <p:nvSpPr>
          <p:cNvPr id="19" name="TextBox 18">
            <a:extLst>
              <a:ext uri="{FF2B5EF4-FFF2-40B4-BE49-F238E27FC236}">
                <a16:creationId xmlns:a16="http://schemas.microsoft.com/office/drawing/2014/main" id="{6FAE82CB-CC66-1DD5-80CF-FBF5B007189C}"/>
              </a:ext>
            </a:extLst>
          </p:cNvPr>
          <p:cNvSpPr txBox="1"/>
          <p:nvPr/>
        </p:nvSpPr>
        <p:spPr>
          <a:xfrm>
            <a:off x="7984173" y="1689638"/>
            <a:ext cx="2397206" cy="830997"/>
          </a:xfrm>
          <a:prstGeom prst="rect">
            <a:avLst/>
          </a:prstGeom>
          <a:noFill/>
        </p:spPr>
        <p:txBody>
          <a:bodyPr wrap="square" rtlCol="0">
            <a:spAutoFit/>
          </a:bodyPr>
          <a:lstStyle/>
          <a:p>
            <a:r>
              <a:rPr lang="en-NL" sz="2400" b="1" dirty="0">
                <a:latin typeface="FreightSans Pro Semibold" panose="02000606030000020004" pitchFamily="2" charset="0"/>
              </a:rPr>
              <a:t>Segmentation</a:t>
            </a:r>
          </a:p>
          <a:p>
            <a:r>
              <a:rPr lang="en-NL" sz="2400" dirty="0">
                <a:latin typeface="FreightSans Pro Light" panose="02000606030000020004" pitchFamily="2" charset="0"/>
              </a:rPr>
              <a:t>ShapeNet</a:t>
            </a:r>
          </a:p>
        </p:txBody>
      </p:sp>
      <p:graphicFrame>
        <p:nvGraphicFramePr>
          <p:cNvPr id="20" name="Table 2">
            <a:extLst>
              <a:ext uri="{FF2B5EF4-FFF2-40B4-BE49-F238E27FC236}">
                <a16:creationId xmlns:a16="http://schemas.microsoft.com/office/drawing/2014/main" id="{7DF57D7B-6E53-1D3C-F36E-66921B0B06D0}"/>
              </a:ext>
            </a:extLst>
          </p:cNvPr>
          <p:cNvGraphicFramePr>
            <a:graphicFrameLocks noGrp="1"/>
          </p:cNvGraphicFramePr>
          <p:nvPr>
            <p:extLst>
              <p:ext uri="{D42A27DB-BD31-4B8C-83A1-F6EECF244321}">
                <p14:modId xmlns:p14="http://schemas.microsoft.com/office/powerpoint/2010/main" val="2440965229"/>
              </p:ext>
            </p:extLst>
          </p:nvPr>
        </p:nvGraphicFramePr>
        <p:xfrm>
          <a:off x="8061961" y="2769652"/>
          <a:ext cx="1996439" cy="3337560"/>
        </p:xfrm>
        <a:graphic>
          <a:graphicData uri="http://schemas.openxmlformats.org/drawingml/2006/table">
            <a:tbl>
              <a:tblPr firstRow="1" bandRow="1">
                <a:tableStyleId>{3B4B98B0-60AC-42C2-AFA5-B58CD77FA1E5}</a:tableStyleId>
              </a:tblPr>
              <a:tblGrid>
                <a:gridCol w="1996439">
                  <a:extLst>
                    <a:ext uri="{9D8B030D-6E8A-4147-A177-3AD203B41FA5}">
                      <a16:colId xmlns:a16="http://schemas.microsoft.com/office/drawing/2014/main" val="4165412237"/>
                    </a:ext>
                  </a:extLst>
                </a:gridCol>
              </a:tblGrid>
              <a:tr h="370840">
                <a:tc>
                  <a:txBody>
                    <a:bodyPr/>
                    <a:lstStyle/>
                    <a:p>
                      <a:r>
                        <a:rPr lang="en-NL" b="0" i="0" dirty="0">
                          <a:latin typeface="FreightSans Pro Semibold" panose="02000606030000020004" pitchFamily="2" charset="0"/>
                        </a:rPr>
                        <a:t>Mean inst. mIoU</a:t>
                      </a:r>
                    </a:p>
                  </a:txBody>
                  <a:tcPr/>
                </a:tc>
                <a:extLst>
                  <a:ext uri="{0D108BD9-81ED-4DB2-BD59-A6C34878D82A}">
                    <a16:rowId xmlns:a16="http://schemas.microsoft.com/office/drawing/2014/main" val="1440533183"/>
                  </a:ext>
                </a:extLst>
              </a:tr>
              <a:tr h="370840">
                <a:tc>
                  <a:txBody>
                    <a:bodyPr/>
                    <a:lstStyle/>
                    <a:p>
                      <a:r>
                        <a:rPr lang="en-NL" dirty="0">
                          <a:latin typeface="FreightSans Pro Light" panose="02000606030000020004" pitchFamily="2" charset="0"/>
                        </a:rPr>
                        <a:t>85.1</a:t>
                      </a:r>
                    </a:p>
                  </a:txBody>
                  <a:tcPr/>
                </a:tc>
                <a:extLst>
                  <a:ext uri="{0D108BD9-81ED-4DB2-BD59-A6C34878D82A}">
                    <a16:rowId xmlns:a16="http://schemas.microsoft.com/office/drawing/2014/main" val="2842044592"/>
                  </a:ext>
                </a:extLst>
              </a:tr>
              <a:tr h="370840">
                <a:tc>
                  <a:txBody>
                    <a:bodyPr/>
                    <a:lstStyle/>
                    <a:p>
                      <a:r>
                        <a:rPr lang="en-NL" dirty="0">
                          <a:latin typeface="FreightSans Pro Light" panose="02000606030000020004" pitchFamily="2" charset="0"/>
                        </a:rPr>
                        <a:t>85.2</a:t>
                      </a:r>
                    </a:p>
                  </a:txBody>
                  <a:tcPr/>
                </a:tc>
                <a:extLst>
                  <a:ext uri="{0D108BD9-81ED-4DB2-BD59-A6C34878D82A}">
                    <a16:rowId xmlns:a16="http://schemas.microsoft.com/office/drawing/2014/main" val="3140205676"/>
                  </a:ext>
                </a:extLst>
              </a:tr>
              <a:tr h="370840">
                <a:tc>
                  <a:txBody>
                    <a:bodyPr/>
                    <a:lstStyle/>
                    <a:p>
                      <a:r>
                        <a:rPr lang="en-NL" dirty="0">
                          <a:latin typeface="FreightSans Pro Light" panose="02000606030000020004" pitchFamily="2" charset="0"/>
                        </a:rPr>
                        <a:t>86.4</a:t>
                      </a:r>
                    </a:p>
                  </a:txBody>
                  <a:tcPr/>
                </a:tc>
                <a:extLst>
                  <a:ext uri="{0D108BD9-81ED-4DB2-BD59-A6C34878D82A}">
                    <a16:rowId xmlns:a16="http://schemas.microsoft.com/office/drawing/2014/main" val="2410285516"/>
                  </a:ext>
                </a:extLst>
              </a:tr>
              <a:tr h="370840">
                <a:tc>
                  <a:txBody>
                    <a:bodyPr/>
                    <a:lstStyle/>
                    <a:p>
                      <a:r>
                        <a:rPr lang="en-NL" dirty="0">
                          <a:latin typeface="FreightSans Pro Light" panose="02000606030000020004" pitchFamily="2" charset="0"/>
                        </a:rPr>
                        <a:t>86.6</a:t>
                      </a:r>
                    </a:p>
                  </a:txBody>
                  <a:tcPr/>
                </a:tc>
                <a:extLst>
                  <a:ext uri="{0D108BD9-81ED-4DB2-BD59-A6C34878D82A}">
                    <a16:rowId xmlns:a16="http://schemas.microsoft.com/office/drawing/2014/main" val="173322688"/>
                  </a:ext>
                </a:extLst>
              </a:tr>
              <a:tr h="370840">
                <a:tc>
                  <a:txBody>
                    <a:bodyPr/>
                    <a:lstStyle/>
                    <a:p>
                      <a:r>
                        <a:rPr lang="en-NL" dirty="0">
                          <a:latin typeface="FreightSans Pro Light" panose="02000606030000020004" pitchFamily="2" charset="0"/>
                        </a:rPr>
                        <a:t>-</a:t>
                      </a:r>
                    </a:p>
                  </a:txBody>
                  <a:tcPr/>
                </a:tc>
                <a:extLst>
                  <a:ext uri="{0D108BD9-81ED-4DB2-BD59-A6C34878D82A}">
                    <a16:rowId xmlns:a16="http://schemas.microsoft.com/office/drawing/2014/main" val="3209596962"/>
                  </a:ext>
                </a:extLst>
              </a:tr>
              <a:tr h="370840">
                <a:tc>
                  <a:txBody>
                    <a:bodyPr/>
                    <a:lstStyle/>
                    <a:p>
                      <a:r>
                        <a:rPr lang="en-NL" dirty="0">
                          <a:latin typeface="FreightSans Pro Light" panose="02000606030000020004" pitchFamily="2" charset="0"/>
                        </a:rPr>
                        <a:t>86.8</a:t>
                      </a:r>
                    </a:p>
                  </a:txBody>
                  <a:tcPr>
                    <a:lnB w="285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46189216"/>
                  </a:ext>
                </a:extLst>
              </a:tr>
              <a:tr h="370840">
                <a:tc>
                  <a:txBody>
                    <a:bodyPr/>
                    <a:lstStyle/>
                    <a:p>
                      <a:r>
                        <a:rPr lang="en-NL" b="0" dirty="0">
                          <a:latin typeface="FreightSans Pro Light" panose="02000606030000020004" pitchFamily="2" charset="0"/>
                        </a:rPr>
                        <a:t>86.6</a:t>
                      </a:r>
                      <a:endParaRPr lang="en-NL" b="0" i="0" dirty="0">
                        <a:latin typeface="FreightSans Pro Light" panose="02000606030000020004" pitchFamily="2" charset="0"/>
                      </a:endParaRPr>
                    </a:p>
                  </a:txBody>
                  <a:tcPr>
                    <a:lnT w="28575" cap="flat" cmpd="sng" algn="ctr">
                      <a:solidFill>
                        <a:schemeClr val="accent4"/>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971604690"/>
                  </a:ext>
                </a:extLst>
              </a:tr>
              <a:tr h="370840">
                <a:tc>
                  <a:txBody>
                    <a:bodyPr/>
                    <a:lstStyle/>
                    <a:p>
                      <a:r>
                        <a:rPr lang="en-NL" b="0" i="0" dirty="0">
                          <a:latin typeface="FreightSans Pro Semibold" panose="02000606030000020004" pitchFamily="2" charset="0"/>
                        </a:rPr>
                        <a:t>86.9</a:t>
                      </a:r>
                    </a:p>
                  </a:txBody>
                  <a:tcPr>
                    <a:lnB w="28575" cap="flat" cmpd="sng" algn="ctr">
                      <a:solidFill>
                        <a:schemeClr val="accent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53205635"/>
                  </a:ext>
                </a:extLst>
              </a:tr>
            </a:tbl>
          </a:graphicData>
        </a:graphic>
      </p:graphicFrame>
      <p:graphicFrame>
        <p:nvGraphicFramePr>
          <p:cNvPr id="3" name="Table 2">
            <a:extLst>
              <a:ext uri="{FF2B5EF4-FFF2-40B4-BE49-F238E27FC236}">
                <a16:creationId xmlns:a16="http://schemas.microsoft.com/office/drawing/2014/main" id="{951B4BDC-7D65-D4B2-1621-96F753A5DF5D}"/>
              </a:ext>
            </a:extLst>
          </p:cNvPr>
          <p:cNvGraphicFramePr>
            <a:graphicFrameLocks noGrp="1"/>
          </p:cNvGraphicFramePr>
          <p:nvPr>
            <p:extLst>
              <p:ext uri="{D42A27DB-BD31-4B8C-83A1-F6EECF244321}">
                <p14:modId xmlns:p14="http://schemas.microsoft.com/office/powerpoint/2010/main" val="691595185"/>
              </p:ext>
            </p:extLst>
          </p:nvPr>
        </p:nvGraphicFramePr>
        <p:xfrm>
          <a:off x="838200" y="2769652"/>
          <a:ext cx="2559831" cy="3337560"/>
        </p:xfrm>
        <a:graphic>
          <a:graphicData uri="http://schemas.openxmlformats.org/drawingml/2006/table">
            <a:tbl>
              <a:tblPr firstRow="1" bandRow="1">
                <a:tableStyleId>{3B4B98B0-60AC-42C2-AFA5-B58CD77FA1E5}</a:tableStyleId>
              </a:tblPr>
              <a:tblGrid>
                <a:gridCol w="2559831">
                  <a:extLst>
                    <a:ext uri="{9D8B030D-6E8A-4147-A177-3AD203B41FA5}">
                      <a16:colId xmlns:a16="http://schemas.microsoft.com/office/drawing/2014/main" val="1372759825"/>
                    </a:ext>
                  </a:extLst>
                </a:gridCol>
              </a:tblGrid>
              <a:tr h="370840">
                <a:tc>
                  <a:txBody>
                    <a:bodyPr/>
                    <a:lstStyle/>
                    <a:p>
                      <a:r>
                        <a:rPr lang="en-NL" b="1" i="0" dirty="0">
                          <a:latin typeface="FreightSans Pro Bold" panose="02000606030000020004" pitchFamily="2" charset="0"/>
                        </a:rPr>
                        <a:t>Method</a:t>
                      </a:r>
                    </a:p>
                  </a:txBody>
                  <a:tcPr/>
                </a:tc>
                <a:extLst>
                  <a:ext uri="{0D108BD9-81ED-4DB2-BD59-A6C34878D82A}">
                    <a16:rowId xmlns:a16="http://schemas.microsoft.com/office/drawing/2014/main" val="4096111558"/>
                  </a:ext>
                </a:extLst>
              </a:tr>
              <a:tr h="370840">
                <a:tc>
                  <a:txBody>
                    <a:bodyPr/>
                    <a:lstStyle/>
                    <a:p>
                      <a:r>
                        <a:rPr lang="en-NL" dirty="0">
                          <a:latin typeface="FreightSans Pro Light" panose="02000606030000020004" pitchFamily="2" charset="0"/>
                        </a:rPr>
                        <a:t>PointNet++</a:t>
                      </a:r>
                    </a:p>
                  </a:txBody>
                  <a:tcPr/>
                </a:tc>
                <a:extLst>
                  <a:ext uri="{0D108BD9-81ED-4DB2-BD59-A6C34878D82A}">
                    <a16:rowId xmlns:a16="http://schemas.microsoft.com/office/drawing/2014/main" val="2349929784"/>
                  </a:ext>
                </a:extLst>
              </a:tr>
              <a:tr h="370840">
                <a:tc>
                  <a:txBody>
                    <a:bodyPr/>
                    <a:lstStyle/>
                    <a:p>
                      <a:r>
                        <a:rPr lang="en-NL" dirty="0">
                          <a:latin typeface="FreightSans Pro Light" panose="02000606030000020004" pitchFamily="2" charset="0"/>
                        </a:rPr>
                        <a:t>DGCNN</a:t>
                      </a:r>
                    </a:p>
                  </a:txBody>
                  <a:tcPr/>
                </a:tc>
                <a:extLst>
                  <a:ext uri="{0D108BD9-81ED-4DB2-BD59-A6C34878D82A}">
                    <a16:rowId xmlns:a16="http://schemas.microsoft.com/office/drawing/2014/main" val="261841740"/>
                  </a:ext>
                </a:extLst>
              </a:tr>
              <a:tr h="370840">
                <a:tc>
                  <a:txBody>
                    <a:bodyPr/>
                    <a:lstStyle/>
                    <a:p>
                      <a:r>
                        <a:rPr lang="en-NL" dirty="0">
                          <a:latin typeface="FreightSans Pro Light" panose="02000606030000020004" pitchFamily="2" charset="0"/>
                        </a:rPr>
                        <a:t>KPConv rigid</a:t>
                      </a:r>
                    </a:p>
                  </a:txBody>
                  <a:tcPr/>
                </a:tc>
                <a:extLst>
                  <a:ext uri="{0D108BD9-81ED-4DB2-BD59-A6C34878D82A}">
                    <a16:rowId xmlns:a16="http://schemas.microsoft.com/office/drawing/2014/main" val="3727182528"/>
                  </a:ext>
                </a:extLst>
              </a:tr>
              <a:tr h="370840">
                <a:tc>
                  <a:txBody>
                    <a:bodyPr/>
                    <a:lstStyle/>
                    <a:p>
                      <a:r>
                        <a:rPr lang="en-NL" dirty="0">
                          <a:latin typeface="FreightSans Pro Light" panose="02000606030000020004" pitchFamily="2" charset="0"/>
                        </a:rPr>
                        <a:t>PointTransformer</a:t>
                      </a:r>
                    </a:p>
                  </a:txBody>
                  <a:tcPr/>
                </a:tc>
                <a:extLst>
                  <a:ext uri="{0D108BD9-81ED-4DB2-BD59-A6C34878D82A}">
                    <a16:rowId xmlns:a16="http://schemas.microsoft.com/office/drawing/2014/main" val="307979090"/>
                  </a:ext>
                </a:extLst>
              </a:tr>
              <a:tr h="370840">
                <a:tc>
                  <a:txBody>
                    <a:bodyPr/>
                    <a:lstStyle/>
                    <a:p>
                      <a:r>
                        <a:rPr lang="en-NL" dirty="0">
                          <a:latin typeface="FreightSans Pro Light" panose="02000606030000020004" pitchFamily="2" charset="0"/>
                        </a:rPr>
                        <a:t>GBNet</a:t>
                      </a:r>
                    </a:p>
                  </a:txBody>
                  <a:tcPr/>
                </a:tc>
                <a:extLst>
                  <a:ext uri="{0D108BD9-81ED-4DB2-BD59-A6C34878D82A}">
                    <a16:rowId xmlns:a16="http://schemas.microsoft.com/office/drawing/2014/main" val="2186973657"/>
                  </a:ext>
                </a:extLst>
              </a:tr>
              <a:tr h="370840">
                <a:tc>
                  <a:txBody>
                    <a:bodyPr/>
                    <a:lstStyle/>
                    <a:p>
                      <a:r>
                        <a:rPr lang="en-NL" dirty="0">
                          <a:latin typeface="FreightSans Pro Light" panose="02000606030000020004" pitchFamily="2" charset="0"/>
                        </a:rPr>
                        <a:t>CurveNet</a:t>
                      </a:r>
                    </a:p>
                  </a:txBody>
                  <a:tcPr>
                    <a:lnB w="285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881029871"/>
                  </a:ext>
                </a:extLst>
              </a:tr>
              <a:tr h="370840">
                <a:tc>
                  <a:txBody>
                    <a:bodyPr/>
                    <a:lstStyle/>
                    <a:p>
                      <a:r>
                        <a:rPr lang="en-NL" b="1" i="0" dirty="0">
                          <a:latin typeface="FreightSans Pro Semibold" panose="02000606030000020004" pitchFamily="2" charset="0"/>
                        </a:rPr>
                        <a:t>DeltaNet (ours)</a:t>
                      </a:r>
                    </a:p>
                  </a:txBody>
                  <a:tcPr>
                    <a:lnT w="28575" cap="flat" cmpd="sng" algn="ctr">
                      <a:solidFill>
                        <a:schemeClr val="accent4"/>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531290368"/>
                  </a:ext>
                </a:extLst>
              </a:tr>
              <a:tr h="370840">
                <a:tc>
                  <a:txBody>
                    <a:bodyPr/>
                    <a:lstStyle/>
                    <a:p>
                      <a:r>
                        <a:rPr lang="en-NL" b="1" i="0" dirty="0">
                          <a:latin typeface="FreightSans Pro Semibold" panose="02000606030000020004" pitchFamily="2" charset="0"/>
                        </a:rPr>
                        <a:t>Delta-U-ResNet(ours)</a:t>
                      </a:r>
                    </a:p>
                  </a:txBody>
                  <a:tcPr>
                    <a:lnB w="28575" cap="flat" cmpd="sng" algn="ctr">
                      <a:solidFill>
                        <a:schemeClr val="accent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28759567"/>
                  </a:ext>
                </a:extLst>
              </a:tr>
            </a:tbl>
          </a:graphicData>
        </a:graphic>
      </p:graphicFrame>
      <p:sp>
        <p:nvSpPr>
          <p:cNvPr id="21" name="TextBox 20">
            <a:extLst>
              <a:ext uri="{FF2B5EF4-FFF2-40B4-BE49-F238E27FC236}">
                <a16:creationId xmlns:a16="http://schemas.microsoft.com/office/drawing/2014/main" id="{A83259CB-FC6B-5084-E110-4E43E02F0087}"/>
              </a:ext>
            </a:extLst>
          </p:cNvPr>
          <p:cNvSpPr txBox="1"/>
          <p:nvPr/>
        </p:nvSpPr>
        <p:spPr>
          <a:xfrm>
            <a:off x="838200" y="6258164"/>
            <a:ext cx="4031255" cy="338554"/>
          </a:xfrm>
          <a:prstGeom prst="rect">
            <a:avLst/>
          </a:prstGeom>
          <a:noFill/>
        </p:spPr>
        <p:txBody>
          <a:bodyPr wrap="square" rtlCol="0">
            <a:spAutoFit/>
          </a:bodyPr>
          <a:lstStyle/>
          <a:p>
            <a:r>
              <a:rPr lang="en-NL" sz="1600" dirty="0">
                <a:latin typeface="FreightSans Pro Light" panose="02000606030000020004" pitchFamily="2" charset="0"/>
              </a:rPr>
              <a:t>More comparisons and citations in paper</a:t>
            </a:r>
          </a:p>
        </p:txBody>
      </p:sp>
    </p:spTree>
    <p:extLst>
      <p:ext uri="{BB962C8B-B14F-4D97-AF65-F5344CB8AC3E}">
        <p14:creationId xmlns:p14="http://schemas.microsoft.com/office/powerpoint/2010/main" val="96567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9A2F-1A9B-E54F-BC05-BE20E22055E5}"/>
              </a:ext>
            </a:extLst>
          </p:cNvPr>
          <p:cNvSpPr>
            <a:spLocks noGrp="1"/>
          </p:cNvSpPr>
          <p:nvPr>
            <p:ph type="title"/>
          </p:nvPr>
        </p:nvSpPr>
        <p:spPr/>
        <p:txBody>
          <a:bodyPr/>
          <a:lstStyle/>
          <a:p>
            <a:r>
              <a:rPr lang="en-NL" dirty="0"/>
              <a:t>Comparisons real-world data</a:t>
            </a:r>
          </a:p>
        </p:txBody>
      </p:sp>
      <p:sp>
        <p:nvSpPr>
          <p:cNvPr id="10" name="Content Placeholder 9">
            <a:extLst>
              <a:ext uri="{FF2B5EF4-FFF2-40B4-BE49-F238E27FC236}">
                <a16:creationId xmlns:a16="http://schemas.microsoft.com/office/drawing/2014/main" id="{9B1DF21C-686E-0044-8C80-3CCE4FF035C7}"/>
              </a:ext>
            </a:extLst>
          </p:cNvPr>
          <p:cNvSpPr>
            <a:spLocks noGrp="1"/>
          </p:cNvSpPr>
          <p:nvPr>
            <p:ph idx="1"/>
          </p:nvPr>
        </p:nvSpPr>
        <p:spPr>
          <a:xfrm>
            <a:off x="838200" y="1671387"/>
            <a:ext cx="10515600" cy="4351338"/>
          </a:xfrm>
        </p:spPr>
        <p:txBody>
          <a:bodyPr/>
          <a:lstStyle/>
          <a:p>
            <a:pPr lvl="1">
              <a:spcAft>
                <a:spcPts val="500"/>
              </a:spcAft>
            </a:pPr>
            <a:endParaRPr lang="en-NL" dirty="0"/>
          </a:p>
          <a:p>
            <a:pPr lvl="1">
              <a:spcAft>
                <a:spcPts val="500"/>
              </a:spcAft>
            </a:pPr>
            <a:endParaRPr lang="en-NL" dirty="0"/>
          </a:p>
          <a:p>
            <a:pPr lvl="1">
              <a:spcAft>
                <a:spcPts val="500"/>
              </a:spcAft>
            </a:pPr>
            <a:r>
              <a:rPr lang="en-NL" sz="2000" dirty="0"/>
              <a:t>Noise, background points</a:t>
            </a:r>
          </a:p>
          <a:p>
            <a:pPr lvl="1">
              <a:spcAft>
                <a:spcPts val="500"/>
              </a:spcAft>
            </a:pPr>
            <a:r>
              <a:rPr lang="en-NL" sz="2000" dirty="0"/>
              <a:t>Translated, rotated, cut-off</a:t>
            </a:r>
          </a:p>
        </p:txBody>
      </p:sp>
      <p:sp>
        <p:nvSpPr>
          <p:cNvPr id="4" name="Slide Number Placeholder 3">
            <a:extLst>
              <a:ext uri="{FF2B5EF4-FFF2-40B4-BE49-F238E27FC236}">
                <a16:creationId xmlns:a16="http://schemas.microsoft.com/office/drawing/2014/main" id="{7542E5F4-235A-CE45-A9EF-C5FBCA5301A9}"/>
              </a:ext>
            </a:extLst>
          </p:cNvPr>
          <p:cNvSpPr>
            <a:spLocks noGrp="1"/>
          </p:cNvSpPr>
          <p:nvPr>
            <p:ph type="sldNum" sz="quarter" idx="12"/>
          </p:nvPr>
        </p:nvSpPr>
        <p:spPr/>
        <p:txBody>
          <a:bodyPr/>
          <a:lstStyle/>
          <a:p>
            <a:fld id="{F376D241-1DD8-9144-9B2C-BE0F706CAFA9}" type="slidenum">
              <a:rPr lang="en-NL" smtClean="0"/>
              <a:pPr/>
              <a:t>62</a:t>
            </a:fld>
            <a:endParaRPr lang="en-NL"/>
          </a:p>
        </p:txBody>
      </p:sp>
      <p:pic>
        <p:nvPicPr>
          <p:cNvPr id="12" name="Picture 11">
            <a:extLst>
              <a:ext uri="{FF2B5EF4-FFF2-40B4-BE49-F238E27FC236}">
                <a16:creationId xmlns:a16="http://schemas.microsoft.com/office/drawing/2014/main" id="{9B52B519-B780-8948-910B-41F3761C3195}"/>
              </a:ext>
            </a:extLst>
          </p:cNvPr>
          <p:cNvPicPr>
            <a:picLocks noChangeAspect="1"/>
          </p:cNvPicPr>
          <p:nvPr/>
        </p:nvPicPr>
        <p:blipFill>
          <a:blip r:embed="rId3"/>
          <a:stretch>
            <a:fillRect/>
          </a:stretch>
        </p:blipFill>
        <p:spPr>
          <a:xfrm>
            <a:off x="3170644" y="3742440"/>
            <a:ext cx="2073101" cy="2613909"/>
          </a:xfrm>
          <a:prstGeom prst="rect">
            <a:avLst/>
          </a:prstGeom>
        </p:spPr>
      </p:pic>
      <p:pic>
        <p:nvPicPr>
          <p:cNvPr id="14" name="Picture 13" descr="A picture containing flower, plant&#10;&#10;Description automatically generated">
            <a:extLst>
              <a:ext uri="{FF2B5EF4-FFF2-40B4-BE49-F238E27FC236}">
                <a16:creationId xmlns:a16="http://schemas.microsoft.com/office/drawing/2014/main" id="{B98F1CDF-31E2-C54F-BC29-EA265029E0F3}"/>
              </a:ext>
            </a:extLst>
          </p:cNvPr>
          <p:cNvPicPr>
            <a:picLocks noChangeAspect="1"/>
          </p:cNvPicPr>
          <p:nvPr/>
        </p:nvPicPr>
        <p:blipFill>
          <a:blip r:embed="rId4"/>
          <a:stretch>
            <a:fillRect/>
          </a:stretch>
        </p:blipFill>
        <p:spPr>
          <a:xfrm>
            <a:off x="838200" y="3742440"/>
            <a:ext cx="2073101" cy="2613909"/>
          </a:xfrm>
          <a:prstGeom prst="rect">
            <a:avLst/>
          </a:prstGeom>
        </p:spPr>
      </p:pic>
      <p:graphicFrame>
        <p:nvGraphicFramePr>
          <p:cNvPr id="9" name="Table 8">
            <a:extLst>
              <a:ext uri="{FF2B5EF4-FFF2-40B4-BE49-F238E27FC236}">
                <a16:creationId xmlns:a16="http://schemas.microsoft.com/office/drawing/2014/main" id="{D8E04776-5BBF-7C49-6587-8CF1C356A16F}"/>
              </a:ext>
            </a:extLst>
          </p:cNvPr>
          <p:cNvGraphicFramePr>
            <a:graphicFrameLocks noGrp="1"/>
          </p:cNvGraphicFramePr>
          <p:nvPr>
            <p:extLst>
              <p:ext uri="{D42A27DB-BD31-4B8C-83A1-F6EECF244321}">
                <p14:modId xmlns:p14="http://schemas.microsoft.com/office/powerpoint/2010/main" val="2310992186"/>
              </p:ext>
            </p:extLst>
          </p:nvPr>
        </p:nvGraphicFramePr>
        <p:xfrm>
          <a:off x="6210300" y="1739458"/>
          <a:ext cx="3905250" cy="2966720"/>
        </p:xfrm>
        <a:graphic>
          <a:graphicData uri="http://schemas.openxmlformats.org/drawingml/2006/table">
            <a:tbl>
              <a:tblPr firstRow="1" bandRow="1">
                <a:tableStyleId>{3B4B98B0-60AC-42C2-AFA5-B58CD77FA1E5}</a:tableStyleId>
              </a:tblPr>
              <a:tblGrid>
                <a:gridCol w="2350770">
                  <a:extLst>
                    <a:ext uri="{9D8B030D-6E8A-4147-A177-3AD203B41FA5}">
                      <a16:colId xmlns:a16="http://schemas.microsoft.com/office/drawing/2014/main" val="1372759825"/>
                    </a:ext>
                  </a:extLst>
                </a:gridCol>
                <a:gridCol w="1554480">
                  <a:extLst>
                    <a:ext uri="{9D8B030D-6E8A-4147-A177-3AD203B41FA5}">
                      <a16:colId xmlns:a16="http://schemas.microsoft.com/office/drawing/2014/main" val="3237752032"/>
                    </a:ext>
                  </a:extLst>
                </a:gridCol>
              </a:tblGrid>
              <a:tr h="370840">
                <a:tc>
                  <a:txBody>
                    <a:bodyPr/>
                    <a:lstStyle/>
                    <a:p>
                      <a:r>
                        <a:rPr lang="en-NL" b="1" i="0" dirty="0">
                          <a:latin typeface="FreightSans Pro Semibold" panose="02000606030000020004" pitchFamily="2" charset="0"/>
                        </a:rPr>
                        <a:t>Method</a:t>
                      </a:r>
                    </a:p>
                  </a:txBody>
                  <a:tcPr/>
                </a:tc>
                <a:tc>
                  <a:txBody>
                    <a:bodyPr/>
                    <a:lstStyle/>
                    <a:p>
                      <a:r>
                        <a:rPr lang="en-NL" b="1" i="0" dirty="0">
                          <a:latin typeface="FreightSans Pro Semibold" panose="02000606030000020004" pitchFamily="2" charset="0"/>
                        </a:rPr>
                        <a:t>Accuracy</a:t>
                      </a:r>
                    </a:p>
                  </a:txBody>
                  <a:tcPr/>
                </a:tc>
                <a:extLst>
                  <a:ext uri="{0D108BD9-81ED-4DB2-BD59-A6C34878D82A}">
                    <a16:rowId xmlns:a16="http://schemas.microsoft.com/office/drawing/2014/main" val="4096111558"/>
                  </a:ext>
                </a:extLst>
              </a:tr>
              <a:tr h="370840">
                <a:tc>
                  <a:txBody>
                    <a:bodyPr/>
                    <a:lstStyle/>
                    <a:p>
                      <a:r>
                        <a:rPr lang="en-NL" dirty="0">
                          <a:latin typeface="FreightSans Pro Light" panose="02000606030000020004" pitchFamily="2" charset="0"/>
                        </a:rPr>
                        <a:t>PointNet++</a:t>
                      </a:r>
                    </a:p>
                  </a:txBody>
                  <a:tcPr/>
                </a:tc>
                <a:tc>
                  <a:txBody>
                    <a:bodyPr/>
                    <a:lstStyle/>
                    <a:p>
                      <a:r>
                        <a:rPr lang="en-NL" dirty="0">
                          <a:latin typeface="FreightSans Pro Light" panose="02000606030000020004" pitchFamily="2" charset="0"/>
                        </a:rPr>
                        <a:t>77.9</a:t>
                      </a:r>
                    </a:p>
                  </a:txBody>
                  <a:tcPr/>
                </a:tc>
                <a:extLst>
                  <a:ext uri="{0D108BD9-81ED-4DB2-BD59-A6C34878D82A}">
                    <a16:rowId xmlns:a16="http://schemas.microsoft.com/office/drawing/2014/main" val="2349929784"/>
                  </a:ext>
                </a:extLst>
              </a:tr>
              <a:tr h="370840">
                <a:tc>
                  <a:txBody>
                    <a:bodyPr/>
                    <a:lstStyle/>
                    <a:p>
                      <a:r>
                        <a:rPr lang="en-NL" dirty="0">
                          <a:latin typeface="FreightSans Pro Light" panose="02000606030000020004" pitchFamily="2" charset="0"/>
                        </a:rPr>
                        <a:t>DGCNN</a:t>
                      </a:r>
                    </a:p>
                  </a:txBody>
                  <a:tcPr/>
                </a:tc>
                <a:tc>
                  <a:txBody>
                    <a:bodyPr/>
                    <a:lstStyle/>
                    <a:p>
                      <a:r>
                        <a:rPr lang="en-NL" dirty="0">
                          <a:latin typeface="FreightSans Pro Light" panose="02000606030000020004" pitchFamily="2" charset="0"/>
                        </a:rPr>
                        <a:t>78.1</a:t>
                      </a:r>
                    </a:p>
                  </a:txBody>
                  <a:tcPr/>
                </a:tc>
                <a:extLst>
                  <a:ext uri="{0D108BD9-81ED-4DB2-BD59-A6C34878D82A}">
                    <a16:rowId xmlns:a16="http://schemas.microsoft.com/office/drawing/2014/main" val="261841740"/>
                  </a:ext>
                </a:extLst>
              </a:tr>
              <a:tr h="370840">
                <a:tc>
                  <a:txBody>
                    <a:bodyPr/>
                    <a:lstStyle/>
                    <a:p>
                      <a:r>
                        <a:rPr lang="en-NL" dirty="0">
                          <a:latin typeface="FreightSans Pro Light" panose="02000606030000020004" pitchFamily="2" charset="0"/>
                        </a:rPr>
                        <a:t>KPConv rigid</a:t>
                      </a:r>
                    </a:p>
                  </a:txBody>
                  <a:tcPr/>
                </a:tc>
                <a:tc>
                  <a:txBody>
                    <a:bodyPr/>
                    <a:lstStyle/>
                    <a:p>
                      <a:r>
                        <a:rPr lang="en-NL" dirty="0">
                          <a:latin typeface="FreightSans Pro Light" panose="02000606030000020004" pitchFamily="2" charset="0"/>
                        </a:rPr>
                        <a:t>-</a:t>
                      </a:r>
                    </a:p>
                  </a:txBody>
                  <a:tcPr/>
                </a:tc>
                <a:extLst>
                  <a:ext uri="{0D108BD9-81ED-4DB2-BD59-A6C34878D82A}">
                    <a16:rowId xmlns:a16="http://schemas.microsoft.com/office/drawing/2014/main" val="3727182528"/>
                  </a:ext>
                </a:extLst>
              </a:tr>
              <a:tr h="370840">
                <a:tc>
                  <a:txBody>
                    <a:bodyPr/>
                    <a:lstStyle/>
                    <a:p>
                      <a:r>
                        <a:rPr lang="en-NL" dirty="0">
                          <a:latin typeface="FreightSans Pro Light" panose="02000606030000020004" pitchFamily="2" charset="0"/>
                        </a:rPr>
                        <a:t>PointTransformer</a:t>
                      </a:r>
                    </a:p>
                  </a:txBody>
                  <a:tcPr/>
                </a:tc>
                <a:tc>
                  <a:txBody>
                    <a:bodyPr/>
                    <a:lstStyle/>
                    <a:p>
                      <a:r>
                        <a:rPr lang="en-NL" dirty="0">
                          <a:latin typeface="FreightSans Pro Light" panose="02000606030000020004" pitchFamily="2" charset="0"/>
                        </a:rPr>
                        <a:t>-</a:t>
                      </a:r>
                    </a:p>
                  </a:txBody>
                  <a:tcPr/>
                </a:tc>
                <a:extLst>
                  <a:ext uri="{0D108BD9-81ED-4DB2-BD59-A6C34878D82A}">
                    <a16:rowId xmlns:a16="http://schemas.microsoft.com/office/drawing/2014/main" val="307979090"/>
                  </a:ext>
                </a:extLst>
              </a:tr>
              <a:tr h="370840">
                <a:tc>
                  <a:txBody>
                    <a:bodyPr/>
                    <a:lstStyle/>
                    <a:p>
                      <a:r>
                        <a:rPr lang="en-NL" dirty="0">
                          <a:latin typeface="FreightSans Pro Light" panose="02000606030000020004" pitchFamily="2" charset="0"/>
                        </a:rPr>
                        <a:t>GBNet</a:t>
                      </a:r>
                    </a:p>
                  </a:txBody>
                  <a:tcPr/>
                </a:tc>
                <a:tc>
                  <a:txBody>
                    <a:bodyPr/>
                    <a:lstStyle/>
                    <a:p>
                      <a:r>
                        <a:rPr lang="en-NL" dirty="0">
                          <a:latin typeface="FreightSans Pro Light" panose="02000606030000020004" pitchFamily="2" charset="0"/>
                        </a:rPr>
                        <a:t>80.5</a:t>
                      </a:r>
                    </a:p>
                  </a:txBody>
                  <a:tcPr/>
                </a:tc>
                <a:extLst>
                  <a:ext uri="{0D108BD9-81ED-4DB2-BD59-A6C34878D82A}">
                    <a16:rowId xmlns:a16="http://schemas.microsoft.com/office/drawing/2014/main" val="2186973657"/>
                  </a:ext>
                </a:extLst>
              </a:tr>
              <a:tr h="370840">
                <a:tc>
                  <a:txBody>
                    <a:bodyPr/>
                    <a:lstStyle/>
                    <a:p>
                      <a:r>
                        <a:rPr lang="en-NL" dirty="0">
                          <a:latin typeface="FreightSans Pro Light" panose="02000606030000020004" pitchFamily="2" charset="0"/>
                        </a:rPr>
                        <a:t>CurveNet</a:t>
                      </a:r>
                    </a:p>
                  </a:txBody>
                  <a:tcPr>
                    <a:lnB w="28575" cap="flat" cmpd="sng" algn="ctr">
                      <a:solidFill>
                        <a:schemeClr val="accent4"/>
                      </a:solidFill>
                      <a:prstDash val="solid"/>
                      <a:round/>
                      <a:headEnd type="none" w="med" len="med"/>
                      <a:tailEnd type="none" w="med" len="med"/>
                    </a:lnB>
                  </a:tcPr>
                </a:tc>
                <a:tc>
                  <a:txBody>
                    <a:bodyPr/>
                    <a:lstStyle/>
                    <a:p>
                      <a:r>
                        <a:rPr lang="en-NL" dirty="0">
                          <a:latin typeface="FreightSans Pro Light" panose="02000606030000020004" pitchFamily="2" charset="0"/>
                        </a:rPr>
                        <a:t>-</a:t>
                      </a:r>
                    </a:p>
                  </a:txBody>
                  <a:tcPr>
                    <a:lnB w="285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881029871"/>
                  </a:ext>
                </a:extLst>
              </a:tr>
              <a:tr h="370840">
                <a:tc>
                  <a:txBody>
                    <a:bodyPr/>
                    <a:lstStyle/>
                    <a:p>
                      <a:r>
                        <a:rPr lang="en-NL" b="0" i="0" dirty="0">
                          <a:latin typeface="FreightSans Pro Semibold" panose="02000606030000020004" pitchFamily="2" charset="0"/>
                        </a:rPr>
                        <a:t>DeltaNet (ours)</a:t>
                      </a:r>
                    </a:p>
                  </a:txBody>
                  <a:tcP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r>
                        <a:rPr lang="en-NL" b="0" i="0" dirty="0">
                          <a:latin typeface="FreightSans Pro Semibold" panose="02000606030000020004" pitchFamily="2" charset="0"/>
                        </a:rPr>
                        <a:t>84.7</a:t>
                      </a:r>
                    </a:p>
                  </a:txBody>
                  <a:tcP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04741385"/>
                  </a:ext>
                </a:extLst>
              </a:tr>
            </a:tbl>
          </a:graphicData>
        </a:graphic>
      </p:graphicFrame>
      <p:sp>
        <p:nvSpPr>
          <p:cNvPr id="8" name="TextBox 7">
            <a:extLst>
              <a:ext uri="{FF2B5EF4-FFF2-40B4-BE49-F238E27FC236}">
                <a16:creationId xmlns:a16="http://schemas.microsoft.com/office/drawing/2014/main" id="{FDA69D9E-083B-9AC5-186C-89E4198C2BCB}"/>
              </a:ext>
            </a:extLst>
          </p:cNvPr>
          <p:cNvSpPr txBox="1"/>
          <p:nvPr/>
        </p:nvSpPr>
        <p:spPr>
          <a:xfrm>
            <a:off x="838200" y="1604797"/>
            <a:ext cx="2005070" cy="830997"/>
          </a:xfrm>
          <a:prstGeom prst="rect">
            <a:avLst/>
          </a:prstGeom>
          <a:noFill/>
        </p:spPr>
        <p:txBody>
          <a:bodyPr wrap="square" rtlCol="0">
            <a:spAutoFit/>
          </a:bodyPr>
          <a:lstStyle/>
          <a:p>
            <a:r>
              <a:rPr lang="en-NL" sz="2400" b="1" dirty="0">
                <a:latin typeface="FreightSans Pro Semibold" panose="02000606030000020004" pitchFamily="2" charset="0"/>
              </a:rPr>
              <a:t>Classification</a:t>
            </a:r>
          </a:p>
          <a:p>
            <a:r>
              <a:rPr lang="en-NL" sz="2400" dirty="0">
                <a:latin typeface="FreightSans Pro Light" panose="02000606030000020004" pitchFamily="2" charset="0"/>
              </a:rPr>
              <a:t>ScanObjectNN</a:t>
            </a:r>
          </a:p>
        </p:txBody>
      </p:sp>
    </p:spTree>
    <p:extLst>
      <p:ext uri="{BB962C8B-B14F-4D97-AF65-F5344CB8AC3E}">
        <p14:creationId xmlns:p14="http://schemas.microsoft.com/office/powerpoint/2010/main" val="200183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39BD-A8D2-7E4E-AE68-0B596CA4EBF2}"/>
              </a:ext>
            </a:extLst>
          </p:cNvPr>
          <p:cNvSpPr>
            <a:spLocks noGrp="1"/>
          </p:cNvSpPr>
          <p:nvPr>
            <p:ph type="title"/>
          </p:nvPr>
        </p:nvSpPr>
        <p:spPr/>
        <p:txBody>
          <a:bodyPr/>
          <a:lstStyle/>
          <a:p>
            <a:r>
              <a:rPr lang="en-NL" dirty="0"/>
              <a:t>Ablations vector stream</a:t>
            </a:r>
          </a:p>
        </p:txBody>
      </p:sp>
      <p:sp>
        <p:nvSpPr>
          <p:cNvPr id="4" name="Slide Number Placeholder 3">
            <a:extLst>
              <a:ext uri="{FF2B5EF4-FFF2-40B4-BE49-F238E27FC236}">
                <a16:creationId xmlns:a16="http://schemas.microsoft.com/office/drawing/2014/main" id="{955BCB6B-CD47-7744-8BF3-142249B7D233}"/>
              </a:ext>
            </a:extLst>
          </p:cNvPr>
          <p:cNvSpPr>
            <a:spLocks noGrp="1"/>
          </p:cNvSpPr>
          <p:nvPr>
            <p:ph type="sldNum" sz="quarter" idx="12"/>
          </p:nvPr>
        </p:nvSpPr>
        <p:spPr/>
        <p:txBody>
          <a:bodyPr/>
          <a:lstStyle/>
          <a:p>
            <a:fld id="{F376D241-1DD8-9144-9B2C-BE0F706CAFA9}" type="slidenum">
              <a:rPr lang="en-NL" smtClean="0"/>
              <a:pPr/>
              <a:t>63</a:t>
            </a:fld>
            <a:endParaRPr lang="en-NL"/>
          </a:p>
        </p:txBody>
      </p:sp>
      <p:graphicFrame>
        <p:nvGraphicFramePr>
          <p:cNvPr id="11" name="Table 10">
            <a:extLst>
              <a:ext uri="{FF2B5EF4-FFF2-40B4-BE49-F238E27FC236}">
                <a16:creationId xmlns:a16="http://schemas.microsoft.com/office/drawing/2014/main" id="{9CFD3F7C-BDD4-539D-1B80-0E184474984D}"/>
              </a:ext>
            </a:extLst>
          </p:cNvPr>
          <p:cNvGraphicFramePr>
            <a:graphicFrameLocks noGrp="1"/>
          </p:cNvGraphicFramePr>
          <p:nvPr>
            <p:extLst>
              <p:ext uri="{D42A27DB-BD31-4B8C-83A1-F6EECF244321}">
                <p14:modId xmlns:p14="http://schemas.microsoft.com/office/powerpoint/2010/main" val="706523050"/>
              </p:ext>
            </p:extLst>
          </p:nvPr>
        </p:nvGraphicFramePr>
        <p:xfrm>
          <a:off x="838200" y="1932942"/>
          <a:ext cx="9185910" cy="4475617"/>
        </p:xfrm>
        <a:graphic>
          <a:graphicData uri="http://schemas.openxmlformats.org/drawingml/2006/table">
            <a:tbl>
              <a:tblPr firstRow="1">
                <a:tableStyleId>{3B4B98B0-60AC-42C2-AFA5-B58CD77FA1E5}</a:tableStyleId>
              </a:tblPr>
              <a:tblGrid>
                <a:gridCol w="1909630">
                  <a:extLst>
                    <a:ext uri="{9D8B030D-6E8A-4147-A177-3AD203B41FA5}">
                      <a16:colId xmlns:a16="http://schemas.microsoft.com/office/drawing/2014/main" val="1372759825"/>
                    </a:ext>
                  </a:extLst>
                </a:gridCol>
                <a:gridCol w="1152340">
                  <a:extLst>
                    <a:ext uri="{9D8B030D-6E8A-4147-A177-3AD203B41FA5}">
                      <a16:colId xmlns:a16="http://schemas.microsoft.com/office/drawing/2014/main" val="3702588228"/>
                    </a:ext>
                  </a:extLst>
                </a:gridCol>
                <a:gridCol w="1530985">
                  <a:extLst>
                    <a:ext uri="{9D8B030D-6E8A-4147-A177-3AD203B41FA5}">
                      <a16:colId xmlns:a16="http://schemas.microsoft.com/office/drawing/2014/main" val="1353727928"/>
                    </a:ext>
                  </a:extLst>
                </a:gridCol>
                <a:gridCol w="1530985">
                  <a:extLst>
                    <a:ext uri="{9D8B030D-6E8A-4147-A177-3AD203B41FA5}">
                      <a16:colId xmlns:a16="http://schemas.microsoft.com/office/drawing/2014/main" val="723578805"/>
                    </a:ext>
                  </a:extLst>
                </a:gridCol>
                <a:gridCol w="1530985">
                  <a:extLst>
                    <a:ext uri="{9D8B030D-6E8A-4147-A177-3AD203B41FA5}">
                      <a16:colId xmlns:a16="http://schemas.microsoft.com/office/drawing/2014/main" val="1125241886"/>
                    </a:ext>
                  </a:extLst>
                </a:gridCol>
                <a:gridCol w="1530985">
                  <a:extLst>
                    <a:ext uri="{9D8B030D-6E8A-4147-A177-3AD203B41FA5}">
                      <a16:colId xmlns:a16="http://schemas.microsoft.com/office/drawing/2014/main" val="3741934732"/>
                    </a:ext>
                  </a:extLst>
                </a:gridCol>
              </a:tblGrid>
              <a:tr h="720214">
                <a:tc>
                  <a:txBody>
                    <a:bodyPr/>
                    <a:lstStyle/>
                    <a:p>
                      <a:r>
                        <a:rPr lang="en-NL" b="1" i="0" dirty="0">
                          <a:latin typeface="FreightSans Pro Semibold" panose="02000606030000020004" pitchFamily="2" charset="0"/>
                        </a:rPr>
                        <a:t>Scalar convolution</a:t>
                      </a:r>
                    </a:p>
                  </a:txBody>
                  <a:tcPr/>
                </a:tc>
                <a:tc>
                  <a:txBody>
                    <a:bodyPr/>
                    <a:lstStyle/>
                    <a:p>
                      <a:r>
                        <a:rPr lang="en-NL" b="1" i="0" dirty="0">
                          <a:latin typeface="FreightSans Pro Semibold" panose="02000606030000020004" pitchFamily="2" charset="0"/>
                        </a:rPr>
                        <a:t>Vector stream</a:t>
                      </a:r>
                    </a:p>
                  </a:txBody>
                  <a:tcPr/>
                </a:tc>
                <a:tc>
                  <a:txBody>
                    <a:bodyPr/>
                    <a:lstStyle/>
                    <a:p>
                      <a:r>
                        <a:rPr lang="en-NL" b="1" i="0" dirty="0">
                          <a:latin typeface="FreightSans Pro Semibold" panose="02000606030000020004" pitchFamily="2" charset="0"/>
                        </a:rPr>
                        <a:t>Increased params</a:t>
                      </a:r>
                    </a:p>
                  </a:txBody>
                  <a:tcPr/>
                </a:tc>
                <a:tc>
                  <a:txBody>
                    <a:bodyPr/>
                    <a:lstStyle/>
                    <a:p>
                      <a:r>
                        <a:rPr lang="en-NL" b="1" i="0" dirty="0">
                          <a:latin typeface="FreightSans Pro Semibold" panose="02000606030000020004" pitchFamily="2" charset="0"/>
                        </a:rPr>
                        <a:t>Mean Class Acc.</a:t>
                      </a:r>
                    </a:p>
                  </a:txBody>
                  <a:tcPr/>
                </a:tc>
                <a:tc>
                  <a:txBody>
                    <a:bodyPr/>
                    <a:lstStyle/>
                    <a:p>
                      <a:r>
                        <a:rPr lang="en-NL" b="1" i="0" dirty="0">
                          <a:latin typeface="FreightSans Pro Semibold" panose="02000606030000020004" pitchFamily="2" charset="0"/>
                        </a:rPr>
                        <a:t>Overall Accuracy</a:t>
                      </a:r>
                    </a:p>
                  </a:txBody>
                  <a:tcPr/>
                </a:tc>
                <a:tc>
                  <a:txBody>
                    <a:bodyPr/>
                    <a:lstStyle/>
                    <a:p>
                      <a:r>
                        <a:rPr lang="en-NL" b="1" i="0" dirty="0">
                          <a:latin typeface="FreightSans Pro Semibold" panose="02000606030000020004" pitchFamily="2" charset="0"/>
                        </a:rPr>
                        <a:t>Mean inst. mIoU</a:t>
                      </a:r>
                    </a:p>
                  </a:txBody>
                  <a:tcPr/>
                </a:tc>
                <a:extLst>
                  <a:ext uri="{0D108BD9-81ED-4DB2-BD59-A6C34878D82A}">
                    <a16:rowId xmlns:a16="http://schemas.microsoft.com/office/drawing/2014/main" val="4096111558"/>
                  </a:ext>
                </a:extLst>
              </a:tr>
              <a:tr h="4172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b="0" dirty="0">
                          <a:latin typeface="FreightSans Pro Light" panose="02000606030000020004" pitchFamily="2" charset="0"/>
                        </a:rPr>
                        <a:t>Laplace-Beltrami</a:t>
                      </a:r>
                    </a:p>
                  </a:txBody>
                  <a:tcPr anchor="ctr">
                    <a:noFill/>
                  </a:tcPr>
                </a:tc>
                <a:tc>
                  <a:txBody>
                    <a:bodyPr/>
                    <a:lstStyle/>
                    <a:p>
                      <a:r>
                        <a:rPr lang="en-NL" b="0" dirty="0">
                          <a:latin typeface="FreightSans Pro Light" panose="02000606030000020004" pitchFamily="2" charset="0"/>
                        </a:rPr>
                        <a:t>-</a:t>
                      </a:r>
                    </a:p>
                  </a:txBody>
                  <a:tcPr anchor="ctr">
                    <a:noFill/>
                  </a:tcPr>
                </a:tc>
                <a:tc>
                  <a:txBody>
                    <a:bodyPr/>
                    <a:lstStyle/>
                    <a:p>
                      <a:r>
                        <a:rPr lang="en-NL" b="0" dirty="0">
                          <a:latin typeface="FreightSans Pro Light" panose="02000606030000020004" pitchFamily="2" charset="0"/>
                        </a:rPr>
                        <a:t>-</a:t>
                      </a:r>
                    </a:p>
                  </a:txBody>
                  <a:tcPr anchor="ctr">
                    <a:noFill/>
                  </a:tcPr>
                </a:tc>
                <a:tc>
                  <a:txBody>
                    <a:bodyPr/>
                    <a:lstStyle/>
                    <a:p>
                      <a:r>
                        <a:rPr lang="en-NL" b="0" dirty="0">
                          <a:latin typeface="FreightSans Pro Light" panose="02000606030000020004" pitchFamily="2" charset="0"/>
                        </a:rPr>
                        <a:t>86.1</a:t>
                      </a:r>
                    </a:p>
                  </a:txBody>
                  <a:tcPr anchor="ctr">
                    <a:noFill/>
                  </a:tcPr>
                </a:tc>
                <a:tc>
                  <a:txBody>
                    <a:bodyPr/>
                    <a:lstStyle/>
                    <a:p>
                      <a:r>
                        <a:rPr lang="en-NL" b="0" dirty="0">
                          <a:latin typeface="FreightSans Pro Light" panose="02000606030000020004" pitchFamily="2" charset="0"/>
                        </a:rPr>
                        <a:t>90.4</a:t>
                      </a:r>
                    </a:p>
                  </a:txBody>
                  <a:tcPr anchor="ctr">
                    <a:noFill/>
                  </a:tcPr>
                </a:tc>
                <a:tc>
                  <a:txBody>
                    <a:bodyPr/>
                    <a:lstStyle/>
                    <a:p>
                      <a:r>
                        <a:rPr lang="en-NL" b="0" dirty="0">
                          <a:latin typeface="FreightSans Pro Light" panose="02000606030000020004" pitchFamily="2" charset="0"/>
                        </a:rPr>
                        <a:t>82.5</a:t>
                      </a:r>
                    </a:p>
                  </a:txBody>
                  <a:tcPr anchor="ctr">
                    <a:noFill/>
                  </a:tcPr>
                </a:tc>
                <a:extLst>
                  <a:ext uri="{0D108BD9-81ED-4DB2-BD59-A6C34878D82A}">
                    <a16:rowId xmlns:a16="http://schemas.microsoft.com/office/drawing/2014/main" val="2349929784"/>
                  </a:ext>
                </a:extLst>
              </a:tr>
              <a:tr h="417267">
                <a:tc>
                  <a:txBody>
                    <a:bodyPr/>
                    <a:lstStyle/>
                    <a:p>
                      <a:endParaRPr lang="en-NL" b="0" dirty="0">
                        <a:latin typeface="FreightSans Pro Light" panose="02000606030000020004" pitchFamily="2" charset="0"/>
                      </a:endParaRPr>
                    </a:p>
                  </a:txBody>
                  <a:tcPr anchor="ctr">
                    <a:lnB w="28575" cap="flat" cmpd="sng" algn="ctr">
                      <a:solidFill>
                        <a:schemeClr val="accent4"/>
                      </a:solidFill>
                      <a:prstDash val="solid"/>
                      <a:round/>
                      <a:headEnd type="none" w="med" len="med"/>
                      <a:tailEnd type="none" w="med" len="med"/>
                    </a:lnB>
                    <a:noFill/>
                  </a:tcPr>
                </a:tc>
                <a:tc>
                  <a:txBody>
                    <a:bodyPr/>
                    <a:lstStyle/>
                    <a:p>
                      <a:r>
                        <a:rPr lang="en-NL" b="0">
                          <a:latin typeface="FreightSans Pro Light" panose="02000606030000020004" pitchFamily="2" charset="0"/>
                        </a:rPr>
                        <a:t>-</a:t>
                      </a:r>
                      <a:endParaRPr lang="en-NL" b="0" dirty="0">
                        <a:latin typeface="FreightSans Pro Light" panose="02000606030000020004" pitchFamily="2" charset="0"/>
                      </a:endParaRPr>
                    </a:p>
                  </a:txBody>
                  <a:tcPr anchor="ctr">
                    <a:lnB w="28575" cap="flat" cmpd="sng" algn="ctr">
                      <a:solidFill>
                        <a:schemeClr val="accent4"/>
                      </a:solidFill>
                      <a:prstDash val="solid"/>
                      <a:round/>
                      <a:headEnd type="none" w="med" len="med"/>
                      <a:tailEnd type="none" w="med" len="med"/>
                    </a:lnB>
                    <a:noFill/>
                  </a:tcPr>
                </a:tc>
                <a:tc>
                  <a:txBody>
                    <a:bodyPr/>
                    <a:lstStyle/>
                    <a:p>
                      <a:r>
                        <a:rPr lang="en-NL" b="0" dirty="0">
                          <a:latin typeface="FreightSans Pro Light" panose="02000606030000020004" pitchFamily="2" charset="0"/>
                        </a:rPr>
                        <a:t>✓</a:t>
                      </a:r>
                    </a:p>
                  </a:txBody>
                  <a:tcPr anchor="ctr">
                    <a:lnB w="28575" cap="flat" cmpd="sng" algn="ctr">
                      <a:solidFill>
                        <a:schemeClr val="accent4"/>
                      </a:solidFill>
                      <a:prstDash val="solid"/>
                      <a:round/>
                      <a:headEnd type="none" w="med" len="med"/>
                      <a:tailEnd type="none" w="med" len="med"/>
                    </a:lnB>
                    <a:noFill/>
                  </a:tcPr>
                </a:tc>
                <a:tc>
                  <a:txBody>
                    <a:bodyPr/>
                    <a:lstStyle/>
                    <a:p>
                      <a:r>
                        <a:rPr lang="en-NL" b="0">
                          <a:latin typeface="FreightSans Pro Light" panose="02000606030000020004" pitchFamily="2" charset="0"/>
                        </a:rPr>
                        <a:t>87.1</a:t>
                      </a:r>
                      <a:endParaRPr lang="en-NL" b="0" dirty="0">
                        <a:latin typeface="FreightSans Pro Light" panose="02000606030000020004" pitchFamily="2" charset="0"/>
                      </a:endParaRPr>
                    </a:p>
                  </a:txBody>
                  <a:tcPr anchor="ctr">
                    <a:lnB w="28575" cap="flat" cmpd="sng" algn="ctr">
                      <a:solidFill>
                        <a:schemeClr val="accent4"/>
                      </a:solidFill>
                      <a:prstDash val="solid"/>
                      <a:round/>
                      <a:headEnd type="none" w="med" len="med"/>
                      <a:tailEnd type="none" w="med" len="med"/>
                    </a:lnB>
                    <a:noFill/>
                  </a:tcPr>
                </a:tc>
                <a:tc>
                  <a:txBody>
                    <a:bodyPr/>
                    <a:lstStyle/>
                    <a:p>
                      <a:r>
                        <a:rPr lang="en-NL" b="0">
                          <a:latin typeface="FreightSans Pro Light" panose="02000606030000020004" pitchFamily="2" charset="0"/>
                        </a:rPr>
                        <a:t>90.6</a:t>
                      </a:r>
                      <a:endParaRPr lang="en-NL" b="0" dirty="0">
                        <a:latin typeface="FreightSans Pro Light" panose="02000606030000020004" pitchFamily="2" charset="0"/>
                      </a:endParaRPr>
                    </a:p>
                  </a:txBody>
                  <a:tcPr anchor="ctr">
                    <a:lnB w="28575" cap="flat" cmpd="sng" algn="ctr">
                      <a:solidFill>
                        <a:schemeClr val="accent4"/>
                      </a:solidFill>
                      <a:prstDash val="solid"/>
                      <a:round/>
                      <a:headEnd type="none" w="med" len="med"/>
                      <a:tailEnd type="none" w="med" len="med"/>
                    </a:lnB>
                    <a:noFill/>
                  </a:tcPr>
                </a:tc>
                <a:tc>
                  <a:txBody>
                    <a:bodyPr/>
                    <a:lstStyle/>
                    <a:p>
                      <a:r>
                        <a:rPr lang="en-NL" b="0">
                          <a:latin typeface="FreightSans Pro Light" panose="02000606030000020004" pitchFamily="2" charset="0"/>
                        </a:rPr>
                        <a:t>82.5</a:t>
                      </a:r>
                      <a:endParaRPr lang="en-NL" b="0" dirty="0">
                        <a:latin typeface="FreightSans Pro Light" panose="02000606030000020004" pitchFamily="2" charset="0"/>
                      </a:endParaRPr>
                    </a:p>
                  </a:txBody>
                  <a:tcPr anchor="ctr">
                    <a:lnB w="2857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61841740"/>
                  </a:ext>
                </a:extLst>
              </a:tr>
              <a:tr h="417267">
                <a:tc>
                  <a:txBody>
                    <a:bodyPr/>
                    <a:lstStyle/>
                    <a:p>
                      <a:endParaRPr lang="en-NL" b="0" dirty="0">
                        <a:latin typeface="FreightSans Pro Light" panose="02000606030000020004" pitchFamily="2" charset="0"/>
                      </a:endParaRPr>
                    </a:p>
                  </a:txBody>
                  <a:tcPr anchor="ct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b="0" dirty="0">
                          <a:latin typeface="FreightSans Pro Light" panose="02000606030000020004" pitchFamily="2" charset="0"/>
                        </a:rPr>
                        <a:t>✓</a:t>
                      </a:r>
                    </a:p>
                  </a:txBody>
                  <a:tcPr anchor="ct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r>
                        <a:rPr lang="en-NL" b="0">
                          <a:latin typeface="FreightSans Pro Light" panose="02000606030000020004" pitchFamily="2" charset="0"/>
                        </a:rPr>
                        <a:t>-</a:t>
                      </a:r>
                      <a:endParaRPr lang="en-NL" b="0" dirty="0">
                        <a:latin typeface="FreightSans Pro Light" panose="02000606030000020004" pitchFamily="2" charset="0"/>
                      </a:endParaRPr>
                    </a:p>
                  </a:txBody>
                  <a:tcPr anchor="ct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r>
                        <a:rPr lang="en-NL" b="1" i="0">
                          <a:latin typeface="FreightSans Pro Semibold" panose="02000606030000020004" pitchFamily="2" charset="0"/>
                        </a:rPr>
                        <a:t>89.4</a:t>
                      </a:r>
                      <a:endParaRPr lang="en-NL" b="1" i="0" dirty="0">
                        <a:latin typeface="FreightSans Pro Semibold" panose="02000606030000020004" pitchFamily="2" charset="0"/>
                      </a:endParaRPr>
                    </a:p>
                  </a:txBody>
                  <a:tcPr anchor="ct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r>
                        <a:rPr lang="en-NL" b="1" i="0">
                          <a:latin typeface="FreightSans Pro Semibold" panose="02000606030000020004" pitchFamily="2" charset="0"/>
                        </a:rPr>
                        <a:t>92.2</a:t>
                      </a:r>
                      <a:endParaRPr lang="en-NL" b="1" i="0" dirty="0">
                        <a:latin typeface="FreightSans Pro Semibold" panose="02000606030000020004" pitchFamily="2" charset="0"/>
                      </a:endParaRPr>
                    </a:p>
                  </a:txBody>
                  <a:tcPr anchor="ct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r>
                        <a:rPr lang="en-NL" b="1" i="0" dirty="0">
                          <a:latin typeface="FreightSans Pro Semibold" panose="02000606030000020004" pitchFamily="2" charset="0"/>
                        </a:rPr>
                        <a:t>84.9</a:t>
                      </a:r>
                    </a:p>
                  </a:txBody>
                  <a:tcPr anchor="ct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27182528"/>
                  </a:ext>
                </a:extLst>
              </a:tr>
              <a:tr h="417267">
                <a:tc>
                  <a:txBody>
                    <a:bodyPr/>
                    <a:lstStyle/>
                    <a:p>
                      <a:r>
                        <a:rPr lang="en-NL" b="0" dirty="0">
                          <a:latin typeface="FreightSans Pro Light" panose="02000606030000020004" pitchFamily="2" charset="0"/>
                        </a:rPr>
                        <a:t>GCN</a:t>
                      </a:r>
                    </a:p>
                  </a:txBody>
                  <a:tcPr anchor="ctr">
                    <a:lnT w="28575" cap="flat" cmpd="sng" algn="ctr">
                      <a:solidFill>
                        <a:schemeClr val="accent4"/>
                      </a:solidFill>
                      <a:prstDash val="solid"/>
                      <a:round/>
                      <a:headEnd type="none" w="med" len="med"/>
                      <a:tailEnd type="none" w="med" len="med"/>
                    </a:lnT>
                    <a:noFill/>
                  </a:tcPr>
                </a:tc>
                <a:tc>
                  <a:txBody>
                    <a:bodyPr/>
                    <a:lstStyle/>
                    <a:p>
                      <a:r>
                        <a:rPr lang="en-NL" b="0" dirty="0">
                          <a:latin typeface="FreightSans Pro Light" panose="02000606030000020004" pitchFamily="2" charset="0"/>
                        </a:rPr>
                        <a:t>-</a:t>
                      </a:r>
                    </a:p>
                  </a:txBody>
                  <a:tcPr anchor="ctr">
                    <a:lnT w="28575" cap="flat" cmpd="sng" algn="ctr">
                      <a:solidFill>
                        <a:schemeClr val="accent4"/>
                      </a:solidFill>
                      <a:prstDash val="solid"/>
                      <a:round/>
                      <a:headEnd type="none" w="med" len="med"/>
                      <a:tailEnd type="none" w="med" len="med"/>
                    </a:lnT>
                    <a:noFill/>
                  </a:tcPr>
                </a:tc>
                <a:tc>
                  <a:txBody>
                    <a:bodyPr/>
                    <a:lstStyle/>
                    <a:p>
                      <a:r>
                        <a:rPr lang="en-NL" b="0" dirty="0">
                          <a:latin typeface="FreightSans Pro Light" panose="02000606030000020004" pitchFamily="2" charset="0"/>
                        </a:rPr>
                        <a:t>-</a:t>
                      </a:r>
                    </a:p>
                  </a:txBody>
                  <a:tcPr anchor="ctr">
                    <a:lnT w="28575" cap="flat" cmpd="sng" algn="ctr">
                      <a:solidFill>
                        <a:schemeClr val="accent4"/>
                      </a:solidFill>
                      <a:prstDash val="solid"/>
                      <a:round/>
                      <a:headEnd type="none" w="med" len="med"/>
                      <a:tailEnd type="none" w="med" len="med"/>
                    </a:lnT>
                    <a:noFill/>
                  </a:tcPr>
                </a:tc>
                <a:tc>
                  <a:txBody>
                    <a:bodyPr/>
                    <a:lstStyle/>
                    <a:p>
                      <a:r>
                        <a:rPr lang="en-NL" b="0" dirty="0">
                          <a:latin typeface="FreightSans Pro Light" panose="02000606030000020004" pitchFamily="2" charset="0"/>
                        </a:rPr>
                        <a:t>87.3</a:t>
                      </a:r>
                    </a:p>
                  </a:txBody>
                  <a:tcPr anchor="ctr">
                    <a:lnT w="28575" cap="flat" cmpd="sng" algn="ctr">
                      <a:solidFill>
                        <a:schemeClr val="accent4"/>
                      </a:solidFill>
                      <a:prstDash val="solid"/>
                      <a:round/>
                      <a:headEnd type="none" w="med" len="med"/>
                      <a:tailEnd type="none" w="med" len="med"/>
                    </a:lnT>
                    <a:noFill/>
                  </a:tcPr>
                </a:tc>
                <a:tc>
                  <a:txBody>
                    <a:bodyPr/>
                    <a:lstStyle/>
                    <a:p>
                      <a:r>
                        <a:rPr lang="en-NL" b="0" dirty="0">
                          <a:latin typeface="FreightSans Pro Light" panose="02000606030000020004" pitchFamily="2" charset="0"/>
                        </a:rPr>
                        <a:t>90.4</a:t>
                      </a:r>
                    </a:p>
                  </a:txBody>
                  <a:tcPr anchor="ctr">
                    <a:lnT w="28575" cap="flat" cmpd="sng" algn="ctr">
                      <a:solidFill>
                        <a:schemeClr val="accent4"/>
                      </a:solidFill>
                      <a:prstDash val="solid"/>
                      <a:round/>
                      <a:headEnd type="none" w="med" len="med"/>
                      <a:tailEnd type="none" w="med" len="med"/>
                    </a:lnT>
                    <a:noFill/>
                  </a:tcPr>
                </a:tc>
                <a:tc>
                  <a:txBody>
                    <a:bodyPr/>
                    <a:lstStyle/>
                    <a:p>
                      <a:r>
                        <a:rPr lang="en-NL" b="0" dirty="0">
                          <a:latin typeface="FreightSans Pro Light" panose="02000606030000020004" pitchFamily="2" charset="0"/>
                        </a:rPr>
                        <a:t>81.1</a:t>
                      </a:r>
                    </a:p>
                  </a:txBody>
                  <a:tcPr anchor="ctr">
                    <a:lnT w="28575" cap="flat" cmpd="sng" algn="ctr">
                      <a:solidFill>
                        <a:schemeClr val="accent4"/>
                      </a:solidFill>
                      <a:prstDash val="solid"/>
                      <a:round/>
                      <a:headEnd type="none" w="med" len="med"/>
                      <a:tailEnd type="none" w="med" len="med"/>
                    </a:lnT>
                    <a:noFill/>
                  </a:tcPr>
                </a:tc>
                <a:extLst>
                  <a:ext uri="{0D108BD9-81ED-4DB2-BD59-A6C34878D82A}">
                    <a16:rowId xmlns:a16="http://schemas.microsoft.com/office/drawing/2014/main" val="307979090"/>
                  </a:ext>
                </a:extLst>
              </a:tr>
              <a:tr h="417267">
                <a:tc>
                  <a:txBody>
                    <a:bodyPr/>
                    <a:lstStyle/>
                    <a:p>
                      <a:endParaRPr lang="en-NL" b="0" dirty="0">
                        <a:latin typeface="FreightSans Pro Light" panose="02000606030000020004" pitchFamily="2" charset="0"/>
                      </a:endParaRPr>
                    </a:p>
                  </a:txBody>
                  <a:tcPr anchor="ctr">
                    <a:lnB w="28575" cap="flat" cmpd="sng" algn="ctr">
                      <a:solidFill>
                        <a:schemeClr val="accent4"/>
                      </a:solidFill>
                      <a:prstDash val="solid"/>
                      <a:round/>
                      <a:headEnd type="none" w="med" len="med"/>
                      <a:tailEnd type="none" w="med" len="med"/>
                    </a:lnB>
                    <a:noFill/>
                  </a:tcPr>
                </a:tc>
                <a:tc>
                  <a:txBody>
                    <a:bodyPr/>
                    <a:lstStyle/>
                    <a:p>
                      <a:r>
                        <a:rPr lang="en-NL" b="0">
                          <a:latin typeface="FreightSans Pro Light" panose="02000606030000020004" pitchFamily="2" charset="0"/>
                        </a:rPr>
                        <a:t>-</a:t>
                      </a:r>
                      <a:endParaRPr lang="en-NL" b="0" dirty="0">
                        <a:latin typeface="FreightSans Pro Light" panose="02000606030000020004" pitchFamily="2" charset="0"/>
                      </a:endParaRPr>
                    </a:p>
                  </a:txBody>
                  <a:tcPr anchor="ctr">
                    <a:lnB w="28575" cap="flat" cmpd="sng" algn="ctr">
                      <a:solidFill>
                        <a:schemeClr val="accent4"/>
                      </a:solidFill>
                      <a:prstDash val="solid"/>
                      <a:round/>
                      <a:headEnd type="none" w="med" len="med"/>
                      <a:tailEnd type="none" w="med" len="med"/>
                    </a:lnB>
                    <a:noFill/>
                  </a:tcPr>
                </a:tc>
                <a:tc>
                  <a:txBody>
                    <a:bodyPr/>
                    <a:lstStyle/>
                    <a:p>
                      <a:r>
                        <a:rPr lang="en-NL" b="0" dirty="0">
                          <a:latin typeface="FreightSans Pro Light" panose="02000606030000020004" pitchFamily="2" charset="0"/>
                        </a:rPr>
                        <a:t>✓</a:t>
                      </a:r>
                    </a:p>
                  </a:txBody>
                  <a:tcPr anchor="ctr">
                    <a:lnB w="28575" cap="flat" cmpd="sng" algn="ctr">
                      <a:solidFill>
                        <a:schemeClr val="accent4"/>
                      </a:solidFill>
                      <a:prstDash val="solid"/>
                      <a:round/>
                      <a:headEnd type="none" w="med" len="med"/>
                      <a:tailEnd type="none" w="med" len="med"/>
                    </a:lnB>
                    <a:noFill/>
                  </a:tcPr>
                </a:tc>
                <a:tc>
                  <a:txBody>
                    <a:bodyPr/>
                    <a:lstStyle/>
                    <a:p>
                      <a:r>
                        <a:rPr lang="en-NL" b="0">
                          <a:latin typeface="FreightSans Pro Light" panose="02000606030000020004" pitchFamily="2" charset="0"/>
                        </a:rPr>
                        <a:t>87.3</a:t>
                      </a:r>
                      <a:endParaRPr lang="en-NL" b="0" dirty="0">
                        <a:latin typeface="FreightSans Pro Light" panose="02000606030000020004" pitchFamily="2" charset="0"/>
                      </a:endParaRPr>
                    </a:p>
                  </a:txBody>
                  <a:tcPr anchor="ctr">
                    <a:lnB w="28575" cap="flat" cmpd="sng" algn="ctr">
                      <a:solidFill>
                        <a:schemeClr val="accent4"/>
                      </a:solidFill>
                      <a:prstDash val="solid"/>
                      <a:round/>
                      <a:headEnd type="none" w="med" len="med"/>
                      <a:tailEnd type="none" w="med" len="med"/>
                    </a:lnB>
                    <a:noFill/>
                  </a:tcPr>
                </a:tc>
                <a:tc>
                  <a:txBody>
                    <a:bodyPr/>
                    <a:lstStyle/>
                    <a:p>
                      <a:r>
                        <a:rPr lang="en-NL" b="0">
                          <a:latin typeface="FreightSans Pro Light" panose="02000606030000020004" pitchFamily="2" charset="0"/>
                        </a:rPr>
                        <a:t>90.8</a:t>
                      </a:r>
                      <a:endParaRPr lang="en-NL" b="0" dirty="0">
                        <a:latin typeface="FreightSans Pro Light" panose="02000606030000020004" pitchFamily="2" charset="0"/>
                      </a:endParaRPr>
                    </a:p>
                  </a:txBody>
                  <a:tcPr anchor="ctr">
                    <a:lnB w="28575" cap="flat" cmpd="sng" algn="ctr">
                      <a:solidFill>
                        <a:schemeClr val="accent4"/>
                      </a:solidFill>
                      <a:prstDash val="solid"/>
                      <a:round/>
                      <a:headEnd type="none" w="med" len="med"/>
                      <a:tailEnd type="none" w="med" len="med"/>
                    </a:lnB>
                    <a:noFill/>
                  </a:tcPr>
                </a:tc>
                <a:tc>
                  <a:txBody>
                    <a:bodyPr/>
                    <a:lstStyle/>
                    <a:p>
                      <a:r>
                        <a:rPr lang="en-NL" b="0">
                          <a:latin typeface="FreightSans Pro Light" panose="02000606030000020004" pitchFamily="2" charset="0"/>
                        </a:rPr>
                        <a:t>81.2</a:t>
                      </a:r>
                      <a:endParaRPr lang="en-NL" b="0" dirty="0">
                        <a:latin typeface="FreightSans Pro Light" panose="02000606030000020004" pitchFamily="2" charset="0"/>
                      </a:endParaRPr>
                    </a:p>
                  </a:txBody>
                  <a:tcPr anchor="ctr">
                    <a:lnB w="2857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186973657"/>
                  </a:ext>
                </a:extLst>
              </a:tr>
              <a:tr h="417267">
                <a:tc>
                  <a:txBody>
                    <a:bodyPr/>
                    <a:lstStyle/>
                    <a:p>
                      <a:endParaRPr lang="en-NL" b="0" dirty="0">
                        <a:latin typeface="FreightSans Pro Light" panose="02000606030000020004" pitchFamily="2" charset="0"/>
                      </a:endParaRPr>
                    </a:p>
                  </a:txBody>
                  <a:tcPr anchor="ct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b="0" dirty="0">
                          <a:latin typeface="FreightSans Pro Light" panose="02000606030000020004" pitchFamily="2" charset="0"/>
                        </a:rPr>
                        <a:t>✓</a:t>
                      </a:r>
                    </a:p>
                  </a:txBody>
                  <a:tcPr anchor="ct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r>
                        <a:rPr lang="en-NL" b="0">
                          <a:latin typeface="FreightSans Pro Light" panose="02000606030000020004" pitchFamily="2" charset="0"/>
                        </a:rPr>
                        <a:t>-</a:t>
                      </a:r>
                      <a:endParaRPr lang="en-NL" b="0" dirty="0">
                        <a:latin typeface="FreightSans Pro Light" panose="02000606030000020004" pitchFamily="2" charset="0"/>
                      </a:endParaRPr>
                    </a:p>
                  </a:txBody>
                  <a:tcPr anchor="ct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r>
                        <a:rPr lang="en-NL" b="1" i="0">
                          <a:latin typeface="FreightSans Pro Semibold" panose="02000606030000020004" pitchFamily="2" charset="0"/>
                        </a:rPr>
                        <a:t>90.6</a:t>
                      </a:r>
                      <a:endParaRPr lang="en-NL" b="1" i="0" dirty="0">
                        <a:latin typeface="FreightSans Pro Semibold" panose="02000606030000020004" pitchFamily="2" charset="0"/>
                      </a:endParaRPr>
                    </a:p>
                  </a:txBody>
                  <a:tcPr anchor="ct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r>
                        <a:rPr lang="en-NL" b="1" i="0">
                          <a:latin typeface="FreightSans Pro Semibold" panose="02000606030000020004" pitchFamily="2" charset="0"/>
                        </a:rPr>
                        <a:t>92.8</a:t>
                      </a:r>
                      <a:endParaRPr lang="en-NL" b="1" i="0" dirty="0">
                        <a:latin typeface="FreightSans Pro Semibold" panose="02000606030000020004" pitchFamily="2" charset="0"/>
                      </a:endParaRPr>
                    </a:p>
                  </a:txBody>
                  <a:tcPr anchor="ct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r>
                        <a:rPr lang="en-NL" b="1" i="0" dirty="0">
                          <a:latin typeface="FreightSans Pro Semibold" panose="02000606030000020004" pitchFamily="2" charset="0"/>
                        </a:rPr>
                        <a:t>85.1</a:t>
                      </a:r>
                    </a:p>
                  </a:txBody>
                  <a:tcPr anchor="ct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81029871"/>
                  </a:ext>
                </a:extLst>
              </a:tr>
              <a:tr h="4172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b="0" dirty="0">
                          <a:latin typeface="FreightSans Pro Light" panose="02000606030000020004" pitchFamily="2" charset="0"/>
                        </a:rPr>
                        <a:t>Max aggregation</a:t>
                      </a:r>
                      <a:endParaRPr lang="en-NL" b="0" i="0" dirty="0">
                        <a:latin typeface="FreightSans Pro Light" panose="02000606030000020004" pitchFamily="2" charset="0"/>
                      </a:endParaRPr>
                    </a:p>
                  </a:txBody>
                  <a:tcPr anchor="ctr">
                    <a:lnT w="28575" cap="flat" cmpd="sng" algn="ctr">
                      <a:solidFill>
                        <a:schemeClr val="accent4"/>
                      </a:solidFill>
                      <a:prstDash val="solid"/>
                      <a:round/>
                      <a:headEnd type="none" w="med" len="med"/>
                      <a:tailEnd type="none" w="med" len="med"/>
                    </a:lnT>
                    <a:noFill/>
                  </a:tcPr>
                </a:tc>
                <a:tc>
                  <a:txBody>
                    <a:bodyPr/>
                    <a:lstStyle/>
                    <a:p>
                      <a:r>
                        <a:rPr lang="en-NL" b="0" dirty="0">
                          <a:latin typeface="FreightSans Pro Light" panose="02000606030000020004" pitchFamily="2" charset="0"/>
                        </a:rPr>
                        <a:t>-</a:t>
                      </a:r>
                    </a:p>
                  </a:txBody>
                  <a:tcPr anchor="ctr">
                    <a:lnT w="28575" cap="flat" cmpd="sng" algn="ctr">
                      <a:solidFill>
                        <a:schemeClr val="accent4"/>
                      </a:solidFill>
                      <a:prstDash val="solid"/>
                      <a:round/>
                      <a:headEnd type="none" w="med" len="med"/>
                      <a:tailEnd type="none" w="med" len="med"/>
                    </a:lnT>
                    <a:noFill/>
                  </a:tcPr>
                </a:tc>
                <a:tc>
                  <a:txBody>
                    <a:bodyPr/>
                    <a:lstStyle/>
                    <a:p>
                      <a:r>
                        <a:rPr lang="en-NL" b="0" dirty="0">
                          <a:latin typeface="FreightSans Pro Light" panose="02000606030000020004" pitchFamily="2" charset="0"/>
                        </a:rPr>
                        <a:t>-</a:t>
                      </a:r>
                    </a:p>
                  </a:txBody>
                  <a:tcPr anchor="ctr">
                    <a:lnT w="28575" cap="flat" cmpd="sng" algn="ctr">
                      <a:solidFill>
                        <a:schemeClr val="accent4"/>
                      </a:solidFill>
                      <a:prstDash val="solid"/>
                      <a:round/>
                      <a:headEnd type="none" w="med" len="med"/>
                      <a:tailEnd type="none" w="med" len="med"/>
                    </a:lnT>
                    <a:noFill/>
                  </a:tcPr>
                </a:tc>
                <a:tc>
                  <a:txBody>
                    <a:bodyPr/>
                    <a:lstStyle/>
                    <a:p>
                      <a:r>
                        <a:rPr lang="en-NL" b="0" i="0" dirty="0">
                          <a:latin typeface="FreightSans Pro Light" panose="02000606030000020004" pitchFamily="2" charset="0"/>
                        </a:rPr>
                        <a:t>89.2</a:t>
                      </a:r>
                    </a:p>
                  </a:txBody>
                  <a:tcPr anchor="ctr">
                    <a:lnT w="28575" cap="flat" cmpd="sng" algn="ctr">
                      <a:solidFill>
                        <a:schemeClr val="accent4"/>
                      </a:solidFill>
                      <a:prstDash val="solid"/>
                      <a:round/>
                      <a:headEnd type="none" w="med" len="med"/>
                      <a:tailEnd type="none" w="med" len="med"/>
                    </a:lnT>
                    <a:noFill/>
                  </a:tcPr>
                </a:tc>
                <a:tc>
                  <a:txBody>
                    <a:bodyPr/>
                    <a:lstStyle/>
                    <a:p>
                      <a:r>
                        <a:rPr lang="en-NL" b="0" i="0" dirty="0">
                          <a:latin typeface="FreightSans Pro Light" panose="02000606030000020004" pitchFamily="2" charset="0"/>
                        </a:rPr>
                        <a:t>92.2</a:t>
                      </a:r>
                    </a:p>
                  </a:txBody>
                  <a:tcPr anchor="ctr">
                    <a:lnT w="28575" cap="flat" cmpd="sng" algn="ctr">
                      <a:solidFill>
                        <a:schemeClr val="accent4"/>
                      </a:solidFill>
                      <a:prstDash val="solid"/>
                      <a:round/>
                      <a:headEnd type="none" w="med" len="med"/>
                      <a:tailEnd type="none" w="med" len="med"/>
                    </a:lnT>
                    <a:noFill/>
                  </a:tcPr>
                </a:tc>
                <a:tc>
                  <a:txBody>
                    <a:bodyPr/>
                    <a:lstStyle/>
                    <a:p>
                      <a:r>
                        <a:rPr lang="en-NL" b="0" i="0" dirty="0">
                          <a:latin typeface="FreightSans Pro Light" panose="02000606030000020004" pitchFamily="2" charset="0"/>
                        </a:rPr>
                        <a:t>85.7</a:t>
                      </a:r>
                    </a:p>
                  </a:txBody>
                  <a:tcPr anchor="ctr">
                    <a:lnT w="28575" cap="flat" cmpd="sng" algn="ctr">
                      <a:solidFill>
                        <a:schemeClr val="accent4"/>
                      </a:solidFill>
                      <a:prstDash val="solid"/>
                      <a:round/>
                      <a:headEnd type="none" w="med" len="med"/>
                      <a:tailEnd type="none" w="med" len="med"/>
                    </a:lnT>
                    <a:noFill/>
                  </a:tcPr>
                </a:tc>
                <a:extLst>
                  <a:ext uri="{0D108BD9-81ED-4DB2-BD59-A6C34878D82A}">
                    <a16:rowId xmlns:a16="http://schemas.microsoft.com/office/drawing/2014/main" val="531290368"/>
                  </a:ext>
                </a:extLst>
              </a:tr>
              <a:tr h="417267">
                <a:tc>
                  <a:txBody>
                    <a:bodyPr/>
                    <a:lstStyle/>
                    <a:p>
                      <a:endParaRPr lang="en-NL" b="0" i="0" dirty="0">
                        <a:latin typeface="FreightSans Pro Light" panose="02000606030000020004" pitchFamily="2" charset="0"/>
                      </a:endParaRPr>
                    </a:p>
                  </a:txBody>
                  <a:tcPr anchor="ctr">
                    <a:lnB w="28575" cap="flat" cmpd="sng" algn="ctr">
                      <a:solidFill>
                        <a:schemeClr val="accent4"/>
                      </a:solidFill>
                      <a:prstDash val="solid"/>
                      <a:round/>
                      <a:headEnd type="none" w="med" len="med"/>
                      <a:tailEnd type="none" w="med" len="med"/>
                    </a:lnB>
                    <a:noFill/>
                  </a:tcPr>
                </a:tc>
                <a:tc>
                  <a:txBody>
                    <a:bodyPr/>
                    <a:lstStyle/>
                    <a:p>
                      <a:r>
                        <a:rPr lang="en-NL" b="0">
                          <a:latin typeface="FreightSans Pro Light" panose="02000606030000020004" pitchFamily="2" charset="0"/>
                        </a:rPr>
                        <a:t>-</a:t>
                      </a:r>
                      <a:endParaRPr lang="en-NL" b="0" dirty="0">
                        <a:latin typeface="FreightSans Pro Light" panose="02000606030000020004" pitchFamily="2" charset="0"/>
                      </a:endParaRPr>
                    </a:p>
                  </a:txBody>
                  <a:tcPr anchor="ctr">
                    <a:lnB w="28575" cap="flat" cmpd="sng" algn="ctr">
                      <a:solidFill>
                        <a:schemeClr val="accent4"/>
                      </a:solidFill>
                      <a:prstDash val="solid"/>
                      <a:round/>
                      <a:headEnd type="none" w="med" len="med"/>
                      <a:tailEnd type="none" w="med" len="med"/>
                    </a:lnB>
                    <a:noFill/>
                  </a:tcPr>
                </a:tc>
                <a:tc>
                  <a:txBody>
                    <a:bodyPr/>
                    <a:lstStyle/>
                    <a:p>
                      <a:r>
                        <a:rPr lang="en-NL" b="0" dirty="0">
                          <a:latin typeface="FreightSans Pro Light" panose="02000606030000020004" pitchFamily="2" charset="0"/>
                        </a:rPr>
                        <a:t>✓</a:t>
                      </a:r>
                    </a:p>
                  </a:txBody>
                  <a:tcPr anchor="ctr">
                    <a:lnB w="28575" cap="flat" cmpd="sng" algn="ctr">
                      <a:solidFill>
                        <a:schemeClr val="accent4"/>
                      </a:solidFill>
                      <a:prstDash val="solid"/>
                      <a:round/>
                      <a:headEnd type="none" w="med" len="med"/>
                      <a:tailEnd type="none" w="med" len="med"/>
                    </a:lnB>
                    <a:noFill/>
                  </a:tcPr>
                </a:tc>
                <a:tc>
                  <a:txBody>
                    <a:bodyPr/>
                    <a:lstStyle/>
                    <a:p>
                      <a:r>
                        <a:rPr lang="en-NL" b="0" i="0">
                          <a:latin typeface="FreightSans Pro Light" panose="02000606030000020004" pitchFamily="2" charset="0"/>
                        </a:rPr>
                        <a:t>89.5</a:t>
                      </a:r>
                      <a:endParaRPr lang="en-NL" b="0" i="0" dirty="0">
                        <a:latin typeface="FreightSans Pro Light" panose="02000606030000020004" pitchFamily="2" charset="0"/>
                      </a:endParaRPr>
                    </a:p>
                  </a:txBody>
                  <a:tcPr anchor="ctr">
                    <a:lnB w="28575" cap="flat" cmpd="sng" algn="ctr">
                      <a:solidFill>
                        <a:schemeClr val="accent4"/>
                      </a:solidFill>
                      <a:prstDash val="solid"/>
                      <a:round/>
                      <a:headEnd type="none" w="med" len="med"/>
                      <a:tailEnd type="none" w="med" len="med"/>
                    </a:lnB>
                    <a:noFill/>
                  </a:tcPr>
                </a:tc>
                <a:tc>
                  <a:txBody>
                    <a:bodyPr/>
                    <a:lstStyle/>
                    <a:p>
                      <a:r>
                        <a:rPr lang="en-NL" b="0" i="0">
                          <a:latin typeface="FreightSans Pro Light" panose="02000606030000020004" pitchFamily="2" charset="0"/>
                        </a:rPr>
                        <a:t>92.6</a:t>
                      </a:r>
                      <a:endParaRPr lang="en-NL" b="0" i="0" dirty="0">
                        <a:latin typeface="FreightSans Pro Light" panose="02000606030000020004" pitchFamily="2" charset="0"/>
                      </a:endParaRPr>
                    </a:p>
                  </a:txBody>
                  <a:tcPr anchor="ctr">
                    <a:lnB w="28575" cap="flat" cmpd="sng" algn="ctr">
                      <a:solidFill>
                        <a:schemeClr val="accent4"/>
                      </a:solidFill>
                      <a:prstDash val="solid"/>
                      <a:round/>
                      <a:headEnd type="none" w="med" len="med"/>
                      <a:tailEnd type="none" w="med" len="med"/>
                    </a:lnB>
                    <a:noFill/>
                  </a:tcPr>
                </a:tc>
                <a:tc>
                  <a:txBody>
                    <a:bodyPr/>
                    <a:lstStyle/>
                    <a:p>
                      <a:r>
                        <a:rPr lang="en-NL" b="0" i="0">
                          <a:latin typeface="FreightSans Pro Light" panose="02000606030000020004" pitchFamily="2" charset="0"/>
                        </a:rPr>
                        <a:t>85.7</a:t>
                      </a:r>
                      <a:endParaRPr lang="en-NL" b="0" i="0" dirty="0">
                        <a:latin typeface="FreightSans Pro Light" panose="02000606030000020004" pitchFamily="2" charset="0"/>
                      </a:endParaRPr>
                    </a:p>
                  </a:txBody>
                  <a:tcPr anchor="ctr">
                    <a:lnB w="2857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528759567"/>
                  </a:ext>
                </a:extLst>
              </a:tr>
              <a:tr h="417267">
                <a:tc>
                  <a:txBody>
                    <a:bodyPr/>
                    <a:lstStyle/>
                    <a:p>
                      <a:endParaRPr lang="en-NL" b="0" i="0" dirty="0">
                        <a:latin typeface="FreightSans Pro Light" panose="02000606030000020004" pitchFamily="2" charset="0"/>
                      </a:endParaRPr>
                    </a:p>
                  </a:txBody>
                  <a:tcPr anchor="ct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b="0" dirty="0">
                          <a:latin typeface="FreightSans Pro Light" panose="02000606030000020004" pitchFamily="2" charset="0"/>
                        </a:rPr>
                        <a:t>✓</a:t>
                      </a:r>
                    </a:p>
                  </a:txBody>
                  <a:tcPr anchor="ct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r>
                        <a:rPr lang="en-NL" b="0">
                          <a:latin typeface="FreightSans Pro Light" panose="02000606030000020004" pitchFamily="2" charset="0"/>
                        </a:rPr>
                        <a:t>-</a:t>
                      </a:r>
                      <a:endParaRPr lang="en-NL" b="0" dirty="0">
                        <a:latin typeface="FreightSans Pro Light" panose="02000606030000020004" pitchFamily="2" charset="0"/>
                      </a:endParaRPr>
                    </a:p>
                  </a:txBody>
                  <a:tcPr anchor="ct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r>
                        <a:rPr lang="en-NL" b="1" i="0">
                          <a:latin typeface="FreightSans Pro Semibold" panose="02000606030000020004" pitchFamily="2" charset="0"/>
                        </a:rPr>
                        <a:t>91.2</a:t>
                      </a:r>
                      <a:endParaRPr lang="en-NL" b="1" i="0" dirty="0">
                        <a:latin typeface="FreightSans Pro Semibold" panose="02000606030000020004" pitchFamily="2" charset="0"/>
                      </a:endParaRPr>
                    </a:p>
                  </a:txBody>
                  <a:tcPr anchor="ct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r>
                        <a:rPr lang="en-NL" b="1" i="0">
                          <a:latin typeface="FreightSans Pro Semibold" panose="02000606030000020004" pitchFamily="2" charset="0"/>
                        </a:rPr>
                        <a:t>93.8</a:t>
                      </a:r>
                      <a:endParaRPr lang="en-NL" b="1" i="0" dirty="0">
                        <a:latin typeface="FreightSans Pro Semibold" panose="02000606030000020004" pitchFamily="2" charset="0"/>
                      </a:endParaRPr>
                    </a:p>
                  </a:txBody>
                  <a:tcPr anchor="ct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r>
                        <a:rPr lang="en-NL" b="1" i="0" dirty="0">
                          <a:latin typeface="FreightSans Pro Semibold" panose="02000606030000020004" pitchFamily="2" charset="0"/>
                        </a:rPr>
                        <a:t>86.1</a:t>
                      </a:r>
                    </a:p>
                  </a:txBody>
                  <a:tcPr anchor="ct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19672305"/>
                  </a:ext>
                </a:extLst>
              </a:tr>
            </a:tbl>
          </a:graphicData>
        </a:graphic>
      </p:graphicFrame>
      <p:pic>
        <p:nvPicPr>
          <p:cNvPr id="12" name="Picture 11" descr="A picture containing cake, decorated&#10;&#10;Description automatically generated">
            <a:extLst>
              <a:ext uri="{FF2B5EF4-FFF2-40B4-BE49-F238E27FC236}">
                <a16:creationId xmlns:a16="http://schemas.microsoft.com/office/drawing/2014/main" id="{8FD431F6-BF99-D717-1B40-446106A9E58F}"/>
              </a:ext>
            </a:extLst>
          </p:cNvPr>
          <p:cNvPicPr>
            <a:picLocks noChangeAspect="1"/>
          </p:cNvPicPr>
          <p:nvPr/>
        </p:nvPicPr>
        <p:blipFill>
          <a:blip r:embed="rId3"/>
          <a:stretch>
            <a:fillRect/>
          </a:stretch>
        </p:blipFill>
        <p:spPr>
          <a:xfrm>
            <a:off x="4946405" y="1306830"/>
            <a:ext cx="484750" cy="646332"/>
          </a:xfrm>
          <a:prstGeom prst="rect">
            <a:avLst/>
          </a:prstGeom>
        </p:spPr>
      </p:pic>
      <p:sp>
        <p:nvSpPr>
          <p:cNvPr id="14" name="TextBox 13">
            <a:extLst>
              <a:ext uri="{FF2B5EF4-FFF2-40B4-BE49-F238E27FC236}">
                <a16:creationId xmlns:a16="http://schemas.microsoft.com/office/drawing/2014/main" id="{BA7480BD-7102-D6C8-59B4-C3C2756AC226}"/>
              </a:ext>
            </a:extLst>
          </p:cNvPr>
          <p:cNvSpPr txBox="1"/>
          <p:nvPr/>
        </p:nvSpPr>
        <p:spPr>
          <a:xfrm>
            <a:off x="5400559" y="1291704"/>
            <a:ext cx="1662289" cy="584775"/>
          </a:xfrm>
          <a:prstGeom prst="rect">
            <a:avLst/>
          </a:prstGeom>
          <a:noFill/>
        </p:spPr>
        <p:txBody>
          <a:bodyPr wrap="square" rtlCol="0">
            <a:spAutoFit/>
          </a:bodyPr>
          <a:lstStyle/>
          <a:p>
            <a:r>
              <a:rPr lang="en-NL" sz="1600" b="1" dirty="0">
                <a:latin typeface="FreightSans Pro Semibold" panose="02000606030000020004" pitchFamily="2" charset="0"/>
              </a:rPr>
              <a:t>Classification</a:t>
            </a:r>
          </a:p>
          <a:p>
            <a:r>
              <a:rPr lang="en-NL" sz="1600" dirty="0">
                <a:latin typeface="FreightSans Pro Light" panose="02000606030000020004" pitchFamily="2" charset="0"/>
              </a:rPr>
              <a:t>ModelNet40</a:t>
            </a:r>
          </a:p>
        </p:txBody>
      </p:sp>
      <p:pic>
        <p:nvPicPr>
          <p:cNvPr id="15" name="Picture 14" descr="A picture containing smoke, stack&#10;&#10;Description automatically generated">
            <a:extLst>
              <a:ext uri="{FF2B5EF4-FFF2-40B4-BE49-F238E27FC236}">
                <a16:creationId xmlns:a16="http://schemas.microsoft.com/office/drawing/2014/main" id="{9E9BF6C2-59D6-B532-9AA4-91C1E3C7EA1F}"/>
              </a:ext>
            </a:extLst>
          </p:cNvPr>
          <p:cNvPicPr>
            <a:picLocks noChangeAspect="1"/>
          </p:cNvPicPr>
          <p:nvPr/>
        </p:nvPicPr>
        <p:blipFill>
          <a:blip r:embed="rId4"/>
          <a:stretch>
            <a:fillRect/>
          </a:stretch>
        </p:blipFill>
        <p:spPr>
          <a:xfrm>
            <a:off x="7703647" y="1357587"/>
            <a:ext cx="696990" cy="522742"/>
          </a:xfrm>
          <a:prstGeom prst="rect">
            <a:avLst/>
          </a:prstGeom>
        </p:spPr>
      </p:pic>
      <p:sp>
        <p:nvSpPr>
          <p:cNvPr id="16" name="TextBox 15">
            <a:extLst>
              <a:ext uri="{FF2B5EF4-FFF2-40B4-BE49-F238E27FC236}">
                <a16:creationId xmlns:a16="http://schemas.microsoft.com/office/drawing/2014/main" id="{8C3CAAD1-6250-0E04-5495-10700B489029}"/>
              </a:ext>
            </a:extLst>
          </p:cNvPr>
          <p:cNvSpPr txBox="1"/>
          <p:nvPr/>
        </p:nvSpPr>
        <p:spPr>
          <a:xfrm>
            <a:off x="8400637" y="1293322"/>
            <a:ext cx="1662289" cy="584775"/>
          </a:xfrm>
          <a:prstGeom prst="rect">
            <a:avLst/>
          </a:prstGeom>
          <a:noFill/>
        </p:spPr>
        <p:txBody>
          <a:bodyPr wrap="square" rtlCol="0">
            <a:spAutoFit/>
          </a:bodyPr>
          <a:lstStyle/>
          <a:p>
            <a:r>
              <a:rPr lang="en-NL" sz="1600" b="1" dirty="0">
                <a:latin typeface="FreightSans Pro Semibold" panose="02000606030000020004" pitchFamily="2" charset="0"/>
              </a:rPr>
              <a:t>Segmentation</a:t>
            </a:r>
          </a:p>
          <a:p>
            <a:r>
              <a:rPr lang="en-NL" sz="1600" dirty="0">
                <a:latin typeface="FreightSans Pro Light" panose="02000606030000020004" pitchFamily="2" charset="0"/>
              </a:rPr>
              <a:t>ShapeNet</a:t>
            </a:r>
          </a:p>
        </p:txBody>
      </p:sp>
      <p:sp>
        <p:nvSpPr>
          <p:cNvPr id="3" name="Rectangle 2">
            <a:extLst>
              <a:ext uri="{FF2B5EF4-FFF2-40B4-BE49-F238E27FC236}">
                <a16:creationId xmlns:a16="http://schemas.microsoft.com/office/drawing/2014/main" id="{D6454314-E258-7BC7-BA1C-ED5E40A83789}"/>
              </a:ext>
            </a:extLst>
          </p:cNvPr>
          <p:cNvSpPr/>
          <p:nvPr/>
        </p:nvSpPr>
        <p:spPr>
          <a:xfrm>
            <a:off x="838200" y="2994660"/>
            <a:ext cx="918591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 name="Rectangle 16">
            <a:extLst>
              <a:ext uri="{FF2B5EF4-FFF2-40B4-BE49-F238E27FC236}">
                <a16:creationId xmlns:a16="http://schemas.microsoft.com/office/drawing/2014/main" id="{06EE26B5-B51C-CA90-4FD8-51D06657A071}"/>
              </a:ext>
            </a:extLst>
          </p:cNvPr>
          <p:cNvSpPr/>
          <p:nvPr/>
        </p:nvSpPr>
        <p:spPr>
          <a:xfrm>
            <a:off x="838200" y="3444875"/>
            <a:ext cx="9185910" cy="445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Rectangle 17">
            <a:extLst>
              <a:ext uri="{FF2B5EF4-FFF2-40B4-BE49-F238E27FC236}">
                <a16:creationId xmlns:a16="http://schemas.microsoft.com/office/drawing/2014/main" id="{C156803E-4301-BD18-0C5E-6986B1E1BCE0}"/>
              </a:ext>
            </a:extLst>
          </p:cNvPr>
          <p:cNvSpPr/>
          <p:nvPr/>
        </p:nvSpPr>
        <p:spPr>
          <a:xfrm>
            <a:off x="838200" y="4274820"/>
            <a:ext cx="918591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Rectangle 18">
            <a:extLst>
              <a:ext uri="{FF2B5EF4-FFF2-40B4-BE49-F238E27FC236}">
                <a16:creationId xmlns:a16="http://schemas.microsoft.com/office/drawing/2014/main" id="{72578D98-287A-8AD7-2405-836705E1720B}"/>
              </a:ext>
            </a:extLst>
          </p:cNvPr>
          <p:cNvSpPr/>
          <p:nvPr/>
        </p:nvSpPr>
        <p:spPr>
          <a:xfrm>
            <a:off x="838200" y="4709160"/>
            <a:ext cx="918591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0" name="Rectangle 19">
            <a:extLst>
              <a:ext uri="{FF2B5EF4-FFF2-40B4-BE49-F238E27FC236}">
                <a16:creationId xmlns:a16="http://schemas.microsoft.com/office/drawing/2014/main" id="{7EB39DAE-5A2A-C1EB-6148-AEA918E3DB0F}"/>
              </a:ext>
            </a:extLst>
          </p:cNvPr>
          <p:cNvSpPr/>
          <p:nvPr/>
        </p:nvSpPr>
        <p:spPr>
          <a:xfrm>
            <a:off x="838200" y="5543550"/>
            <a:ext cx="918591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1" name="Rectangle 20">
            <a:extLst>
              <a:ext uri="{FF2B5EF4-FFF2-40B4-BE49-F238E27FC236}">
                <a16:creationId xmlns:a16="http://schemas.microsoft.com/office/drawing/2014/main" id="{CF2A6230-6102-6865-DDB7-F3FBEB748012}"/>
              </a:ext>
            </a:extLst>
          </p:cNvPr>
          <p:cNvSpPr/>
          <p:nvPr/>
        </p:nvSpPr>
        <p:spPr>
          <a:xfrm>
            <a:off x="838200" y="5954930"/>
            <a:ext cx="918591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71283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19" grpId="0" animBg="1"/>
      <p:bldP spid="20" grpId="0" animBg="1"/>
      <p:bldP spid="2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7091E-B2C6-6A44-AA4A-1B6A873FD531}"/>
              </a:ext>
            </a:extLst>
          </p:cNvPr>
          <p:cNvSpPr>
            <a:spLocks noGrp="1"/>
          </p:cNvSpPr>
          <p:nvPr>
            <p:ph type="title"/>
          </p:nvPr>
        </p:nvSpPr>
        <p:spPr/>
        <p:txBody>
          <a:bodyPr/>
          <a:lstStyle/>
          <a:p>
            <a:r>
              <a:rPr lang="en-NL" dirty="0"/>
              <a:t>Ablations speed</a:t>
            </a:r>
          </a:p>
        </p:txBody>
      </p:sp>
      <p:sp>
        <p:nvSpPr>
          <p:cNvPr id="9" name="Content Placeholder 8">
            <a:extLst>
              <a:ext uri="{FF2B5EF4-FFF2-40B4-BE49-F238E27FC236}">
                <a16:creationId xmlns:a16="http://schemas.microsoft.com/office/drawing/2014/main" id="{250403D3-D978-A949-89AA-678D741BD462}"/>
              </a:ext>
            </a:extLst>
          </p:cNvPr>
          <p:cNvSpPr>
            <a:spLocks noGrp="1"/>
          </p:cNvSpPr>
          <p:nvPr>
            <p:ph idx="1"/>
          </p:nvPr>
        </p:nvSpPr>
        <p:spPr/>
        <p:txBody>
          <a:bodyPr/>
          <a:lstStyle/>
          <a:p>
            <a:pPr>
              <a:spcAft>
                <a:spcPts val="500"/>
              </a:spcAft>
            </a:pPr>
            <a:r>
              <a:rPr lang="en-NL" dirty="0"/>
              <a:t>Compare with EdgeConv (no dynamic graph)</a:t>
            </a:r>
          </a:p>
          <a:p>
            <a:pPr>
              <a:spcAft>
                <a:spcPts val="500"/>
              </a:spcAft>
            </a:pPr>
            <a:r>
              <a:rPr lang="en-NL" dirty="0"/>
              <a:t>Points instead of edge-based features</a:t>
            </a:r>
          </a:p>
          <a:p>
            <a:pPr lvl="1">
              <a:spcAft>
                <a:spcPts val="500"/>
              </a:spcAft>
            </a:pPr>
            <a:r>
              <a:rPr lang="en-GB" dirty="0"/>
              <a:t>K</a:t>
            </a:r>
            <a:r>
              <a:rPr lang="en-NL" dirty="0"/>
              <a:t> times more MLP computations (e.g., k=20)</a:t>
            </a:r>
          </a:p>
        </p:txBody>
      </p:sp>
      <p:sp>
        <p:nvSpPr>
          <p:cNvPr id="4" name="Slide Number Placeholder 3">
            <a:extLst>
              <a:ext uri="{FF2B5EF4-FFF2-40B4-BE49-F238E27FC236}">
                <a16:creationId xmlns:a16="http://schemas.microsoft.com/office/drawing/2014/main" id="{3C6B4B05-AB97-CE4C-863D-D7B5FF65F8F0}"/>
              </a:ext>
            </a:extLst>
          </p:cNvPr>
          <p:cNvSpPr>
            <a:spLocks noGrp="1"/>
          </p:cNvSpPr>
          <p:nvPr>
            <p:ph type="sldNum" sz="quarter" idx="12"/>
          </p:nvPr>
        </p:nvSpPr>
        <p:spPr/>
        <p:txBody>
          <a:bodyPr/>
          <a:lstStyle/>
          <a:p>
            <a:fld id="{F376D241-1DD8-9144-9B2C-BE0F706CAFA9}" type="slidenum">
              <a:rPr lang="en-NL" smtClean="0"/>
              <a:pPr/>
              <a:t>64</a:t>
            </a:fld>
            <a:endParaRPr lang="en-NL"/>
          </a:p>
        </p:txBody>
      </p:sp>
      <p:graphicFrame>
        <p:nvGraphicFramePr>
          <p:cNvPr id="10" name="Table 9">
            <a:extLst>
              <a:ext uri="{FF2B5EF4-FFF2-40B4-BE49-F238E27FC236}">
                <a16:creationId xmlns:a16="http://schemas.microsoft.com/office/drawing/2014/main" id="{23340827-649E-9CC1-637D-7B559B7FD27A}"/>
              </a:ext>
            </a:extLst>
          </p:cNvPr>
          <p:cNvGraphicFramePr>
            <a:graphicFrameLocks noGrp="1"/>
          </p:cNvGraphicFramePr>
          <p:nvPr>
            <p:extLst>
              <p:ext uri="{D42A27DB-BD31-4B8C-83A1-F6EECF244321}">
                <p14:modId xmlns:p14="http://schemas.microsoft.com/office/powerpoint/2010/main" val="2267385968"/>
              </p:ext>
            </p:extLst>
          </p:nvPr>
        </p:nvGraphicFramePr>
        <p:xfrm>
          <a:off x="838200" y="4204948"/>
          <a:ext cx="8924364" cy="1972015"/>
        </p:xfrm>
        <a:graphic>
          <a:graphicData uri="http://schemas.openxmlformats.org/drawingml/2006/table">
            <a:tbl>
              <a:tblPr firstRow="1">
                <a:tableStyleId>{3B4B98B0-60AC-42C2-AFA5-B58CD77FA1E5}</a:tableStyleId>
              </a:tblPr>
              <a:tblGrid>
                <a:gridCol w="2226309">
                  <a:extLst>
                    <a:ext uri="{9D8B030D-6E8A-4147-A177-3AD203B41FA5}">
                      <a16:colId xmlns:a16="http://schemas.microsoft.com/office/drawing/2014/main" val="1372759825"/>
                    </a:ext>
                  </a:extLst>
                </a:gridCol>
                <a:gridCol w="1343436">
                  <a:extLst>
                    <a:ext uri="{9D8B030D-6E8A-4147-A177-3AD203B41FA5}">
                      <a16:colId xmlns:a16="http://schemas.microsoft.com/office/drawing/2014/main" val="3702588228"/>
                    </a:ext>
                  </a:extLst>
                </a:gridCol>
                <a:gridCol w="1784873">
                  <a:extLst>
                    <a:ext uri="{9D8B030D-6E8A-4147-A177-3AD203B41FA5}">
                      <a16:colId xmlns:a16="http://schemas.microsoft.com/office/drawing/2014/main" val="1353727928"/>
                    </a:ext>
                  </a:extLst>
                </a:gridCol>
                <a:gridCol w="1784873">
                  <a:extLst>
                    <a:ext uri="{9D8B030D-6E8A-4147-A177-3AD203B41FA5}">
                      <a16:colId xmlns:a16="http://schemas.microsoft.com/office/drawing/2014/main" val="723578805"/>
                    </a:ext>
                  </a:extLst>
                </a:gridCol>
                <a:gridCol w="1784873">
                  <a:extLst>
                    <a:ext uri="{9D8B030D-6E8A-4147-A177-3AD203B41FA5}">
                      <a16:colId xmlns:a16="http://schemas.microsoft.com/office/drawing/2014/main" val="1125241886"/>
                    </a:ext>
                  </a:extLst>
                </a:gridCol>
              </a:tblGrid>
              <a:tr h="720214">
                <a:tc>
                  <a:txBody>
                    <a:bodyPr/>
                    <a:lstStyle/>
                    <a:p>
                      <a:r>
                        <a:rPr lang="en-NL" b="1" i="0" dirty="0">
                          <a:latin typeface="FreightSans Pro Semibold" panose="02000606030000020004" pitchFamily="2" charset="0"/>
                        </a:rPr>
                        <a:t>Convolution</a:t>
                      </a:r>
                    </a:p>
                  </a:txBody>
                  <a:tcPr/>
                </a:tc>
                <a:tc>
                  <a:txBody>
                    <a:bodyPr/>
                    <a:lstStyle/>
                    <a:p>
                      <a:r>
                        <a:rPr lang="en-NL" b="1" i="0" dirty="0">
                          <a:latin typeface="FreightSans Pro Semibold" panose="02000606030000020004" pitchFamily="2" charset="0"/>
                        </a:rPr>
                        <a:t>Data Transforms</a:t>
                      </a:r>
                    </a:p>
                  </a:txBody>
                  <a:tcPr/>
                </a:tc>
                <a:tc>
                  <a:txBody>
                    <a:bodyPr/>
                    <a:lstStyle/>
                    <a:p>
                      <a:r>
                        <a:rPr lang="en-NL" b="1" i="0" dirty="0">
                          <a:latin typeface="FreightSans Pro Semibold" panose="02000606030000020004" pitchFamily="2" charset="0"/>
                        </a:rPr>
                        <a:t>Training</a:t>
                      </a:r>
                    </a:p>
                  </a:txBody>
                  <a:tcPr/>
                </a:tc>
                <a:tc>
                  <a:txBody>
                    <a:bodyPr/>
                    <a:lstStyle/>
                    <a:p>
                      <a:r>
                        <a:rPr lang="en-NL" b="1" i="0" dirty="0">
                          <a:latin typeface="FreightSans Pro Semibold" panose="02000606030000020004" pitchFamily="2" charset="0"/>
                        </a:rPr>
                        <a:t>Backward</a:t>
                      </a:r>
                    </a:p>
                  </a:txBody>
                  <a:tcPr/>
                </a:tc>
                <a:tc>
                  <a:txBody>
                    <a:bodyPr/>
                    <a:lstStyle/>
                    <a:p>
                      <a:r>
                        <a:rPr lang="en-NL" b="1" i="0" dirty="0">
                          <a:latin typeface="FreightSans Pro Semibold" panose="02000606030000020004" pitchFamily="2" charset="0"/>
                        </a:rPr>
                        <a:t>Inference</a:t>
                      </a:r>
                    </a:p>
                  </a:txBody>
                  <a:tcPr/>
                </a:tc>
                <a:extLst>
                  <a:ext uri="{0D108BD9-81ED-4DB2-BD59-A6C34878D82A}">
                    <a16:rowId xmlns:a16="http://schemas.microsoft.com/office/drawing/2014/main" val="4096111558"/>
                  </a:ext>
                </a:extLst>
              </a:tr>
              <a:tr h="417267">
                <a:tc>
                  <a:txBody>
                    <a:bodyPr/>
                    <a:lstStyle/>
                    <a:p>
                      <a:r>
                        <a:rPr lang="en-NL" b="0" dirty="0">
                          <a:latin typeface="FreightSans Pro Light" panose="02000606030000020004" pitchFamily="2" charset="0"/>
                        </a:rPr>
                        <a:t>EdgeConv</a:t>
                      </a:r>
                    </a:p>
                  </a:txBody>
                  <a:tcPr anchor="ctr">
                    <a:lnB w="28575" cap="flat" cmpd="sng" algn="ctr">
                      <a:solidFill>
                        <a:schemeClr val="accent4"/>
                      </a:solidFill>
                      <a:prstDash val="solid"/>
                      <a:round/>
                      <a:headEnd type="none" w="med" len="med"/>
                      <a:tailEnd type="none" w="med" len="med"/>
                    </a:lnB>
                    <a:noFill/>
                  </a:tcPr>
                </a:tc>
                <a:tc>
                  <a:txBody>
                    <a:bodyPr/>
                    <a:lstStyle/>
                    <a:p>
                      <a:r>
                        <a:rPr lang="en-GB" b="0" dirty="0">
                          <a:latin typeface="FreightSans Pro Light" panose="02000606030000020004" pitchFamily="2" charset="0"/>
                        </a:rPr>
                        <a:t>k-</a:t>
                      </a:r>
                      <a:r>
                        <a:rPr lang="en-GB" b="0" dirty="0" err="1">
                          <a:latin typeface="FreightSans Pro Light" panose="02000606030000020004" pitchFamily="2" charset="0"/>
                        </a:rPr>
                        <a:t>nn</a:t>
                      </a:r>
                      <a:endParaRPr lang="en-NL" b="0" dirty="0">
                        <a:latin typeface="FreightSans Pro Light" panose="02000606030000020004" pitchFamily="2" charset="0"/>
                      </a:endParaRPr>
                    </a:p>
                  </a:txBody>
                  <a:tcPr anchor="ctr">
                    <a:lnB w="28575" cap="flat" cmpd="sng" algn="ctr">
                      <a:solidFill>
                        <a:schemeClr val="accent4"/>
                      </a:solidFill>
                      <a:prstDash val="solid"/>
                      <a:round/>
                      <a:headEnd type="none" w="med" len="med"/>
                      <a:tailEnd type="none" w="med" len="med"/>
                    </a:lnB>
                    <a:noFill/>
                  </a:tcPr>
                </a:tc>
                <a:tc>
                  <a:txBody>
                    <a:bodyPr/>
                    <a:lstStyle/>
                    <a:p>
                      <a:r>
                        <a:rPr lang="en-NL" b="0" dirty="0">
                          <a:latin typeface="FreightSans Pro Light" panose="02000606030000020004" pitchFamily="2" charset="0"/>
                        </a:rPr>
                        <a:t>196ms</a:t>
                      </a:r>
                    </a:p>
                  </a:txBody>
                  <a:tcPr anchor="ctr">
                    <a:lnB w="28575" cap="flat" cmpd="sng" algn="ctr">
                      <a:solidFill>
                        <a:schemeClr val="accent4"/>
                      </a:solidFill>
                      <a:prstDash val="solid"/>
                      <a:round/>
                      <a:headEnd type="none" w="med" len="med"/>
                      <a:tailEnd type="none" w="med" len="med"/>
                    </a:lnB>
                    <a:noFill/>
                  </a:tcPr>
                </a:tc>
                <a:tc>
                  <a:txBody>
                    <a:bodyPr/>
                    <a:lstStyle/>
                    <a:p>
                      <a:r>
                        <a:rPr lang="en-NL" b="0" dirty="0">
                          <a:latin typeface="FreightSans Pro Light" panose="02000606030000020004" pitchFamily="2" charset="0"/>
                        </a:rPr>
                        <a:t>147ms</a:t>
                      </a:r>
                    </a:p>
                  </a:txBody>
                  <a:tcPr anchor="ctr">
                    <a:lnB w="28575" cap="flat" cmpd="sng" algn="ctr">
                      <a:solidFill>
                        <a:schemeClr val="accent4"/>
                      </a:solidFill>
                      <a:prstDash val="solid"/>
                      <a:round/>
                      <a:headEnd type="none" w="med" len="med"/>
                      <a:tailEnd type="none" w="med" len="med"/>
                    </a:lnB>
                    <a:noFill/>
                  </a:tcPr>
                </a:tc>
                <a:tc>
                  <a:txBody>
                    <a:bodyPr/>
                    <a:lstStyle/>
                    <a:p>
                      <a:r>
                        <a:rPr lang="en-NL" b="0" dirty="0">
                          <a:latin typeface="FreightSans Pro Light" panose="02000606030000020004" pitchFamily="2" charset="0"/>
                        </a:rPr>
                        <a:t>186ms</a:t>
                      </a:r>
                    </a:p>
                  </a:txBody>
                  <a:tcPr anchor="ctr">
                    <a:lnB w="2857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61841740"/>
                  </a:ext>
                </a:extLst>
              </a:tr>
              <a:tr h="417267">
                <a:tc>
                  <a:txBody>
                    <a:bodyPr/>
                    <a:lstStyle/>
                    <a:p>
                      <a:r>
                        <a:rPr lang="en-NL" b="0" dirty="0">
                          <a:latin typeface="FreightSans Pro Light" panose="02000606030000020004" pitchFamily="2" charset="0"/>
                        </a:rPr>
                        <a:t>DeltaConv (lapl.)</a:t>
                      </a:r>
                    </a:p>
                  </a:txBody>
                  <a:tcPr anchor="ctr">
                    <a:lnT w="28575" cap="flat" cmpd="sng" algn="ctr">
                      <a:solidFill>
                        <a:schemeClr val="accent4"/>
                      </a:solidFill>
                      <a:prstDash val="solid"/>
                      <a:round/>
                      <a:headEnd type="none" w="med" len="med"/>
                      <a:tailEnd type="none" w="med" len="med"/>
                    </a:lnT>
                    <a:lnB w="28575" cap="flat" cmpd="sng" algn="ctr">
                      <a:no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b="0" dirty="0">
                          <a:latin typeface="FreightSans Pro Light" panose="02000606030000020004" pitchFamily="2" charset="0"/>
                        </a:rPr>
                        <a:t>k-nn + ops</a:t>
                      </a:r>
                    </a:p>
                  </a:txBody>
                  <a:tcPr anchor="ctr">
                    <a:lnT w="28575" cap="flat" cmpd="sng" algn="ctr">
                      <a:solidFill>
                        <a:schemeClr val="accent4"/>
                      </a:solidFill>
                      <a:prstDash val="solid"/>
                      <a:round/>
                      <a:headEnd type="none" w="med" len="med"/>
                      <a:tailEnd type="none" w="med" len="med"/>
                    </a:lnT>
                    <a:lnB w="28575" cap="flat" cmpd="sng" algn="ctr">
                      <a:noFill/>
                      <a:prstDash val="solid"/>
                      <a:round/>
                      <a:headEnd type="none" w="med" len="med"/>
                      <a:tailEnd type="none" w="med" len="med"/>
                    </a:lnB>
                    <a:solidFill>
                      <a:schemeClr val="accent4">
                        <a:lumMod val="20000"/>
                        <a:lumOff val="80000"/>
                      </a:schemeClr>
                    </a:solidFill>
                  </a:tcPr>
                </a:tc>
                <a:tc>
                  <a:txBody>
                    <a:bodyPr/>
                    <a:lstStyle/>
                    <a:p>
                      <a:r>
                        <a:rPr lang="en-NL" b="0" dirty="0">
                          <a:latin typeface="FreightSans Pro Light" panose="02000606030000020004" pitchFamily="2" charset="0"/>
                        </a:rPr>
                        <a:t>80ms</a:t>
                      </a:r>
                    </a:p>
                  </a:txBody>
                  <a:tcPr anchor="ctr">
                    <a:lnT w="28575" cap="flat" cmpd="sng" algn="ctr">
                      <a:solidFill>
                        <a:schemeClr val="accent4"/>
                      </a:solidFill>
                      <a:prstDash val="solid"/>
                      <a:round/>
                      <a:headEnd type="none" w="med" len="med"/>
                      <a:tailEnd type="none" w="med" len="med"/>
                    </a:lnT>
                    <a:lnB w="28575" cap="flat" cmpd="sng" algn="ctr">
                      <a:noFill/>
                      <a:prstDash val="solid"/>
                      <a:round/>
                      <a:headEnd type="none" w="med" len="med"/>
                      <a:tailEnd type="none" w="med" len="med"/>
                    </a:lnB>
                    <a:solidFill>
                      <a:schemeClr val="accent4">
                        <a:lumMod val="20000"/>
                        <a:lumOff val="80000"/>
                      </a:schemeClr>
                    </a:solidFill>
                  </a:tcPr>
                </a:tc>
                <a:tc>
                  <a:txBody>
                    <a:bodyPr/>
                    <a:lstStyle/>
                    <a:p>
                      <a:r>
                        <a:rPr lang="en-NL" b="0" i="0" dirty="0">
                          <a:latin typeface="FreightSans Pro Light" panose="02000606030000020004" pitchFamily="2" charset="0"/>
                        </a:rPr>
                        <a:t>5ms</a:t>
                      </a:r>
                    </a:p>
                  </a:txBody>
                  <a:tcPr anchor="ctr">
                    <a:lnT w="28575" cap="flat" cmpd="sng" algn="ctr">
                      <a:solidFill>
                        <a:schemeClr val="accent4"/>
                      </a:solidFill>
                      <a:prstDash val="solid"/>
                      <a:round/>
                      <a:headEnd type="none" w="med" len="med"/>
                      <a:tailEnd type="none" w="med" len="med"/>
                    </a:lnT>
                    <a:lnB w="28575" cap="flat" cmpd="sng" algn="ctr">
                      <a:noFill/>
                      <a:prstDash val="solid"/>
                      <a:round/>
                      <a:headEnd type="none" w="med" len="med"/>
                      <a:tailEnd type="none" w="med" len="med"/>
                    </a:lnB>
                    <a:solidFill>
                      <a:schemeClr val="accent4">
                        <a:lumMod val="20000"/>
                        <a:lumOff val="80000"/>
                      </a:schemeClr>
                    </a:solidFill>
                  </a:tcPr>
                </a:tc>
                <a:tc>
                  <a:txBody>
                    <a:bodyPr/>
                    <a:lstStyle/>
                    <a:p>
                      <a:r>
                        <a:rPr lang="en-NL" b="0" i="0" dirty="0">
                          <a:latin typeface="FreightSans Pro Light" panose="02000606030000020004" pitchFamily="2" charset="0"/>
                        </a:rPr>
                        <a:t>80ms</a:t>
                      </a:r>
                    </a:p>
                  </a:txBody>
                  <a:tcPr anchor="ctr">
                    <a:lnT w="28575" cap="flat" cmpd="sng" algn="ctr">
                      <a:solidFill>
                        <a:schemeClr val="accent4"/>
                      </a:solidFill>
                      <a:prstDash val="solid"/>
                      <a:round/>
                      <a:headEnd type="none" w="med" len="med"/>
                      <a:tailEnd type="none" w="med" len="med"/>
                    </a:lnT>
                    <a:lnB w="28575" cap="flat" cmpd="sng" algn="ctr">
                      <a:no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27182528"/>
                  </a:ext>
                </a:extLst>
              </a:tr>
              <a:tr h="417267">
                <a:tc>
                  <a:txBody>
                    <a:bodyPr/>
                    <a:lstStyle/>
                    <a:p>
                      <a:r>
                        <a:rPr lang="en-NL" b="0" dirty="0">
                          <a:latin typeface="FreightSans Pro Light" panose="02000606030000020004" pitchFamily="2" charset="0"/>
                        </a:rPr>
                        <a:t>DeltaConv</a:t>
                      </a:r>
                    </a:p>
                  </a:txBody>
                  <a:tcPr anchor="ctr">
                    <a:lnT w="28575"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FreightSans Pro Light" panose="02000606030000020004" pitchFamily="2" charset="0"/>
                        </a:rPr>
                        <a:t>k</a:t>
                      </a:r>
                      <a:r>
                        <a:rPr lang="en-NL" b="0" dirty="0">
                          <a:latin typeface="FreightSans Pro Light" panose="02000606030000020004" pitchFamily="2" charset="0"/>
                        </a:rPr>
                        <a:t>-nn + ops</a:t>
                      </a:r>
                    </a:p>
                  </a:txBody>
                  <a:tcPr anchor="ctr">
                    <a:lnT w="28575"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r>
                        <a:rPr lang="en-NL" b="0" dirty="0">
                          <a:latin typeface="FreightSans Pro Light" panose="02000606030000020004" pitchFamily="2" charset="0"/>
                        </a:rPr>
                        <a:t>130ms</a:t>
                      </a:r>
                    </a:p>
                  </a:txBody>
                  <a:tcPr anchor="ctr">
                    <a:lnT w="28575"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r>
                        <a:rPr lang="en-NL" b="0" i="0" dirty="0">
                          <a:latin typeface="FreightSans Pro Light" panose="02000606030000020004" pitchFamily="2" charset="0"/>
                        </a:rPr>
                        <a:t>60ms</a:t>
                      </a:r>
                    </a:p>
                  </a:txBody>
                  <a:tcPr anchor="ctr">
                    <a:lnT w="28575"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r>
                        <a:rPr lang="en-NL" b="0" i="0" dirty="0">
                          <a:latin typeface="FreightSans Pro Light" panose="02000606030000020004" pitchFamily="2" charset="0"/>
                        </a:rPr>
                        <a:t>125ms</a:t>
                      </a:r>
                    </a:p>
                  </a:txBody>
                  <a:tcPr anchor="ctr">
                    <a:lnT w="28575"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6173288"/>
                  </a:ext>
                </a:extLst>
              </a:tr>
            </a:tbl>
          </a:graphicData>
        </a:graphic>
      </p:graphicFrame>
      <p:sp>
        <p:nvSpPr>
          <p:cNvPr id="13" name="Rectangle 12">
            <a:extLst>
              <a:ext uri="{FF2B5EF4-FFF2-40B4-BE49-F238E27FC236}">
                <a16:creationId xmlns:a16="http://schemas.microsoft.com/office/drawing/2014/main" id="{6470239F-1864-CE13-84D0-89F1ACD352F8}"/>
              </a:ext>
            </a:extLst>
          </p:cNvPr>
          <p:cNvSpPr/>
          <p:nvPr/>
        </p:nvSpPr>
        <p:spPr>
          <a:xfrm>
            <a:off x="6163234" y="4906756"/>
            <a:ext cx="1250577" cy="870548"/>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4" name="Picture 13" descr="A picture containing cake, decorated&#10;&#10;Description automatically generated">
            <a:extLst>
              <a:ext uri="{FF2B5EF4-FFF2-40B4-BE49-F238E27FC236}">
                <a16:creationId xmlns:a16="http://schemas.microsoft.com/office/drawing/2014/main" id="{D7A42150-0745-5984-6D1A-126E86998974}"/>
              </a:ext>
            </a:extLst>
          </p:cNvPr>
          <p:cNvPicPr>
            <a:picLocks noChangeAspect="1"/>
          </p:cNvPicPr>
          <p:nvPr/>
        </p:nvPicPr>
        <p:blipFill>
          <a:blip r:embed="rId3"/>
          <a:stretch>
            <a:fillRect/>
          </a:stretch>
        </p:blipFill>
        <p:spPr>
          <a:xfrm>
            <a:off x="312993" y="3635299"/>
            <a:ext cx="484750" cy="646332"/>
          </a:xfrm>
          <a:prstGeom prst="rect">
            <a:avLst/>
          </a:prstGeom>
        </p:spPr>
      </p:pic>
      <p:sp>
        <p:nvSpPr>
          <p:cNvPr id="15" name="TextBox 14">
            <a:extLst>
              <a:ext uri="{FF2B5EF4-FFF2-40B4-BE49-F238E27FC236}">
                <a16:creationId xmlns:a16="http://schemas.microsoft.com/office/drawing/2014/main" id="{2F8E3D60-A357-2DE0-5267-74EF962B2AC9}"/>
              </a:ext>
            </a:extLst>
          </p:cNvPr>
          <p:cNvSpPr txBox="1"/>
          <p:nvPr/>
        </p:nvSpPr>
        <p:spPr>
          <a:xfrm>
            <a:off x="767147" y="3620173"/>
            <a:ext cx="1662289" cy="584775"/>
          </a:xfrm>
          <a:prstGeom prst="rect">
            <a:avLst/>
          </a:prstGeom>
          <a:noFill/>
        </p:spPr>
        <p:txBody>
          <a:bodyPr wrap="square" rtlCol="0">
            <a:spAutoFit/>
          </a:bodyPr>
          <a:lstStyle/>
          <a:p>
            <a:r>
              <a:rPr lang="en-NL" sz="1600" b="1" dirty="0">
                <a:latin typeface="FreightSans Pro Semibold" panose="02000606030000020004" pitchFamily="2" charset="0"/>
              </a:rPr>
              <a:t>Classification</a:t>
            </a:r>
          </a:p>
          <a:p>
            <a:r>
              <a:rPr lang="en-NL" sz="1600" dirty="0">
                <a:latin typeface="FreightSans Pro Light" panose="02000606030000020004" pitchFamily="2" charset="0"/>
              </a:rPr>
              <a:t>ModelNet40</a:t>
            </a:r>
          </a:p>
        </p:txBody>
      </p:sp>
    </p:spTree>
    <p:extLst>
      <p:ext uri="{BB962C8B-B14F-4D97-AF65-F5344CB8AC3E}">
        <p14:creationId xmlns:p14="http://schemas.microsoft.com/office/powerpoint/2010/main" val="141176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59F05F-99F9-014C-B727-BBB8A1699289}"/>
              </a:ext>
            </a:extLst>
          </p:cNvPr>
          <p:cNvSpPr>
            <a:spLocks noGrp="1"/>
          </p:cNvSpPr>
          <p:nvPr>
            <p:ph type="ctrTitle"/>
          </p:nvPr>
        </p:nvSpPr>
        <p:spPr/>
        <p:txBody>
          <a:bodyPr/>
          <a:lstStyle/>
          <a:p>
            <a:r>
              <a:rPr lang="en-NL" b="0" dirty="0">
                <a:latin typeface="FreightSans Pro Light" panose="02000606030000020004" pitchFamily="2" charset="0"/>
              </a:rPr>
              <a:t>DeltaConv</a:t>
            </a:r>
            <a:br>
              <a:rPr lang="en-NL" dirty="0"/>
            </a:br>
            <a:r>
              <a:rPr lang="en-NL" dirty="0"/>
              <a:t>In short</a:t>
            </a:r>
          </a:p>
        </p:txBody>
      </p:sp>
      <p:sp>
        <p:nvSpPr>
          <p:cNvPr id="2" name="Slide Number Placeholder 1">
            <a:extLst>
              <a:ext uri="{FF2B5EF4-FFF2-40B4-BE49-F238E27FC236}">
                <a16:creationId xmlns:a16="http://schemas.microsoft.com/office/drawing/2014/main" id="{8E24AAD5-433E-A948-B941-BD0DEAF7B342}"/>
              </a:ext>
            </a:extLst>
          </p:cNvPr>
          <p:cNvSpPr>
            <a:spLocks noGrp="1"/>
          </p:cNvSpPr>
          <p:nvPr>
            <p:ph type="sldNum" sz="quarter" idx="12"/>
          </p:nvPr>
        </p:nvSpPr>
        <p:spPr/>
        <p:txBody>
          <a:bodyPr/>
          <a:lstStyle/>
          <a:p>
            <a:fld id="{F376D241-1DD8-9144-9B2C-BE0F706CAFA9}" type="slidenum">
              <a:rPr lang="en-NL" smtClean="0"/>
              <a:pPr/>
              <a:t>65</a:t>
            </a:fld>
            <a:endParaRPr lang="en-NL" dirty="0"/>
          </a:p>
        </p:txBody>
      </p:sp>
    </p:spTree>
    <p:extLst>
      <p:ext uri="{BB962C8B-B14F-4D97-AF65-F5344CB8AC3E}">
        <p14:creationId xmlns:p14="http://schemas.microsoft.com/office/powerpoint/2010/main" val="29607245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39071D0-961E-874F-AF4D-DC7CE5D35F20}"/>
              </a:ext>
            </a:extLst>
          </p:cNvPr>
          <p:cNvSpPr>
            <a:spLocks noGrp="1"/>
          </p:cNvSpPr>
          <p:nvPr>
            <p:ph idx="1"/>
          </p:nvPr>
        </p:nvSpPr>
        <p:spPr>
          <a:xfrm>
            <a:off x="838200" y="1585479"/>
            <a:ext cx="10515600" cy="4351338"/>
          </a:xfrm>
        </p:spPr>
        <p:txBody>
          <a:bodyPr/>
          <a:lstStyle/>
          <a:p>
            <a:r>
              <a:rPr lang="en-NL" dirty="0"/>
              <a:t>Intrinsic anisotropic convolutions are challenging on surfaces</a:t>
            </a:r>
          </a:p>
          <a:p>
            <a:r>
              <a:rPr lang="en-NL" dirty="0"/>
              <a:t>DeltaConv combines and composes geometric operators</a:t>
            </a:r>
          </a:p>
          <a:p>
            <a:pPr lvl="1"/>
            <a:r>
              <a:rPr lang="en-NL" dirty="0"/>
              <a:t>Intrinsic</a:t>
            </a:r>
          </a:p>
          <a:p>
            <a:pPr lvl="1"/>
            <a:r>
              <a:rPr lang="en-NL" dirty="0"/>
              <a:t>Anisotropic</a:t>
            </a:r>
          </a:p>
          <a:p>
            <a:r>
              <a:rPr lang="en-NL" dirty="0"/>
              <a:t>Easy to use and efficient</a:t>
            </a:r>
          </a:p>
          <a:p>
            <a:r>
              <a:rPr lang="en-NL" dirty="0"/>
              <a:t>Builds on foundations in geometry</a:t>
            </a:r>
          </a:p>
          <a:p>
            <a:pPr lvl="1"/>
            <a:endParaRPr lang="en-NL" dirty="0"/>
          </a:p>
          <a:p>
            <a:pPr lvl="1"/>
            <a:endParaRPr lang="en-NL" dirty="0"/>
          </a:p>
          <a:p>
            <a:pPr lvl="1"/>
            <a:endParaRPr lang="en-NL" dirty="0"/>
          </a:p>
        </p:txBody>
      </p:sp>
      <p:pic>
        <p:nvPicPr>
          <p:cNvPr id="10" name="Picture 9" descr="Timeline&#10;&#10;Description automatically generated">
            <a:extLst>
              <a:ext uri="{FF2B5EF4-FFF2-40B4-BE49-F238E27FC236}">
                <a16:creationId xmlns:a16="http://schemas.microsoft.com/office/drawing/2014/main" id="{61F5BDEB-2419-B682-26BB-8F7DB0F103A0}"/>
              </a:ext>
            </a:extLst>
          </p:cNvPr>
          <p:cNvPicPr>
            <a:picLocks noChangeAspect="1"/>
          </p:cNvPicPr>
          <p:nvPr/>
        </p:nvPicPr>
        <p:blipFill>
          <a:blip r:embed="rId3"/>
          <a:stretch>
            <a:fillRect/>
          </a:stretch>
        </p:blipFill>
        <p:spPr>
          <a:xfrm>
            <a:off x="2345146" y="2642933"/>
            <a:ext cx="7201299" cy="2938830"/>
          </a:xfrm>
          <a:prstGeom prst="rect">
            <a:avLst/>
          </a:prstGeom>
          <a:ln>
            <a:noFill/>
          </a:ln>
          <a:effectLst>
            <a:softEdge rad="112500"/>
          </a:effectLst>
        </p:spPr>
      </p:pic>
      <p:sp>
        <p:nvSpPr>
          <p:cNvPr id="2" name="Title 1">
            <a:extLst>
              <a:ext uri="{FF2B5EF4-FFF2-40B4-BE49-F238E27FC236}">
                <a16:creationId xmlns:a16="http://schemas.microsoft.com/office/drawing/2014/main" id="{82529517-7C8A-9B48-820A-BECA81182750}"/>
              </a:ext>
            </a:extLst>
          </p:cNvPr>
          <p:cNvSpPr>
            <a:spLocks noGrp="1"/>
          </p:cNvSpPr>
          <p:nvPr>
            <p:ph type="title"/>
          </p:nvPr>
        </p:nvSpPr>
        <p:spPr/>
        <p:txBody>
          <a:bodyPr/>
          <a:lstStyle/>
          <a:p>
            <a:r>
              <a:rPr lang="en-NL" dirty="0"/>
              <a:t>Conclusion</a:t>
            </a:r>
          </a:p>
        </p:txBody>
      </p:sp>
      <p:sp>
        <p:nvSpPr>
          <p:cNvPr id="4" name="Slide Number Placeholder 3">
            <a:extLst>
              <a:ext uri="{FF2B5EF4-FFF2-40B4-BE49-F238E27FC236}">
                <a16:creationId xmlns:a16="http://schemas.microsoft.com/office/drawing/2014/main" id="{8C156B26-D5DB-D640-8C71-6957B1EBECAE}"/>
              </a:ext>
            </a:extLst>
          </p:cNvPr>
          <p:cNvSpPr>
            <a:spLocks noGrp="1"/>
          </p:cNvSpPr>
          <p:nvPr>
            <p:ph type="sldNum" sz="quarter" idx="12"/>
          </p:nvPr>
        </p:nvSpPr>
        <p:spPr/>
        <p:txBody>
          <a:bodyPr/>
          <a:lstStyle/>
          <a:p>
            <a:fld id="{F376D241-1DD8-9144-9B2C-BE0F706CAFA9}" type="slidenum">
              <a:rPr lang="en-NL" smtClean="0"/>
              <a:pPr/>
              <a:t>66</a:t>
            </a:fld>
            <a:endParaRPr lang="en-NL"/>
          </a:p>
        </p:txBody>
      </p:sp>
      <p:pic>
        <p:nvPicPr>
          <p:cNvPr id="5" name="Picture 4">
            <a:extLst>
              <a:ext uri="{FF2B5EF4-FFF2-40B4-BE49-F238E27FC236}">
                <a16:creationId xmlns:a16="http://schemas.microsoft.com/office/drawing/2014/main" id="{9310B446-2CA3-0A6A-7F92-E92C87EDB208}"/>
              </a:ext>
            </a:extLst>
          </p:cNvPr>
          <p:cNvPicPr>
            <a:picLocks noChangeAspect="1"/>
          </p:cNvPicPr>
          <p:nvPr/>
        </p:nvPicPr>
        <p:blipFill>
          <a:blip r:embed="rId4"/>
          <a:stretch>
            <a:fillRect/>
          </a:stretch>
        </p:blipFill>
        <p:spPr>
          <a:xfrm>
            <a:off x="3044790" y="2832921"/>
            <a:ext cx="6551792" cy="2811595"/>
          </a:xfrm>
          <a:prstGeom prst="rect">
            <a:avLst/>
          </a:prstGeom>
        </p:spPr>
      </p:pic>
      <p:pic>
        <p:nvPicPr>
          <p:cNvPr id="9" name="Picture 8">
            <a:extLst>
              <a:ext uri="{FF2B5EF4-FFF2-40B4-BE49-F238E27FC236}">
                <a16:creationId xmlns:a16="http://schemas.microsoft.com/office/drawing/2014/main" id="{F5706659-E0E6-5B74-3A7D-E6FD1228636C}"/>
              </a:ext>
            </a:extLst>
          </p:cNvPr>
          <p:cNvPicPr>
            <a:picLocks noChangeAspect="1"/>
          </p:cNvPicPr>
          <p:nvPr/>
        </p:nvPicPr>
        <p:blipFill>
          <a:blip r:embed="rId5"/>
          <a:stretch>
            <a:fillRect/>
          </a:stretch>
        </p:blipFill>
        <p:spPr>
          <a:xfrm>
            <a:off x="7234815" y="3338246"/>
            <a:ext cx="3522264" cy="3200666"/>
          </a:xfrm>
          <a:prstGeom prst="rect">
            <a:avLst/>
          </a:prstGeom>
        </p:spPr>
      </p:pic>
    </p:spTree>
    <p:extLst>
      <p:ext uri="{BB962C8B-B14F-4D97-AF65-F5344CB8AC3E}">
        <p14:creationId xmlns:p14="http://schemas.microsoft.com/office/powerpoint/2010/main" val="88135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0" presetClass="path" presetSubtype="0" accel="50000" decel="50000" fill="hold" nodeType="withEffect">
                                  <p:stCondLst>
                                    <p:cond delay="0"/>
                                  </p:stCondLst>
                                  <p:childTnLst>
                                    <p:animMotion origin="layout" path="M 6.25E-7 4.44444E-6 L -0.33008 0.22291 " pathEditMode="relative" rAng="0" ptsTypes="AA">
                                      <p:cBhvr>
                                        <p:cTn id="9" dur="1000" fill="hold"/>
                                        <p:tgtEl>
                                          <p:spTgt spid="5"/>
                                        </p:tgtEl>
                                        <p:attrNameLst>
                                          <p:attrName>ppt_x</p:attrName>
                                          <p:attrName>ppt_y</p:attrName>
                                        </p:attrNameLst>
                                      </p:cBhvr>
                                      <p:rCtr x="-16510" y="11134"/>
                                    </p:animMotion>
                                  </p:childTnLst>
                                </p:cTn>
                              </p:par>
                              <p:par>
                                <p:cTn id="10" presetID="6" presetClass="emph" presetSubtype="0" fill="hold" nodeType="withEffect">
                                  <p:stCondLst>
                                    <p:cond delay="0"/>
                                  </p:stCondLst>
                                  <p:childTnLst>
                                    <p:animScale>
                                      <p:cBhvr>
                                        <p:cTn id="11" dur="1000" fill="hold"/>
                                        <p:tgtEl>
                                          <p:spTgt spid="5"/>
                                        </p:tgtEl>
                                      </p:cBhvr>
                                      <p:by x="50000" y="50000"/>
                                    </p:animScale>
                                  </p:childTnLst>
                                </p:cTn>
                              </p:par>
                              <p:par>
                                <p:cTn id="12" presetID="10" presetClass="entr" presetSubtype="0" fill="hold" nodeType="withEffect">
                                  <p:stCondLst>
                                    <p:cond delay="1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1.25E-6 3.5345E-17 L -2.08333E-7 0.24143 " pathEditMode="relative" rAng="0" ptsTypes="AA">
                                      <p:cBhvr>
                                        <p:cTn id="21" dur="1000" fill="hold"/>
                                        <p:tgtEl>
                                          <p:spTgt spid="10"/>
                                        </p:tgtEl>
                                        <p:attrNameLst>
                                          <p:attrName>ppt_x</p:attrName>
                                          <p:attrName>ppt_y</p:attrName>
                                        </p:attrNameLst>
                                      </p:cBhvr>
                                      <p:rCtr x="39" y="12037"/>
                                    </p:animMotion>
                                  </p:childTnLst>
                                </p:cTn>
                              </p:par>
                              <p:par>
                                <p:cTn id="22" presetID="6" presetClass="emph" presetSubtype="0" fill="hold" nodeType="withEffect">
                                  <p:stCondLst>
                                    <p:cond delay="0"/>
                                  </p:stCondLst>
                                  <p:childTnLst>
                                    <p:animScale>
                                      <p:cBhvr>
                                        <p:cTn id="23" dur="1000" fill="hold"/>
                                        <p:tgtEl>
                                          <p:spTgt spid="10"/>
                                        </p:tgtEl>
                                      </p:cBhvr>
                                      <p:by x="50000" y="50000"/>
                                    </p:animScale>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500"/>
                                        <p:tgtEl>
                                          <p:spTgt spid="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fade">
                                      <p:cBhvr>
                                        <p:cTn id="4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509A8D-032A-2FA8-E84A-EB6FB18D9B5B}"/>
              </a:ext>
            </a:extLst>
          </p:cNvPr>
          <p:cNvSpPr/>
          <p:nvPr/>
        </p:nvSpPr>
        <p:spPr>
          <a:xfrm>
            <a:off x="726141" y="3243851"/>
            <a:ext cx="6131859" cy="7799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itle 3">
            <a:extLst>
              <a:ext uri="{FF2B5EF4-FFF2-40B4-BE49-F238E27FC236}">
                <a16:creationId xmlns:a16="http://schemas.microsoft.com/office/drawing/2014/main" id="{97EC7C89-D896-454D-9FD9-250C5479F3E4}"/>
              </a:ext>
            </a:extLst>
          </p:cNvPr>
          <p:cNvSpPr>
            <a:spLocks noGrp="1"/>
          </p:cNvSpPr>
          <p:nvPr>
            <p:ph type="title"/>
          </p:nvPr>
        </p:nvSpPr>
        <p:spPr/>
        <p:txBody>
          <a:bodyPr/>
          <a:lstStyle/>
          <a:p>
            <a:r>
              <a:rPr lang="en-NL" dirty="0">
                <a:latin typeface="FreightSans Pro Bold" panose="02000606030000020004" pitchFamily="2" charset="0"/>
              </a:rPr>
              <a:t>Try DeltaConv yourself</a:t>
            </a:r>
          </a:p>
        </p:txBody>
      </p:sp>
      <p:sp>
        <p:nvSpPr>
          <p:cNvPr id="5" name="Subtitle 4">
            <a:extLst>
              <a:ext uri="{FF2B5EF4-FFF2-40B4-BE49-F238E27FC236}">
                <a16:creationId xmlns:a16="http://schemas.microsoft.com/office/drawing/2014/main" id="{F99863C9-1F06-6642-B835-07AF8C4F0DA2}"/>
              </a:ext>
            </a:extLst>
          </p:cNvPr>
          <p:cNvSpPr>
            <a:spLocks noGrp="1"/>
          </p:cNvSpPr>
          <p:nvPr>
            <p:ph idx="1"/>
          </p:nvPr>
        </p:nvSpPr>
        <p:spPr>
          <a:xfrm>
            <a:off x="838200" y="2289100"/>
            <a:ext cx="10515600" cy="4351338"/>
          </a:xfrm>
        </p:spPr>
        <p:txBody>
          <a:bodyPr>
            <a:normAutofit/>
          </a:bodyPr>
          <a:lstStyle/>
          <a:p>
            <a:pPr marL="0" indent="0">
              <a:buNone/>
            </a:pPr>
            <a:r>
              <a:rPr lang="en-GB" sz="3200" dirty="0"/>
              <a:t>	 </a:t>
            </a:r>
            <a:r>
              <a:rPr lang="en-GB" sz="3200" dirty="0" err="1"/>
              <a:t>github.com</a:t>
            </a:r>
            <a:r>
              <a:rPr lang="en-GB" sz="3200" dirty="0"/>
              <a:t>/</a:t>
            </a:r>
            <a:r>
              <a:rPr lang="en-GB" sz="3200" b="1" dirty="0" err="1">
                <a:latin typeface="FreightSans Pro Semibold" panose="02000606030000020004" pitchFamily="2" charset="0"/>
              </a:rPr>
              <a:t>rubenwiersma</a:t>
            </a:r>
            <a:r>
              <a:rPr lang="en-GB" sz="3200" b="1" dirty="0">
                <a:latin typeface="FreightSans Pro Semibold" panose="02000606030000020004" pitchFamily="2" charset="0"/>
              </a:rPr>
              <a:t>/</a:t>
            </a:r>
            <a:r>
              <a:rPr lang="en-GB" sz="3200" b="1" dirty="0" err="1">
                <a:latin typeface="FreightSans Pro Semibold" panose="02000606030000020004" pitchFamily="2" charset="0"/>
              </a:rPr>
              <a:t>deltaconv</a:t>
            </a:r>
            <a:endParaRPr lang="en-GB" sz="3200" b="1" dirty="0">
              <a:latin typeface="FreightSans Pro Semibold" panose="02000606030000020004" pitchFamily="2" charset="0"/>
            </a:endParaRPr>
          </a:p>
          <a:p>
            <a:pPr marL="0" indent="0">
              <a:buNone/>
            </a:pPr>
            <a:endParaRPr lang="en-GB" sz="3200" b="1" dirty="0">
              <a:latin typeface="FreightSans Pro Semibold" panose="02000606030000020004" pitchFamily="2" charset="0"/>
            </a:endParaRPr>
          </a:p>
          <a:p>
            <a:pPr marL="0" indent="0">
              <a:buNone/>
            </a:pPr>
            <a:r>
              <a:rPr lang="en-GB" sz="3200" dirty="0">
                <a:solidFill>
                  <a:schemeClr val="accent1"/>
                </a:solidFill>
                <a:latin typeface="PT Mono" panose="02060509020205020204" pitchFamily="49" charset="77"/>
              </a:rPr>
              <a:t>$ pip install </a:t>
            </a:r>
            <a:r>
              <a:rPr lang="en-GB" sz="3200" dirty="0" err="1">
                <a:solidFill>
                  <a:schemeClr val="accent1"/>
                </a:solidFill>
                <a:latin typeface="PT Mono" panose="02060509020205020204" pitchFamily="49" charset="77"/>
              </a:rPr>
              <a:t>deltaconv</a:t>
            </a:r>
            <a:endParaRPr lang="en-GB" sz="3200" b="1" dirty="0">
              <a:latin typeface="FreightSans Pro Semibold" panose="02000606030000020004" pitchFamily="2" charset="0"/>
            </a:endParaRPr>
          </a:p>
          <a:p>
            <a:pPr marL="0" indent="0">
              <a:buNone/>
            </a:pPr>
            <a:endParaRPr lang="en-GB" sz="3200" dirty="0"/>
          </a:p>
          <a:p>
            <a:pPr marL="0" indent="0">
              <a:buNone/>
            </a:pPr>
            <a:br>
              <a:rPr lang="en-GB" sz="3200" dirty="0"/>
            </a:br>
            <a:r>
              <a:rPr lang="en-GB" sz="3200" dirty="0"/>
              <a:t>	 </a:t>
            </a:r>
            <a:r>
              <a:rPr lang="en-GB" sz="3200" dirty="0" err="1"/>
              <a:t>graphics.tudelft.nl</a:t>
            </a:r>
            <a:endParaRPr lang="en-GB" sz="3200" dirty="0">
              <a:effectLst/>
            </a:endParaRPr>
          </a:p>
        </p:txBody>
      </p:sp>
      <p:sp>
        <p:nvSpPr>
          <p:cNvPr id="6" name="Slide Number Placeholder 5">
            <a:extLst>
              <a:ext uri="{FF2B5EF4-FFF2-40B4-BE49-F238E27FC236}">
                <a16:creationId xmlns:a16="http://schemas.microsoft.com/office/drawing/2014/main" id="{9857912F-82F2-4646-BA5A-CE4FB16D3270}"/>
              </a:ext>
            </a:extLst>
          </p:cNvPr>
          <p:cNvSpPr>
            <a:spLocks noGrp="1"/>
          </p:cNvSpPr>
          <p:nvPr>
            <p:ph type="sldNum" sz="quarter" idx="12"/>
          </p:nvPr>
        </p:nvSpPr>
        <p:spPr/>
        <p:txBody>
          <a:bodyPr/>
          <a:lstStyle/>
          <a:p>
            <a:fld id="{F376D241-1DD8-9144-9B2C-BE0F706CAFA9}" type="slidenum">
              <a:rPr lang="en-NL" smtClean="0"/>
              <a:pPr/>
              <a:t>67</a:t>
            </a:fld>
            <a:endParaRPr lang="en-NL" dirty="0"/>
          </a:p>
        </p:txBody>
      </p:sp>
      <p:pic>
        <p:nvPicPr>
          <p:cNvPr id="1026" name="Picture 2">
            <a:extLst>
              <a:ext uri="{FF2B5EF4-FFF2-40B4-BE49-F238E27FC236}">
                <a16:creationId xmlns:a16="http://schemas.microsoft.com/office/drawing/2014/main" id="{2E2C20DE-F1E6-355E-7032-4E49A9F9E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141" y="2094224"/>
            <a:ext cx="959834" cy="9547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F32D44B-83D2-1A84-3C3B-3A8975A12168}"/>
              </a:ext>
            </a:extLst>
          </p:cNvPr>
          <p:cNvPicPr>
            <a:picLocks noChangeAspect="1"/>
          </p:cNvPicPr>
          <p:nvPr/>
        </p:nvPicPr>
        <p:blipFill>
          <a:blip r:embed="rId4"/>
          <a:stretch>
            <a:fillRect/>
          </a:stretch>
        </p:blipFill>
        <p:spPr>
          <a:xfrm>
            <a:off x="762717" y="4978532"/>
            <a:ext cx="971959" cy="645412"/>
          </a:xfrm>
          <a:prstGeom prst="rect">
            <a:avLst/>
          </a:prstGeom>
        </p:spPr>
      </p:pic>
    </p:spTree>
    <p:extLst>
      <p:ext uri="{BB962C8B-B14F-4D97-AF65-F5344CB8AC3E}">
        <p14:creationId xmlns:p14="http://schemas.microsoft.com/office/powerpoint/2010/main" val="5714894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AD26FC2A-6FD4-9B44-A64E-691BB92EF91A}"/>
              </a:ext>
            </a:extLst>
          </p:cNvPr>
          <p:cNvSpPr/>
          <p:nvPr/>
        </p:nvSpPr>
        <p:spPr>
          <a:xfrm>
            <a:off x="5763395" y="2495170"/>
            <a:ext cx="3954163" cy="1124830"/>
          </a:xfrm>
          <a:custGeom>
            <a:avLst/>
            <a:gdLst>
              <a:gd name="connsiteX0" fmla="*/ 0 w 4399006"/>
              <a:gd name="connsiteY0" fmla="*/ 1015390 h 1112890"/>
              <a:gd name="connsiteX1" fmla="*/ 1927654 w 4399006"/>
              <a:gd name="connsiteY1" fmla="*/ 1015390 h 1112890"/>
              <a:gd name="connsiteX2" fmla="*/ 3138616 w 4399006"/>
              <a:gd name="connsiteY2" fmla="*/ 2136 h 1112890"/>
              <a:gd name="connsiteX3" fmla="*/ 4399006 w 4399006"/>
              <a:gd name="connsiteY3" fmla="*/ 731184 h 1112890"/>
              <a:gd name="connsiteX0" fmla="*/ 0 w 3954163"/>
              <a:gd name="connsiteY0" fmla="*/ 1040103 h 1124830"/>
              <a:gd name="connsiteX1" fmla="*/ 1482811 w 3954163"/>
              <a:gd name="connsiteY1" fmla="*/ 1015390 h 1124830"/>
              <a:gd name="connsiteX2" fmla="*/ 2693773 w 3954163"/>
              <a:gd name="connsiteY2" fmla="*/ 2136 h 1124830"/>
              <a:gd name="connsiteX3" fmla="*/ 3954163 w 3954163"/>
              <a:gd name="connsiteY3" fmla="*/ 731184 h 1124830"/>
            </a:gdLst>
            <a:ahLst/>
            <a:cxnLst>
              <a:cxn ang="0">
                <a:pos x="connsiteX0" y="connsiteY0"/>
              </a:cxn>
              <a:cxn ang="0">
                <a:pos x="connsiteX1" y="connsiteY1"/>
              </a:cxn>
              <a:cxn ang="0">
                <a:pos x="connsiteX2" y="connsiteY2"/>
              </a:cxn>
              <a:cxn ang="0">
                <a:pos x="connsiteX3" y="connsiteY3"/>
              </a:cxn>
            </a:cxnLst>
            <a:rect l="l" t="t" r="r" b="b"/>
            <a:pathLst>
              <a:path w="3954163" h="1124830">
                <a:moveTo>
                  <a:pt x="0" y="1040103"/>
                </a:moveTo>
                <a:cubicBezTo>
                  <a:pt x="702275" y="1124541"/>
                  <a:pt x="1033849" y="1188385"/>
                  <a:pt x="1482811" y="1015390"/>
                </a:cubicBezTo>
                <a:cubicBezTo>
                  <a:pt x="1931773" y="842396"/>
                  <a:pt x="2281881" y="49504"/>
                  <a:pt x="2693773" y="2136"/>
                </a:cubicBezTo>
                <a:cubicBezTo>
                  <a:pt x="3105665" y="-45232"/>
                  <a:pt x="3604055" y="710589"/>
                  <a:pt x="3954163" y="731184"/>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2" name="Title 1">
            <a:extLst>
              <a:ext uri="{FF2B5EF4-FFF2-40B4-BE49-F238E27FC236}">
                <a16:creationId xmlns:a16="http://schemas.microsoft.com/office/drawing/2014/main" id="{58CF1B61-595B-884D-9C71-84058B0E4453}"/>
              </a:ext>
            </a:extLst>
          </p:cNvPr>
          <p:cNvSpPr>
            <a:spLocks noGrp="1"/>
          </p:cNvSpPr>
          <p:nvPr>
            <p:ph type="title"/>
          </p:nvPr>
        </p:nvSpPr>
        <p:spPr/>
        <p:txBody>
          <a:bodyPr/>
          <a:lstStyle/>
          <a:p>
            <a:r>
              <a:rPr lang="en-NL" dirty="0"/>
              <a:t>Discretizing the operators</a:t>
            </a:r>
          </a:p>
        </p:txBody>
      </p:sp>
      <p:sp>
        <p:nvSpPr>
          <p:cNvPr id="6" name="Content Placeholder 5">
            <a:extLst>
              <a:ext uri="{FF2B5EF4-FFF2-40B4-BE49-F238E27FC236}">
                <a16:creationId xmlns:a16="http://schemas.microsoft.com/office/drawing/2014/main" id="{07268685-9E46-F845-ABFE-56F7F60023EB}"/>
              </a:ext>
            </a:extLst>
          </p:cNvPr>
          <p:cNvSpPr>
            <a:spLocks noGrp="1"/>
          </p:cNvSpPr>
          <p:nvPr>
            <p:ph idx="1"/>
          </p:nvPr>
        </p:nvSpPr>
        <p:spPr/>
        <p:txBody>
          <a:bodyPr/>
          <a:lstStyle/>
          <a:p>
            <a:pPr marL="0" indent="0">
              <a:buNone/>
            </a:pPr>
            <a:r>
              <a:rPr lang="en-NL" b="1" dirty="0">
                <a:latin typeface="FreightSans Pro Bold" panose="02000606030000020004" pitchFamily="2" charset="0"/>
              </a:rPr>
              <a:t>Gradient, Divergence</a:t>
            </a:r>
            <a:r>
              <a:rPr lang="en-NL" dirty="0"/>
              <a:t> Moving Least Squares</a:t>
            </a:r>
          </a:p>
        </p:txBody>
      </p:sp>
      <p:sp>
        <p:nvSpPr>
          <p:cNvPr id="4" name="Slide Number Placeholder 3">
            <a:extLst>
              <a:ext uri="{FF2B5EF4-FFF2-40B4-BE49-F238E27FC236}">
                <a16:creationId xmlns:a16="http://schemas.microsoft.com/office/drawing/2014/main" id="{96C9ECE8-E1EB-754D-8D80-ECDA4DBB9F64}"/>
              </a:ext>
            </a:extLst>
          </p:cNvPr>
          <p:cNvSpPr>
            <a:spLocks noGrp="1"/>
          </p:cNvSpPr>
          <p:nvPr>
            <p:ph type="sldNum" sz="quarter" idx="12"/>
          </p:nvPr>
        </p:nvSpPr>
        <p:spPr/>
        <p:txBody>
          <a:bodyPr/>
          <a:lstStyle/>
          <a:p>
            <a:fld id="{F376D241-1DD8-9144-9B2C-BE0F706CAFA9}" type="slidenum">
              <a:rPr lang="en-NL" smtClean="0"/>
              <a:pPr/>
              <a:t>68</a:t>
            </a:fld>
            <a:endParaRPr lang="en-NL"/>
          </a:p>
        </p:txBody>
      </p:sp>
      <p:sp>
        <p:nvSpPr>
          <p:cNvPr id="8" name="Oval 7">
            <a:extLst>
              <a:ext uri="{FF2B5EF4-FFF2-40B4-BE49-F238E27FC236}">
                <a16:creationId xmlns:a16="http://schemas.microsoft.com/office/drawing/2014/main" id="{46599516-C770-5D40-9F1B-37746F54D4AB}"/>
              </a:ext>
            </a:extLst>
          </p:cNvPr>
          <p:cNvSpPr/>
          <p:nvPr/>
        </p:nvSpPr>
        <p:spPr>
          <a:xfrm>
            <a:off x="1623292" y="3946873"/>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Oval 8">
            <a:extLst>
              <a:ext uri="{FF2B5EF4-FFF2-40B4-BE49-F238E27FC236}">
                <a16:creationId xmlns:a16="http://schemas.microsoft.com/office/drawing/2014/main" id="{D62AE220-1C00-6A45-9562-C52A00A3ADED}"/>
              </a:ext>
            </a:extLst>
          </p:cNvPr>
          <p:cNvSpPr/>
          <p:nvPr/>
        </p:nvSpPr>
        <p:spPr>
          <a:xfrm>
            <a:off x="2591675" y="3647067"/>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Oval 9">
            <a:extLst>
              <a:ext uri="{FF2B5EF4-FFF2-40B4-BE49-F238E27FC236}">
                <a16:creationId xmlns:a16="http://schemas.microsoft.com/office/drawing/2014/main" id="{D746DFE7-6F05-AD47-9744-E098BF6F7BF4}"/>
              </a:ext>
            </a:extLst>
          </p:cNvPr>
          <p:cNvSpPr/>
          <p:nvPr/>
        </p:nvSpPr>
        <p:spPr>
          <a:xfrm>
            <a:off x="3753210" y="3931272"/>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Oval 10">
            <a:extLst>
              <a:ext uri="{FF2B5EF4-FFF2-40B4-BE49-F238E27FC236}">
                <a16:creationId xmlns:a16="http://schemas.microsoft.com/office/drawing/2014/main" id="{7ABAC28A-CE96-3F42-BD8F-A18D2EC5BF6C}"/>
              </a:ext>
            </a:extLst>
          </p:cNvPr>
          <p:cNvSpPr/>
          <p:nvPr/>
        </p:nvSpPr>
        <p:spPr>
          <a:xfrm>
            <a:off x="4931658" y="4268149"/>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Oval 11">
            <a:extLst>
              <a:ext uri="{FF2B5EF4-FFF2-40B4-BE49-F238E27FC236}">
                <a16:creationId xmlns:a16="http://schemas.microsoft.com/office/drawing/2014/main" id="{A24B70B9-F989-B74D-820D-5AFB999D30DD}"/>
              </a:ext>
            </a:extLst>
          </p:cNvPr>
          <p:cNvSpPr/>
          <p:nvPr/>
        </p:nvSpPr>
        <p:spPr>
          <a:xfrm>
            <a:off x="6049944" y="3800415"/>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Oval 12">
            <a:extLst>
              <a:ext uri="{FF2B5EF4-FFF2-40B4-BE49-F238E27FC236}">
                <a16:creationId xmlns:a16="http://schemas.microsoft.com/office/drawing/2014/main" id="{21F70FB4-BE82-2043-9F5D-AD319C4626C3}"/>
              </a:ext>
            </a:extLst>
          </p:cNvPr>
          <p:cNvSpPr/>
          <p:nvPr/>
        </p:nvSpPr>
        <p:spPr>
          <a:xfrm>
            <a:off x="6657047" y="3375217"/>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Oval 14">
            <a:extLst>
              <a:ext uri="{FF2B5EF4-FFF2-40B4-BE49-F238E27FC236}">
                <a16:creationId xmlns:a16="http://schemas.microsoft.com/office/drawing/2014/main" id="{377C911A-F74F-DA49-9FDE-B53F53777812}"/>
              </a:ext>
            </a:extLst>
          </p:cNvPr>
          <p:cNvSpPr/>
          <p:nvPr/>
        </p:nvSpPr>
        <p:spPr>
          <a:xfrm>
            <a:off x="8498204" y="3226936"/>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Oval 15">
            <a:extLst>
              <a:ext uri="{FF2B5EF4-FFF2-40B4-BE49-F238E27FC236}">
                <a16:creationId xmlns:a16="http://schemas.microsoft.com/office/drawing/2014/main" id="{69C52488-8B5A-A444-836C-3C5AAFA3376E}"/>
              </a:ext>
            </a:extLst>
          </p:cNvPr>
          <p:cNvSpPr/>
          <p:nvPr/>
        </p:nvSpPr>
        <p:spPr>
          <a:xfrm>
            <a:off x="9597955" y="3560569"/>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Oval 18">
            <a:extLst>
              <a:ext uri="{FF2B5EF4-FFF2-40B4-BE49-F238E27FC236}">
                <a16:creationId xmlns:a16="http://schemas.microsoft.com/office/drawing/2014/main" id="{1DADFF15-7C1B-8C40-BB5E-716F9715E638}"/>
              </a:ext>
            </a:extLst>
          </p:cNvPr>
          <p:cNvSpPr/>
          <p:nvPr/>
        </p:nvSpPr>
        <p:spPr>
          <a:xfrm>
            <a:off x="7572039" y="2890059"/>
            <a:ext cx="336877" cy="336877"/>
          </a:xfrm>
          <a:prstGeom prst="ellipse">
            <a:avLst/>
          </a:prstGeom>
          <a:gradFill flip="none" rotWithShape="1">
            <a:gsLst>
              <a:gs pos="0">
                <a:srgbClr val="92D050">
                  <a:lumMod val="0"/>
                  <a:lumOff val="100000"/>
                </a:srgbClr>
              </a:gs>
              <a:gs pos="46000">
                <a:srgbClr val="92D050">
                  <a:lumMod val="58000"/>
                  <a:lumOff val="42000"/>
                </a:srgbClr>
              </a:gs>
              <a:gs pos="100000">
                <a:srgbClr val="92D05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04927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AD26FC2A-6FD4-9B44-A64E-691BB92EF91A}"/>
              </a:ext>
            </a:extLst>
          </p:cNvPr>
          <p:cNvSpPr/>
          <p:nvPr/>
        </p:nvSpPr>
        <p:spPr>
          <a:xfrm>
            <a:off x="5961104" y="3013669"/>
            <a:ext cx="3818239" cy="1114730"/>
          </a:xfrm>
          <a:custGeom>
            <a:avLst/>
            <a:gdLst>
              <a:gd name="connsiteX0" fmla="*/ 0 w 4399006"/>
              <a:gd name="connsiteY0" fmla="*/ 1015390 h 1112890"/>
              <a:gd name="connsiteX1" fmla="*/ 1927654 w 4399006"/>
              <a:gd name="connsiteY1" fmla="*/ 1015390 h 1112890"/>
              <a:gd name="connsiteX2" fmla="*/ 3138616 w 4399006"/>
              <a:gd name="connsiteY2" fmla="*/ 2136 h 1112890"/>
              <a:gd name="connsiteX3" fmla="*/ 4399006 w 4399006"/>
              <a:gd name="connsiteY3" fmla="*/ 731184 h 1112890"/>
              <a:gd name="connsiteX0" fmla="*/ 0 w 3954163"/>
              <a:gd name="connsiteY0" fmla="*/ 1040103 h 1124830"/>
              <a:gd name="connsiteX1" fmla="*/ 1482811 w 3954163"/>
              <a:gd name="connsiteY1" fmla="*/ 1015390 h 1124830"/>
              <a:gd name="connsiteX2" fmla="*/ 2693773 w 3954163"/>
              <a:gd name="connsiteY2" fmla="*/ 2136 h 1124830"/>
              <a:gd name="connsiteX3" fmla="*/ 3954163 w 3954163"/>
              <a:gd name="connsiteY3" fmla="*/ 731184 h 1124830"/>
              <a:gd name="connsiteX0" fmla="*/ 0 w 3954163"/>
              <a:gd name="connsiteY0" fmla="*/ 1040103 h 1061327"/>
              <a:gd name="connsiteX1" fmla="*/ 1371601 w 3954163"/>
              <a:gd name="connsiteY1" fmla="*/ 768255 h 1061327"/>
              <a:gd name="connsiteX2" fmla="*/ 2693773 w 3954163"/>
              <a:gd name="connsiteY2" fmla="*/ 2136 h 1061327"/>
              <a:gd name="connsiteX3" fmla="*/ 3954163 w 3954163"/>
              <a:gd name="connsiteY3" fmla="*/ 731184 h 1061327"/>
              <a:gd name="connsiteX0" fmla="*/ 0 w 3768812"/>
              <a:gd name="connsiteY0" fmla="*/ 1509660 h 1518052"/>
              <a:gd name="connsiteX1" fmla="*/ 1186250 w 3768812"/>
              <a:gd name="connsiteY1" fmla="*/ 768255 h 1518052"/>
              <a:gd name="connsiteX2" fmla="*/ 2508422 w 3768812"/>
              <a:gd name="connsiteY2" fmla="*/ 2136 h 1518052"/>
              <a:gd name="connsiteX3" fmla="*/ 3768812 w 3768812"/>
              <a:gd name="connsiteY3" fmla="*/ 731184 h 1518052"/>
              <a:gd name="connsiteX0" fmla="*/ 0 w 3768812"/>
              <a:gd name="connsiteY0" fmla="*/ 1509660 h 1509660"/>
              <a:gd name="connsiteX1" fmla="*/ 1186250 w 3768812"/>
              <a:gd name="connsiteY1" fmla="*/ 768255 h 1509660"/>
              <a:gd name="connsiteX2" fmla="*/ 2508422 w 3768812"/>
              <a:gd name="connsiteY2" fmla="*/ 2136 h 1509660"/>
              <a:gd name="connsiteX3" fmla="*/ 3768812 w 3768812"/>
              <a:gd name="connsiteY3" fmla="*/ 731184 h 1509660"/>
              <a:gd name="connsiteX0" fmla="*/ 0 w 3756455"/>
              <a:gd name="connsiteY0" fmla="*/ 1633228 h 1633228"/>
              <a:gd name="connsiteX1" fmla="*/ 1173893 w 3756455"/>
              <a:gd name="connsiteY1" fmla="*/ 768255 h 1633228"/>
              <a:gd name="connsiteX2" fmla="*/ 2496065 w 3756455"/>
              <a:gd name="connsiteY2" fmla="*/ 2136 h 1633228"/>
              <a:gd name="connsiteX3" fmla="*/ 3756455 w 3756455"/>
              <a:gd name="connsiteY3" fmla="*/ 731184 h 1633228"/>
              <a:gd name="connsiteX0" fmla="*/ 0 w 3756455"/>
              <a:gd name="connsiteY0" fmla="*/ 1118357 h 1118357"/>
              <a:gd name="connsiteX1" fmla="*/ 1173893 w 3756455"/>
              <a:gd name="connsiteY1" fmla="*/ 253384 h 1118357"/>
              <a:gd name="connsiteX2" fmla="*/ 1915298 w 3756455"/>
              <a:gd name="connsiteY2" fmla="*/ 6249 h 1118357"/>
              <a:gd name="connsiteX3" fmla="*/ 3756455 w 3756455"/>
              <a:gd name="connsiteY3" fmla="*/ 216313 h 1118357"/>
              <a:gd name="connsiteX0" fmla="*/ 0 w 3818239"/>
              <a:gd name="connsiteY0" fmla="*/ 1114149 h 1114149"/>
              <a:gd name="connsiteX1" fmla="*/ 1173893 w 3818239"/>
              <a:gd name="connsiteY1" fmla="*/ 249176 h 1114149"/>
              <a:gd name="connsiteX2" fmla="*/ 1915298 w 3818239"/>
              <a:gd name="connsiteY2" fmla="*/ 2041 h 1114149"/>
              <a:gd name="connsiteX3" fmla="*/ 3818239 w 3818239"/>
              <a:gd name="connsiteY3" fmla="*/ 768159 h 1114149"/>
              <a:gd name="connsiteX0" fmla="*/ 0 w 3818239"/>
              <a:gd name="connsiteY0" fmla="*/ 1115003 h 1115003"/>
              <a:gd name="connsiteX1" fmla="*/ 1173893 w 3818239"/>
              <a:gd name="connsiteY1" fmla="*/ 250030 h 1115003"/>
              <a:gd name="connsiteX2" fmla="*/ 1915298 w 3818239"/>
              <a:gd name="connsiteY2" fmla="*/ 2895 h 1115003"/>
              <a:gd name="connsiteX3" fmla="*/ 3818239 w 3818239"/>
              <a:gd name="connsiteY3" fmla="*/ 769013 h 1115003"/>
              <a:gd name="connsiteX0" fmla="*/ 0 w 3818239"/>
              <a:gd name="connsiteY0" fmla="*/ 1114730 h 1114730"/>
              <a:gd name="connsiteX1" fmla="*/ 1173893 w 3818239"/>
              <a:gd name="connsiteY1" fmla="*/ 249757 h 1114730"/>
              <a:gd name="connsiteX2" fmla="*/ 1915298 w 3818239"/>
              <a:gd name="connsiteY2" fmla="*/ 2622 h 1114730"/>
              <a:gd name="connsiteX3" fmla="*/ 3818239 w 3818239"/>
              <a:gd name="connsiteY3" fmla="*/ 768740 h 1114730"/>
            </a:gdLst>
            <a:ahLst/>
            <a:cxnLst>
              <a:cxn ang="0">
                <a:pos x="connsiteX0" y="connsiteY0"/>
              </a:cxn>
              <a:cxn ang="0">
                <a:pos x="connsiteX1" y="connsiteY1"/>
              </a:cxn>
              <a:cxn ang="0">
                <a:pos x="connsiteX2" y="connsiteY2"/>
              </a:cxn>
              <a:cxn ang="0">
                <a:pos x="connsiteX3" y="connsiteY3"/>
              </a:cxn>
            </a:cxnLst>
            <a:rect l="l" t="t" r="r" b="b"/>
            <a:pathLst>
              <a:path w="3818239" h="1114730">
                <a:moveTo>
                  <a:pt x="0" y="1114730"/>
                </a:moveTo>
                <a:cubicBezTo>
                  <a:pt x="591064" y="717255"/>
                  <a:pt x="854677" y="435108"/>
                  <a:pt x="1173893" y="249757"/>
                </a:cubicBezTo>
                <a:cubicBezTo>
                  <a:pt x="1493109" y="64406"/>
                  <a:pt x="1503406" y="49990"/>
                  <a:pt x="1915298" y="2622"/>
                </a:cubicBezTo>
                <a:cubicBezTo>
                  <a:pt x="2327190" y="-44746"/>
                  <a:pt x="3060358" y="562793"/>
                  <a:pt x="3818239" y="768740"/>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2" name="Title 1">
            <a:extLst>
              <a:ext uri="{FF2B5EF4-FFF2-40B4-BE49-F238E27FC236}">
                <a16:creationId xmlns:a16="http://schemas.microsoft.com/office/drawing/2014/main" id="{58CF1B61-595B-884D-9C71-84058B0E4453}"/>
              </a:ext>
            </a:extLst>
          </p:cNvPr>
          <p:cNvSpPr>
            <a:spLocks noGrp="1"/>
          </p:cNvSpPr>
          <p:nvPr>
            <p:ph type="title"/>
          </p:nvPr>
        </p:nvSpPr>
        <p:spPr/>
        <p:txBody>
          <a:bodyPr/>
          <a:lstStyle/>
          <a:p>
            <a:r>
              <a:rPr lang="en-NL" dirty="0"/>
              <a:t>Discretizing the operators</a:t>
            </a:r>
          </a:p>
        </p:txBody>
      </p:sp>
      <p:sp>
        <p:nvSpPr>
          <p:cNvPr id="4" name="Slide Number Placeholder 3">
            <a:extLst>
              <a:ext uri="{FF2B5EF4-FFF2-40B4-BE49-F238E27FC236}">
                <a16:creationId xmlns:a16="http://schemas.microsoft.com/office/drawing/2014/main" id="{96C9ECE8-E1EB-754D-8D80-ECDA4DBB9F64}"/>
              </a:ext>
            </a:extLst>
          </p:cNvPr>
          <p:cNvSpPr>
            <a:spLocks noGrp="1"/>
          </p:cNvSpPr>
          <p:nvPr>
            <p:ph type="sldNum" sz="quarter" idx="12"/>
          </p:nvPr>
        </p:nvSpPr>
        <p:spPr/>
        <p:txBody>
          <a:bodyPr/>
          <a:lstStyle/>
          <a:p>
            <a:fld id="{F376D241-1DD8-9144-9B2C-BE0F706CAFA9}" type="slidenum">
              <a:rPr lang="en-NL" smtClean="0"/>
              <a:pPr/>
              <a:t>69</a:t>
            </a:fld>
            <a:endParaRPr lang="en-NL"/>
          </a:p>
        </p:txBody>
      </p:sp>
      <p:sp>
        <p:nvSpPr>
          <p:cNvPr id="8" name="Oval 7">
            <a:extLst>
              <a:ext uri="{FF2B5EF4-FFF2-40B4-BE49-F238E27FC236}">
                <a16:creationId xmlns:a16="http://schemas.microsoft.com/office/drawing/2014/main" id="{46599516-C770-5D40-9F1B-37746F54D4AB}"/>
              </a:ext>
            </a:extLst>
          </p:cNvPr>
          <p:cNvSpPr/>
          <p:nvPr/>
        </p:nvSpPr>
        <p:spPr>
          <a:xfrm>
            <a:off x="1623292" y="3946873"/>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Oval 8">
            <a:extLst>
              <a:ext uri="{FF2B5EF4-FFF2-40B4-BE49-F238E27FC236}">
                <a16:creationId xmlns:a16="http://schemas.microsoft.com/office/drawing/2014/main" id="{D62AE220-1C00-6A45-9562-C52A00A3ADED}"/>
              </a:ext>
            </a:extLst>
          </p:cNvPr>
          <p:cNvSpPr/>
          <p:nvPr/>
        </p:nvSpPr>
        <p:spPr>
          <a:xfrm>
            <a:off x="2591675" y="3647067"/>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Oval 9">
            <a:extLst>
              <a:ext uri="{FF2B5EF4-FFF2-40B4-BE49-F238E27FC236}">
                <a16:creationId xmlns:a16="http://schemas.microsoft.com/office/drawing/2014/main" id="{D746DFE7-6F05-AD47-9744-E098BF6F7BF4}"/>
              </a:ext>
            </a:extLst>
          </p:cNvPr>
          <p:cNvSpPr/>
          <p:nvPr/>
        </p:nvSpPr>
        <p:spPr>
          <a:xfrm>
            <a:off x="3753210" y="3931272"/>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Oval 10">
            <a:extLst>
              <a:ext uri="{FF2B5EF4-FFF2-40B4-BE49-F238E27FC236}">
                <a16:creationId xmlns:a16="http://schemas.microsoft.com/office/drawing/2014/main" id="{7ABAC28A-CE96-3F42-BD8F-A18D2EC5BF6C}"/>
              </a:ext>
            </a:extLst>
          </p:cNvPr>
          <p:cNvSpPr/>
          <p:nvPr/>
        </p:nvSpPr>
        <p:spPr>
          <a:xfrm>
            <a:off x="4931658" y="4268149"/>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Oval 11">
            <a:extLst>
              <a:ext uri="{FF2B5EF4-FFF2-40B4-BE49-F238E27FC236}">
                <a16:creationId xmlns:a16="http://schemas.microsoft.com/office/drawing/2014/main" id="{A24B70B9-F989-B74D-820D-5AFB999D30DD}"/>
              </a:ext>
            </a:extLst>
          </p:cNvPr>
          <p:cNvSpPr/>
          <p:nvPr/>
        </p:nvSpPr>
        <p:spPr>
          <a:xfrm>
            <a:off x="6049944" y="3800415"/>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Oval 12">
            <a:extLst>
              <a:ext uri="{FF2B5EF4-FFF2-40B4-BE49-F238E27FC236}">
                <a16:creationId xmlns:a16="http://schemas.microsoft.com/office/drawing/2014/main" id="{21F70FB4-BE82-2043-9F5D-AD319C4626C3}"/>
              </a:ext>
            </a:extLst>
          </p:cNvPr>
          <p:cNvSpPr/>
          <p:nvPr/>
        </p:nvSpPr>
        <p:spPr>
          <a:xfrm>
            <a:off x="6657047" y="3375217"/>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Oval 14">
            <a:extLst>
              <a:ext uri="{FF2B5EF4-FFF2-40B4-BE49-F238E27FC236}">
                <a16:creationId xmlns:a16="http://schemas.microsoft.com/office/drawing/2014/main" id="{377C911A-F74F-DA49-9FDE-B53F53777812}"/>
              </a:ext>
            </a:extLst>
          </p:cNvPr>
          <p:cNvSpPr/>
          <p:nvPr/>
        </p:nvSpPr>
        <p:spPr>
          <a:xfrm>
            <a:off x="8498204" y="3226936"/>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Oval 15">
            <a:extLst>
              <a:ext uri="{FF2B5EF4-FFF2-40B4-BE49-F238E27FC236}">
                <a16:creationId xmlns:a16="http://schemas.microsoft.com/office/drawing/2014/main" id="{69C52488-8B5A-A444-836C-3C5AAFA3376E}"/>
              </a:ext>
            </a:extLst>
          </p:cNvPr>
          <p:cNvSpPr/>
          <p:nvPr/>
        </p:nvSpPr>
        <p:spPr>
          <a:xfrm>
            <a:off x="9597955" y="3560569"/>
            <a:ext cx="336877" cy="336877"/>
          </a:xfrm>
          <a:prstGeom prst="ellipse">
            <a:avLst/>
          </a:prstGeom>
          <a:gradFill flip="none" rotWithShape="1">
            <a:gsLst>
              <a:gs pos="0">
                <a:srgbClr val="00B0F0">
                  <a:lumMod val="11000"/>
                  <a:lumOff val="89000"/>
                </a:srgbClr>
              </a:gs>
              <a:gs pos="46000">
                <a:srgbClr val="00B0F0">
                  <a:lumMod val="73000"/>
                  <a:lumOff val="27000"/>
                </a:srgbClr>
              </a:gs>
              <a:gs pos="100000">
                <a:srgbClr val="00B0F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5" name="Straight Arrow Connector 4">
            <a:extLst>
              <a:ext uri="{FF2B5EF4-FFF2-40B4-BE49-F238E27FC236}">
                <a16:creationId xmlns:a16="http://schemas.microsoft.com/office/drawing/2014/main" id="{5AB16B0D-D2D4-E04A-9E9F-A4BE847E7591}"/>
              </a:ext>
            </a:extLst>
          </p:cNvPr>
          <p:cNvCxnSpPr/>
          <p:nvPr/>
        </p:nvCxnSpPr>
        <p:spPr>
          <a:xfrm flipV="1">
            <a:off x="7772400" y="2706130"/>
            <a:ext cx="1825555" cy="3075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DADFF15-7C1B-8C40-BB5E-716F9715E638}"/>
              </a:ext>
            </a:extLst>
          </p:cNvPr>
          <p:cNvSpPr/>
          <p:nvPr/>
        </p:nvSpPr>
        <p:spPr>
          <a:xfrm>
            <a:off x="7572039" y="2890059"/>
            <a:ext cx="336877" cy="336877"/>
          </a:xfrm>
          <a:prstGeom prst="ellipse">
            <a:avLst/>
          </a:prstGeom>
          <a:gradFill flip="none" rotWithShape="1">
            <a:gsLst>
              <a:gs pos="0">
                <a:srgbClr val="92D050">
                  <a:lumMod val="0"/>
                  <a:lumOff val="100000"/>
                </a:srgbClr>
              </a:gs>
              <a:gs pos="46000">
                <a:srgbClr val="92D050">
                  <a:lumMod val="58000"/>
                  <a:lumOff val="42000"/>
                </a:srgbClr>
              </a:gs>
              <a:gs pos="100000">
                <a:srgbClr val="92D05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0" name="Content Placeholder 5">
            <a:extLst>
              <a:ext uri="{FF2B5EF4-FFF2-40B4-BE49-F238E27FC236}">
                <a16:creationId xmlns:a16="http://schemas.microsoft.com/office/drawing/2014/main" id="{93A8AC33-6AE0-EF49-A7E9-EC378F0FE37B}"/>
              </a:ext>
            </a:extLst>
          </p:cNvPr>
          <p:cNvSpPr>
            <a:spLocks noGrp="1"/>
          </p:cNvSpPr>
          <p:nvPr>
            <p:ph idx="1"/>
          </p:nvPr>
        </p:nvSpPr>
        <p:spPr>
          <a:xfrm>
            <a:off x="838200" y="1825625"/>
            <a:ext cx="10515600" cy="4351338"/>
          </a:xfrm>
        </p:spPr>
        <p:txBody>
          <a:bodyPr/>
          <a:lstStyle/>
          <a:p>
            <a:pPr marL="0" indent="0">
              <a:buNone/>
            </a:pPr>
            <a:r>
              <a:rPr lang="en-NL" b="1" dirty="0">
                <a:latin typeface="FreightSans Pro Bold" panose="02000606030000020004" pitchFamily="2" charset="0"/>
              </a:rPr>
              <a:t>Gradient, Divergence</a:t>
            </a:r>
            <a:r>
              <a:rPr lang="en-NL" dirty="0"/>
              <a:t> Moving Least Squares</a:t>
            </a:r>
          </a:p>
        </p:txBody>
      </p:sp>
    </p:spTree>
    <p:extLst>
      <p:ext uri="{BB962C8B-B14F-4D97-AF65-F5344CB8AC3E}">
        <p14:creationId xmlns:p14="http://schemas.microsoft.com/office/powerpoint/2010/main" val="146408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8">
            <a:extLst>
              <a:ext uri="{FF2B5EF4-FFF2-40B4-BE49-F238E27FC236}">
                <a16:creationId xmlns:a16="http://schemas.microsoft.com/office/drawing/2014/main" id="{78A07388-1059-A425-3967-7583C3BA418B}"/>
              </a:ext>
            </a:extLst>
          </p:cNvPr>
          <p:cNvSpPr>
            <a:spLocks noGrp="1"/>
          </p:cNvSpPr>
          <p:nvPr>
            <p:ph type="title"/>
          </p:nvPr>
        </p:nvSpPr>
        <p:spPr/>
        <p:txBody>
          <a:bodyPr/>
          <a:lstStyle/>
          <a:p>
            <a:r>
              <a:rPr lang="en-NL" dirty="0"/>
              <a:t>We want the same for surfaces</a:t>
            </a:r>
          </a:p>
        </p:txBody>
      </p:sp>
      <p:sp>
        <p:nvSpPr>
          <p:cNvPr id="4" name="Slide Number Placeholder 3">
            <a:extLst>
              <a:ext uri="{FF2B5EF4-FFF2-40B4-BE49-F238E27FC236}">
                <a16:creationId xmlns:a16="http://schemas.microsoft.com/office/drawing/2014/main" id="{912411FE-BC5C-974C-B56D-5EA75DB44FAC}"/>
              </a:ext>
            </a:extLst>
          </p:cNvPr>
          <p:cNvSpPr>
            <a:spLocks noGrp="1"/>
          </p:cNvSpPr>
          <p:nvPr>
            <p:ph type="sldNum" sz="quarter" idx="12"/>
          </p:nvPr>
        </p:nvSpPr>
        <p:spPr/>
        <p:txBody>
          <a:bodyPr/>
          <a:lstStyle/>
          <a:p>
            <a:fld id="{F376D241-1DD8-9144-9B2C-BE0F706CAFA9}" type="slidenum">
              <a:rPr lang="en-NL" smtClean="0"/>
              <a:pPr/>
              <a:t>7</a:t>
            </a:fld>
            <a:endParaRPr lang="en-NL"/>
          </a:p>
        </p:txBody>
      </p:sp>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571EC2EF-D3C0-6744-A30A-E15DC1462883}"/>
                  </a:ext>
                </a:extLst>
              </p:cNvPr>
              <p:cNvGraphicFramePr>
                <a:graphicFrameLocks noChangeAspect="1"/>
              </p:cNvGraphicFramePr>
              <p:nvPr>
                <p:extLst>
                  <p:ext uri="{D42A27DB-BD31-4B8C-83A1-F6EECF244321}">
                    <p14:modId xmlns:p14="http://schemas.microsoft.com/office/powerpoint/2010/main" val="1056811172"/>
                  </p:ext>
                </p:extLst>
              </p:nvPr>
            </p:nvGraphicFramePr>
            <p:xfrm>
              <a:off x="3682567" y="728606"/>
              <a:ext cx="4476239" cy="5389240"/>
            </p:xfrm>
            <a:graphic>
              <a:graphicData uri="http://schemas.microsoft.com/office/drawing/2017/model3d">
                <am3d:model3d r:embed="rId3">
                  <am3d:spPr>
                    <a:xfrm>
                      <a:off x="0" y="0"/>
                      <a:ext cx="4476239" cy="5389240"/>
                    </a:xfrm>
                    <a:prstGeom prst="rect">
                      <a:avLst/>
                    </a:prstGeom>
                  </am3d:spPr>
                  <am3d:camera>
                    <am3d:pos x="0" y="0" z="62292089"/>
                    <am3d:up dx="0" dy="36000000" dz="0"/>
                    <am3d:lookAt x="0" y="0" z="0"/>
                    <am3d:perspective fov="2700000"/>
                  </am3d:camera>
                  <am3d:trans>
                    <am3d:meterPerModelUnit n="2895529" d="1000000"/>
                    <am3d:preTrans dx="1653595" dy="-18000000" dz="-1825173"/>
                    <am3d:scale>
                      <am3d:sx n="1000000" d="1000000"/>
                      <am3d:sy n="1000000" d="1000000"/>
                      <am3d:sz n="1000000" d="1000000"/>
                    </am3d:scale>
                    <am3d:rot ax="-2843649" ay="-776580" az="821210"/>
                    <am3d:postTrans dx="0" dy="0" dz="0"/>
                  </am3d:trans>
                  <am3d:raster rName="Office3DRenderer" rVer="16.0.8326">
                    <am3d:blip r:embed="rId4"/>
                  </am3d:raster>
                  <am3d:objViewport viewportSz="67841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571EC2EF-D3C0-6744-A30A-E15DC1462883}"/>
                  </a:ext>
                </a:extLst>
              </p:cNvPr>
              <p:cNvPicPr>
                <a:picLocks noGrp="1" noRot="1" noChangeAspect="1" noMove="1" noResize="1" noEditPoints="1" noAdjustHandles="1" noChangeArrowheads="1" noChangeShapeType="1" noCrop="1"/>
              </p:cNvPicPr>
              <p:nvPr/>
            </p:nvPicPr>
            <p:blipFill>
              <a:blip r:embed="rId4"/>
              <a:stretch>
                <a:fillRect/>
              </a:stretch>
            </p:blipFill>
            <p:spPr>
              <a:xfrm>
                <a:off x="3682567" y="728606"/>
                <a:ext cx="4476239" cy="5389240"/>
              </a:xfrm>
              <a:prstGeom prst="rect">
                <a:avLst/>
              </a:prstGeom>
            </p:spPr>
          </p:pic>
        </mc:Fallback>
      </mc:AlternateContent>
      <p:sp>
        <p:nvSpPr>
          <p:cNvPr id="14" name="TextBox 13">
            <a:extLst>
              <a:ext uri="{FF2B5EF4-FFF2-40B4-BE49-F238E27FC236}">
                <a16:creationId xmlns:a16="http://schemas.microsoft.com/office/drawing/2014/main" id="{D0CAC336-4A1C-EB4F-82A2-9E91793B016D}"/>
              </a:ext>
            </a:extLst>
          </p:cNvPr>
          <p:cNvSpPr txBox="1"/>
          <p:nvPr/>
        </p:nvSpPr>
        <p:spPr>
          <a:xfrm>
            <a:off x="3579036" y="1946050"/>
            <a:ext cx="3592945" cy="769441"/>
          </a:xfrm>
          <a:prstGeom prst="rect">
            <a:avLst/>
          </a:prstGeom>
          <a:noFill/>
        </p:spPr>
        <p:txBody>
          <a:bodyPr wrap="square" rtlCol="0">
            <a:spAutoFit/>
          </a:bodyPr>
          <a:lstStyle/>
          <a:p>
            <a:r>
              <a:rPr lang="en-NL" sz="4400" dirty="0">
                <a:latin typeface="FreightSans Pro Light" panose="02000606030000020004" pitchFamily="2" charset="0"/>
              </a:rPr>
              <a:t>Ridges</a:t>
            </a:r>
          </a:p>
        </p:txBody>
      </p:sp>
      <p:sp>
        <p:nvSpPr>
          <p:cNvPr id="15" name="Oval 14">
            <a:extLst>
              <a:ext uri="{FF2B5EF4-FFF2-40B4-BE49-F238E27FC236}">
                <a16:creationId xmlns:a16="http://schemas.microsoft.com/office/drawing/2014/main" id="{79A323FD-72CF-B440-90ED-DFB54D2AF752}"/>
              </a:ext>
            </a:extLst>
          </p:cNvPr>
          <p:cNvSpPr/>
          <p:nvPr/>
        </p:nvSpPr>
        <p:spPr>
          <a:xfrm>
            <a:off x="6266817" y="4565073"/>
            <a:ext cx="905164" cy="905164"/>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3003416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D409-FD8D-3B46-8916-D83BD839F9B3}"/>
              </a:ext>
            </a:extLst>
          </p:cNvPr>
          <p:cNvSpPr>
            <a:spLocks noGrp="1"/>
          </p:cNvSpPr>
          <p:nvPr>
            <p:ph type="title"/>
          </p:nvPr>
        </p:nvSpPr>
        <p:spPr/>
        <p:txBody>
          <a:bodyPr/>
          <a:lstStyle/>
          <a:p>
            <a:r>
              <a:rPr lang="en-NL" dirty="0"/>
              <a:t>Regularization is important</a:t>
            </a:r>
          </a:p>
        </p:txBody>
      </p:sp>
      <p:sp>
        <p:nvSpPr>
          <p:cNvPr id="4" name="Slide Number Placeholder 3">
            <a:extLst>
              <a:ext uri="{FF2B5EF4-FFF2-40B4-BE49-F238E27FC236}">
                <a16:creationId xmlns:a16="http://schemas.microsoft.com/office/drawing/2014/main" id="{3433A35E-171F-3942-91BA-F20C745F4871}"/>
              </a:ext>
            </a:extLst>
          </p:cNvPr>
          <p:cNvSpPr>
            <a:spLocks noGrp="1"/>
          </p:cNvSpPr>
          <p:nvPr>
            <p:ph type="sldNum" sz="quarter" idx="12"/>
          </p:nvPr>
        </p:nvSpPr>
        <p:spPr/>
        <p:txBody>
          <a:bodyPr/>
          <a:lstStyle/>
          <a:p>
            <a:fld id="{F376D241-1DD8-9144-9B2C-BE0F706CAFA9}" type="slidenum">
              <a:rPr lang="en-NL" smtClean="0"/>
              <a:pPr/>
              <a:t>70</a:t>
            </a:fld>
            <a:endParaRPr lang="en-NL"/>
          </a:p>
        </p:txBody>
      </p:sp>
      <p:pic>
        <p:nvPicPr>
          <p:cNvPr id="7" name="Picture 6">
            <a:extLst>
              <a:ext uri="{FF2B5EF4-FFF2-40B4-BE49-F238E27FC236}">
                <a16:creationId xmlns:a16="http://schemas.microsoft.com/office/drawing/2014/main" id="{28E5296E-8289-A54A-8257-0B01C80B6AFC}"/>
              </a:ext>
            </a:extLst>
          </p:cNvPr>
          <p:cNvPicPr>
            <a:picLocks noChangeAspect="1"/>
          </p:cNvPicPr>
          <p:nvPr/>
        </p:nvPicPr>
        <p:blipFill>
          <a:blip r:embed="rId3"/>
          <a:stretch>
            <a:fillRect/>
          </a:stretch>
        </p:blipFill>
        <p:spPr>
          <a:xfrm>
            <a:off x="6434395" y="1600930"/>
            <a:ext cx="4352410" cy="4557712"/>
          </a:xfrm>
          <a:prstGeom prst="rect">
            <a:avLst/>
          </a:prstGeom>
        </p:spPr>
      </p:pic>
      <p:pic>
        <p:nvPicPr>
          <p:cNvPr id="15" name="Picture 14">
            <a:extLst>
              <a:ext uri="{FF2B5EF4-FFF2-40B4-BE49-F238E27FC236}">
                <a16:creationId xmlns:a16="http://schemas.microsoft.com/office/drawing/2014/main" id="{7B526599-A2D2-5F4D-8809-09FC9709C083}"/>
              </a:ext>
            </a:extLst>
          </p:cNvPr>
          <p:cNvPicPr>
            <a:picLocks noChangeAspect="1"/>
          </p:cNvPicPr>
          <p:nvPr/>
        </p:nvPicPr>
        <p:blipFill>
          <a:blip r:embed="rId4"/>
          <a:stretch>
            <a:fillRect/>
          </a:stretch>
        </p:blipFill>
        <p:spPr>
          <a:xfrm>
            <a:off x="1405195" y="1690688"/>
            <a:ext cx="4352410" cy="4557712"/>
          </a:xfrm>
          <a:prstGeom prst="rect">
            <a:avLst/>
          </a:prstGeom>
        </p:spPr>
      </p:pic>
      <p:sp>
        <p:nvSpPr>
          <p:cNvPr id="9" name="Rounded Rectangle 8">
            <a:extLst>
              <a:ext uri="{FF2B5EF4-FFF2-40B4-BE49-F238E27FC236}">
                <a16:creationId xmlns:a16="http://schemas.microsoft.com/office/drawing/2014/main" id="{F4DB7674-C6A4-8786-7CA8-ECFD2E11F7B5}"/>
              </a:ext>
            </a:extLst>
          </p:cNvPr>
          <p:cNvSpPr/>
          <p:nvPr/>
        </p:nvSpPr>
        <p:spPr>
          <a:xfrm rot="17940622">
            <a:off x="3525587" y="2926081"/>
            <a:ext cx="2203704" cy="457200"/>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Rectangle 2">
            <a:extLst>
              <a:ext uri="{FF2B5EF4-FFF2-40B4-BE49-F238E27FC236}">
                <a16:creationId xmlns:a16="http://schemas.microsoft.com/office/drawing/2014/main" id="{7BD7CC1D-F61F-9ADE-CC8E-1D7A4614B5A0}"/>
              </a:ext>
            </a:extLst>
          </p:cNvPr>
          <p:cNvSpPr/>
          <p:nvPr/>
        </p:nvSpPr>
        <p:spPr>
          <a:xfrm>
            <a:off x="4161095" y="5422392"/>
            <a:ext cx="932688" cy="530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7">
            <a:extLst>
              <a:ext uri="{FF2B5EF4-FFF2-40B4-BE49-F238E27FC236}">
                <a16:creationId xmlns:a16="http://schemas.microsoft.com/office/drawing/2014/main" id="{2CD04629-0E77-DFD5-C7F1-FB09DE85DA42}"/>
              </a:ext>
            </a:extLst>
          </p:cNvPr>
          <p:cNvSpPr/>
          <p:nvPr/>
        </p:nvSpPr>
        <p:spPr>
          <a:xfrm>
            <a:off x="9135430" y="5330952"/>
            <a:ext cx="1581337" cy="530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Rectangle 9">
            <a:extLst>
              <a:ext uri="{FF2B5EF4-FFF2-40B4-BE49-F238E27FC236}">
                <a16:creationId xmlns:a16="http://schemas.microsoft.com/office/drawing/2014/main" id="{015C6B93-7B47-9CF1-40BD-EFD89E33E58E}"/>
              </a:ext>
            </a:extLst>
          </p:cNvPr>
          <p:cNvSpPr/>
          <p:nvPr/>
        </p:nvSpPr>
        <p:spPr>
          <a:xfrm>
            <a:off x="1297386" y="5605271"/>
            <a:ext cx="1227068" cy="76020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FreightSans Pro Light" panose="02000606030000020004" pitchFamily="2" charset="0"/>
              </a:rPr>
              <a:t>OFF</a:t>
            </a:r>
            <a:endParaRPr lang="en-NL" sz="2000" dirty="0">
              <a:latin typeface="FreightSans Pro Light" panose="02000606030000020004" pitchFamily="2" charset="0"/>
            </a:endParaRPr>
          </a:p>
        </p:txBody>
      </p:sp>
      <p:sp>
        <p:nvSpPr>
          <p:cNvPr id="11" name="Rectangle 10">
            <a:extLst>
              <a:ext uri="{FF2B5EF4-FFF2-40B4-BE49-F238E27FC236}">
                <a16:creationId xmlns:a16="http://schemas.microsoft.com/office/drawing/2014/main" id="{CE1CECBD-F405-2A20-0C91-8B4244785A4A}"/>
              </a:ext>
            </a:extLst>
          </p:cNvPr>
          <p:cNvSpPr/>
          <p:nvPr/>
        </p:nvSpPr>
        <p:spPr>
          <a:xfrm>
            <a:off x="6298444" y="5605271"/>
            <a:ext cx="1227068" cy="7602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FreightSans Pro Light" panose="02000606030000020004" pitchFamily="2" charset="0"/>
              </a:rPr>
              <a:t>ON</a:t>
            </a:r>
            <a:endParaRPr lang="en-NL" sz="2000" dirty="0">
              <a:latin typeface="FreightSans Pro Light" panose="02000606030000020004" pitchFamily="2" charset="0"/>
            </a:endParaRPr>
          </a:p>
        </p:txBody>
      </p:sp>
    </p:spTree>
    <p:extLst>
      <p:ext uri="{BB962C8B-B14F-4D97-AF65-F5344CB8AC3E}">
        <p14:creationId xmlns:p14="http://schemas.microsoft.com/office/powerpoint/2010/main" val="5335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EAE1D-C5F9-C946-8694-2E13C9CB31C3}"/>
              </a:ext>
            </a:extLst>
          </p:cNvPr>
          <p:cNvSpPr>
            <a:spLocks noGrp="1"/>
          </p:cNvSpPr>
          <p:nvPr>
            <p:ph type="title"/>
          </p:nvPr>
        </p:nvSpPr>
        <p:spPr/>
        <p:txBody>
          <a:bodyPr/>
          <a:lstStyle/>
          <a:p>
            <a:r>
              <a:rPr lang="en-NL" dirty="0"/>
              <a:t>Normalization</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DFA6A87-E3D1-DB47-BF7C-2E45F1FA65C6}"/>
                  </a:ext>
                </a:extLst>
              </p:cNvPr>
              <p:cNvSpPr>
                <a:spLocks noGrp="1"/>
              </p:cNvSpPr>
              <p:nvPr>
                <p:ph idx="1"/>
              </p:nvPr>
            </p:nvSpPr>
            <p:spPr/>
            <p:txBody>
              <a:bodyPr/>
              <a:lstStyle/>
              <a:p>
                <a:r>
                  <a:rPr lang="en-NL" dirty="0"/>
                  <a:t>Normalize with max norm (infinity norm)</a:t>
                </a:r>
                <a:br>
                  <a:rPr lang="en-NL" dirty="0"/>
                </a:br>
                <a:endParaRPr lang="en-NL" dirty="0"/>
              </a:p>
              <a:p>
                <a:pPr marL="0" indent="0">
                  <a:buNone/>
                </a:pPr>
                <a14:m>
                  <m:oMathPara xmlns:m="http://schemas.openxmlformats.org/officeDocument/2006/math">
                    <m:oMathParaPr>
                      <m:jc m:val="left"/>
                    </m:oMathParaPr>
                    <m:oMath xmlns:m="http://schemas.openxmlformats.org/officeDocument/2006/math">
                      <m:acc>
                        <m:accPr>
                          <m:chr m:val="̂"/>
                          <m:ctrlPr>
                            <a:rPr lang="nl-NL" b="0" i="1" smtClean="0">
                              <a:latin typeface="Cambria Math" panose="02040503050406030204" pitchFamily="18" charset="0"/>
                            </a:rPr>
                          </m:ctrlPr>
                        </m:accPr>
                        <m:e>
                          <m:r>
                            <a:rPr lang="nl-NL" b="0" i="1" smtClean="0">
                              <a:latin typeface="Cambria Math" panose="02040503050406030204" pitchFamily="18" charset="0"/>
                            </a:rPr>
                            <m:t>𝐺</m:t>
                          </m:r>
                        </m:e>
                      </m:acc>
                      <m:r>
                        <a:rPr lang="nl-NL" b="0" i="1" dirty="0" smtClean="0">
                          <a:latin typeface="Cambria Math" panose="02040503050406030204" pitchFamily="18" charset="0"/>
                        </a:rPr>
                        <m:t>=</m:t>
                      </m:r>
                      <m:r>
                        <a:rPr lang="nl-NL" b="0" i="1" dirty="0" smtClean="0">
                          <a:latin typeface="Cambria Math" panose="02040503050406030204" pitchFamily="18" charset="0"/>
                        </a:rPr>
                        <m:t>𝐺</m:t>
                      </m:r>
                      <m:r>
                        <a:rPr lang="nl-NL" b="0" i="1" dirty="0" smtClean="0">
                          <a:latin typeface="Cambria Math" panose="02040503050406030204" pitchFamily="18" charset="0"/>
                        </a:rPr>
                        <m:t> / </m:t>
                      </m:r>
                      <m:sSub>
                        <m:sSubPr>
                          <m:ctrlPr>
                            <a:rPr lang="nl-NL" b="0" i="1" dirty="0" smtClean="0">
                              <a:latin typeface="Cambria Math" panose="02040503050406030204" pitchFamily="18" charset="0"/>
                            </a:rPr>
                          </m:ctrlPr>
                        </m:sSubPr>
                        <m:e>
                          <m:d>
                            <m:dPr>
                              <m:begChr m:val="|"/>
                              <m:endChr m:val="|"/>
                              <m:ctrlPr>
                                <a:rPr lang="nl-NL" b="0" i="1" dirty="0" smtClean="0">
                                  <a:latin typeface="Cambria Math" panose="02040503050406030204" pitchFamily="18" charset="0"/>
                                </a:rPr>
                              </m:ctrlPr>
                            </m:dPr>
                            <m:e>
                              <m:r>
                                <a:rPr lang="nl-NL" b="0" i="1" dirty="0" smtClean="0">
                                  <a:latin typeface="Cambria Math" panose="02040503050406030204" pitchFamily="18" charset="0"/>
                                </a:rPr>
                                <m:t>𝐺</m:t>
                              </m:r>
                            </m:e>
                          </m:d>
                        </m:e>
                        <m:sub>
                          <m:r>
                            <a:rPr lang="nl-NL" b="0" i="1" dirty="0" smtClean="0">
                              <a:latin typeface="Cambria Math" panose="02040503050406030204" pitchFamily="18" charset="0"/>
                              <a:ea typeface="Cambria Math" panose="02040503050406030204" pitchFamily="18" charset="0"/>
                            </a:rPr>
                            <m:t>∞</m:t>
                          </m:r>
                        </m:sub>
                      </m:sSub>
                    </m:oMath>
                  </m:oMathPara>
                </a14:m>
                <a:endParaRPr lang="en-NL" dirty="0"/>
              </a:p>
              <a:p>
                <a:pPr marL="0" indent="0">
                  <a:buNone/>
                </a:pPr>
                <a:endParaRPr lang="en-NL" dirty="0"/>
              </a:p>
              <a:p>
                <a:r>
                  <a:rPr lang="en-NL" dirty="0"/>
                  <a:t>Multiple applications of gradient, diverging behaviour</a:t>
                </a:r>
              </a:p>
            </p:txBody>
          </p:sp>
        </mc:Choice>
        <mc:Fallback xmlns="">
          <p:sp>
            <p:nvSpPr>
              <p:cNvPr id="7" name="Content Placeholder 6">
                <a:extLst>
                  <a:ext uri="{FF2B5EF4-FFF2-40B4-BE49-F238E27FC236}">
                    <a16:creationId xmlns:a16="http://schemas.microsoft.com/office/drawing/2014/main" id="{CDFA6A87-E3D1-DB47-BF7C-2E45F1FA65C6}"/>
                  </a:ext>
                </a:extLst>
              </p:cNvPr>
              <p:cNvSpPr>
                <a:spLocks noGrp="1" noRot="1" noChangeAspect="1" noMove="1" noResize="1" noEditPoints="1" noAdjustHandles="1" noChangeArrowheads="1" noChangeShapeType="1" noTextEdit="1"/>
              </p:cNvSpPr>
              <p:nvPr>
                <p:ph idx="1"/>
              </p:nvPr>
            </p:nvSpPr>
            <p:spPr>
              <a:blipFill>
                <a:blip r:embed="rId3"/>
                <a:stretch>
                  <a:fillRect l="-1086" t="-2326"/>
                </a:stretch>
              </a:blipFill>
            </p:spPr>
            <p:txBody>
              <a:bodyPr/>
              <a:lstStyle/>
              <a:p>
                <a:r>
                  <a:rPr lang="en-NL">
                    <a:noFill/>
                  </a:rPr>
                  <a:t> </a:t>
                </a:r>
              </a:p>
            </p:txBody>
          </p:sp>
        </mc:Fallback>
      </mc:AlternateContent>
      <p:sp>
        <p:nvSpPr>
          <p:cNvPr id="4" name="Slide Number Placeholder 3">
            <a:extLst>
              <a:ext uri="{FF2B5EF4-FFF2-40B4-BE49-F238E27FC236}">
                <a16:creationId xmlns:a16="http://schemas.microsoft.com/office/drawing/2014/main" id="{1983CD7F-3980-3548-B60A-A16E1DDFDFF1}"/>
              </a:ext>
            </a:extLst>
          </p:cNvPr>
          <p:cNvSpPr>
            <a:spLocks noGrp="1"/>
          </p:cNvSpPr>
          <p:nvPr>
            <p:ph type="sldNum" sz="quarter" idx="12"/>
          </p:nvPr>
        </p:nvSpPr>
        <p:spPr/>
        <p:txBody>
          <a:bodyPr/>
          <a:lstStyle/>
          <a:p>
            <a:fld id="{F376D241-1DD8-9144-9B2C-BE0F706CAFA9}" type="slidenum">
              <a:rPr lang="en-NL" smtClean="0"/>
              <a:pPr/>
              <a:t>71</a:t>
            </a:fld>
            <a:endParaRPr lang="en-NL"/>
          </a:p>
        </p:txBody>
      </p:sp>
    </p:spTree>
    <p:extLst>
      <p:ext uri="{BB962C8B-B14F-4D97-AF65-F5344CB8AC3E}">
        <p14:creationId xmlns:p14="http://schemas.microsoft.com/office/powerpoint/2010/main" val="412638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72CCC-8A4A-3C42-B771-A72DC10401D9}"/>
              </a:ext>
            </a:extLst>
          </p:cNvPr>
          <p:cNvSpPr>
            <a:spLocks noGrp="1"/>
          </p:cNvSpPr>
          <p:nvPr>
            <p:ph type="title"/>
          </p:nvPr>
        </p:nvSpPr>
        <p:spPr/>
        <p:txBody>
          <a:bodyPr/>
          <a:lstStyle/>
          <a:p>
            <a:r>
              <a:rPr lang="en-NL" dirty="0"/>
              <a:t>DeltaConv vs. Rotation-Equivariance (HSN)</a:t>
            </a:r>
          </a:p>
        </p:txBody>
      </p:sp>
      <p:sp>
        <p:nvSpPr>
          <p:cNvPr id="4" name="Slide Number Placeholder 3">
            <a:extLst>
              <a:ext uri="{FF2B5EF4-FFF2-40B4-BE49-F238E27FC236}">
                <a16:creationId xmlns:a16="http://schemas.microsoft.com/office/drawing/2014/main" id="{E4EAEB48-1B75-E947-A1E6-00B2ADEFC1A3}"/>
              </a:ext>
            </a:extLst>
          </p:cNvPr>
          <p:cNvSpPr>
            <a:spLocks noGrp="1"/>
          </p:cNvSpPr>
          <p:nvPr>
            <p:ph type="sldNum" sz="quarter" idx="12"/>
          </p:nvPr>
        </p:nvSpPr>
        <p:spPr/>
        <p:txBody>
          <a:bodyPr/>
          <a:lstStyle/>
          <a:p>
            <a:fld id="{F376D241-1DD8-9144-9B2C-BE0F706CAFA9}" type="slidenum">
              <a:rPr lang="en-NL" smtClean="0"/>
              <a:pPr/>
              <a:t>72</a:t>
            </a:fld>
            <a:endParaRPr lang="en-NL" dirty="0"/>
          </a:p>
        </p:txBody>
      </p:sp>
      <p:graphicFrame>
        <p:nvGraphicFramePr>
          <p:cNvPr id="7" name="Table 7">
            <a:extLst>
              <a:ext uri="{FF2B5EF4-FFF2-40B4-BE49-F238E27FC236}">
                <a16:creationId xmlns:a16="http://schemas.microsoft.com/office/drawing/2014/main" id="{DA6C400A-E808-4F46-A3A2-9D44FA6F1036}"/>
              </a:ext>
            </a:extLst>
          </p:cNvPr>
          <p:cNvGraphicFramePr>
            <a:graphicFrameLocks noGrp="1"/>
          </p:cNvGraphicFramePr>
          <p:nvPr/>
        </p:nvGraphicFramePr>
        <p:xfrm>
          <a:off x="838200" y="1505953"/>
          <a:ext cx="10270402" cy="4535886"/>
        </p:xfrm>
        <a:graphic>
          <a:graphicData uri="http://schemas.openxmlformats.org/drawingml/2006/table">
            <a:tbl>
              <a:tblPr firstRow="1" firstCol="1" bandRow="1">
                <a:tableStyleId>{5C22544A-7EE6-4342-B048-85BDC9FD1C3A}</a:tableStyleId>
              </a:tblPr>
              <a:tblGrid>
                <a:gridCol w="1462674">
                  <a:extLst>
                    <a:ext uri="{9D8B030D-6E8A-4147-A177-3AD203B41FA5}">
                      <a16:colId xmlns:a16="http://schemas.microsoft.com/office/drawing/2014/main" val="600802241"/>
                    </a:ext>
                  </a:extLst>
                </a:gridCol>
                <a:gridCol w="3811058">
                  <a:extLst>
                    <a:ext uri="{9D8B030D-6E8A-4147-A177-3AD203B41FA5}">
                      <a16:colId xmlns:a16="http://schemas.microsoft.com/office/drawing/2014/main" val="1163319200"/>
                    </a:ext>
                  </a:extLst>
                </a:gridCol>
                <a:gridCol w="4996670">
                  <a:extLst>
                    <a:ext uri="{9D8B030D-6E8A-4147-A177-3AD203B41FA5}">
                      <a16:colId xmlns:a16="http://schemas.microsoft.com/office/drawing/2014/main" val="4136292772"/>
                    </a:ext>
                  </a:extLst>
                </a:gridCol>
              </a:tblGrid>
              <a:tr h="755981">
                <a:tc>
                  <a:txBody>
                    <a:bodyPr/>
                    <a:lstStyle/>
                    <a:p>
                      <a:endParaRPr lang="en-NL" b="0" i="0" dirty="0">
                        <a:latin typeface="FreightSans Pro Semibold" panose="02000606030000020004" pitchFamily="2" charset="0"/>
                      </a:endParaRPr>
                    </a:p>
                  </a:txBody>
                  <a:tcPr anchor="ctr"/>
                </a:tc>
                <a:tc>
                  <a:txBody>
                    <a:bodyPr/>
                    <a:lstStyle/>
                    <a:p>
                      <a:r>
                        <a:rPr lang="en-NL" b="1" i="0" dirty="0">
                          <a:latin typeface="FreightSans Pro Semibold" panose="02000606030000020004" pitchFamily="2" charset="0"/>
                        </a:rPr>
                        <a:t>DeltaConv</a:t>
                      </a:r>
                    </a:p>
                  </a:txBody>
                  <a:tcPr anchor="ctr"/>
                </a:tc>
                <a:tc>
                  <a:txBody>
                    <a:bodyPr/>
                    <a:lstStyle/>
                    <a:p>
                      <a:r>
                        <a:rPr lang="en-NL" b="1" i="0" dirty="0">
                          <a:latin typeface="FreightSans Pro Semibold" panose="02000606030000020004" pitchFamily="2" charset="0"/>
                        </a:rPr>
                        <a:t>HSN</a:t>
                      </a:r>
                    </a:p>
                  </a:txBody>
                  <a:tcPr anchor="ctr"/>
                </a:tc>
                <a:extLst>
                  <a:ext uri="{0D108BD9-81ED-4DB2-BD59-A6C34878D82A}">
                    <a16:rowId xmlns:a16="http://schemas.microsoft.com/office/drawing/2014/main" val="597925702"/>
                  </a:ext>
                </a:extLst>
              </a:tr>
              <a:tr h="755981">
                <a:tc>
                  <a:txBody>
                    <a:bodyPr/>
                    <a:lstStyle/>
                    <a:p>
                      <a:r>
                        <a:rPr lang="en-NL" b="0" i="0" dirty="0">
                          <a:latin typeface="FreightSans Pro Semibold" panose="02000606030000020004" pitchFamily="2" charset="0"/>
                        </a:rPr>
                        <a:t>Streams</a:t>
                      </a:r>
                    </a:p>
                  </a:txBody>
                  <a:tcPr anchor="ctr"/>
                </a:tc>
                <a:tc>
                  <a:txBody>
                    <a:bodyPr/>
                    <a:lstStyle/>
                    <a:p>
                      <a:r>
                        <a:rPr lang="en-NL" dirty="0">
                          <a:latin typeface="FreightSans Pro Light" panose="02000606030000020004" pitchFamily="2" charset="0"/>
                        </a:rPr>
                        <a:t>Scalar, Vector</a:t>
                      </a:r>
                    </a:p>
                  </a:txBody>
                  <a:tcPr anchor="ctr"/>
                </a:tc>
                <a:tc>
                  <a:txBody>
                    <a:bodyPr/>
                    <a:lstStyle/>
                    <a:p>
                      <a:r>
                        <a:rPr lang="en-NL" dirty="0">
                          <a:latin typeface="FreightSans Pro Light" panose="02000606030000020004" pitchFamily="2" charset="0"/>
                        </a:rPr>
                        <a:t>Rotation-invariant/equivariant, complex valued</a:t>
                      </a:r>
                    </a:p>
                  </a:txBody>
                  <a:tcPr anchor="ctr"/>
                </a:tc>
                <a:extLst>
                  <a:ext uri="{0D108BD9-81ED-4DB2-BD59-A6C34878D82A}">
                    <a16:rowId xmlns:a16="http://schemas.microsoft.com/office/drawing/2014/main" val="2888699985"/>
                  </a:ext>
                </a:extLst>
              </a:tr>
              <a:tr h="755981">
                <a:tc>
                  <a:txBody>
                    <a:bodyPr/>
                    <a:lstStyle/>
                    <a:p>
                      <a:r>
                        <a:rPr lang="en-NL" b="0" i="0" dirty="0">
                          <a:latin typeface="FreightSans Pro Semibold" panose="02000606030000020004" pitchFamily="2" charset="0"/>
                        </a:rPr>
                        <a:t>Learnable parameters</a:t>
                      </a:r>
                    </a:p>
                  </a:txBody>
                  <a:tcPr anchor="ctr"/>
                </a:tc>
                <a:tc>
                  <a:txBody>
                    <a:bodyPr/>
                    <a:lstStyle/>
                    <a:p>
                      <a:r>
                        <a:rPr lang="en-NL" dirty="0">
                          <a:latin typeface="FreightSans Pro Light" panose="02000606030000020004" pitchFamily="2" charset="0"/>
                        </a:rPr>
                        <a:t>Scaling, summing, rotating features</a:t>
                      </a:r>
                    </a:p>
                  </a:txBody>
                  <a:tcPr anchor="ctr"/>
                </a:tc>
                <a:tc>
                  <a:txBody>
                    <a:bodyPr/>
                    <a:lstStyle/>
                    <a:p>
                      <a:r>
                        <a:rPr lang="en-NL" dirty="0">
                          <a:latin typeface="FreightSans Pro Light" panose="02000606030000020004" pitchFamily="2" charset="0"/>
                        </a:rPr>
                        <a:t>Radial profile (scales sums), offset (rotates)</a:t>
                      </a:r>
                    </a:p>
                  </a:txBody>
                  <a:tcPr anchor="ctr"/>
                </a:tc>
                <a:extLst>
                  <a:ext uri="{0D108BD9-81ED-4DB2-BD59-A6C34878D82A}">
                    <a16:rowId xmlns:a16="http://schemas.microsoft.com/office/drawing/2014/main" val="2163834768"/>
                  </a:ext>
                </a:extLst>
              </a:tr>
              <a:tr h="755981">
                <a:tc>
                  <a:txBody>
                    <a:bodyPr/>
                    <a:lstStyle/>
                    <a:p>
                      <a:r>
                        <a:rPr lang="en-NL" b="0" i="0" dirty="0">
                          <a:latin typeface="FreightSans Pro Semibold" panose="02000606030000020004" pitchFamily="2" charset="0"/>
                        </a:rPr>
                        <a:t>Stream connections</a:t>
                      </a:r>
                    </a:p>
                  </a:txBody>
                  <a:tcPr anchor="ctr"/>
                </a:tc>
                <a:tc>
                  <a:txBody>
                    <a:bodyPr/>
                    <a:lstStyle/>
                    <a:p>
                      <a:r>
                        <a:rPr lang="en-NL" dirty="0">
                          <a:latin typeface="FreightSans Pro Light" panose="02000606030000020004" pitchFamily="2" charset="0"/>
                        </a:rPr>
                        <a:t>Geometric operators (grad, div, rotate)</a:t>
                      </a:r>
                    </a:p>
                  </a:txBody>
                  <a:tcPr anchor="ctr"/>
                </a:tc>
                <a:tc>
                  <a:txBody>
                    <a:bodyPr/>
                    <a:lstStyle/>
                    <a:p>
                      <a:r>
                        <a:rPr lang="en-NL" dirty="0">
                          <a:latin typeface="FreightSans Pro Light" panose="02000606030000020004" pitchFamily="2" charset="0"/>
                        </a:rPr>
                        <a:t>Circular harmonics, complex valued</a:t>
                      </a:r>
                    </a:p>
                  </a:txBody>
                  <a:tcPr anchor="ctr"/>
                </a:tc>
                <a:extLst>
                  <a:ext uri="{0D108BD9-81ED-4DB2-BD59-A6C34878D82A}">
                    <a16:rowId xmlns:a16="http://schemas.microsoft.com/office/drawing/2014/main" val="201933690"/>
                  </a:ext>
                </a:extLst>
              </a:tr>
              <a:tr h="755981">
                <a:tc>
                  <a:txBody>
                    <a:bodyPr/>
                    <a:lstStyle/>
                    <a:p>
                      <a:r>
                        <a:rPr lang="en-NL" b="0" i="0" dirty="0">
                          <a:latin typeface="FreightSans Pro Semibold" panose="02000606030000020004" pitchFamily="2" charset="0"/>
                        </a:rPr>
                        <a:t>Exponential map</a:t>
                      </a:r>
                    </a:p>
                  </a:txBody>
                  <a:tcPr anchor="ctr"/>
                </a:tc>
                <a:tc>
                  <a:txBody>
                    <a:bodyPr/>
                    <a:lstStyle/>
                    <a:p>
                      <a:r>
                        <a:rPr lang="en-NL" i="1" dirty="0">
                          <a:latin typeface="FreightSans Pro Light" panose="02000606030000020004" pitchFamily="2" charset="0"/>
                        </a:rPr>
                        <a:t>Not necessary</a:t>
                      </a:r>
                    </a:p>
                  </a:txBody>
                  <a:tcPr anchor="ctr"/>
                </a:tc>
                <a:tc>
                  <a:txBody>
                    <a:bodyPr/>
                    <a:lstStyle/>
                    <a:p>
                      <a:r>
                        <a:rPr lang="en-NL" dirty="0">
                          <a:latin typeface="FreightSans Pro Light" panose="02000606030000020004" pitchFamily="2" charset="0"/>
                        </a:rPr>
                        <a:t>Exponential map for every point</a:t>
                      </a:r>
                    </a:p>
                  </a:txBody>
                  <a:tcPr anchor="ctr"/>
                </a:tc>
                <a:extLst>
                  <a:ext uri="{0D108BD9-81ED-4DB2-BD59-A6C34878D82A}">
                    <a16:rowId xmlns:a16="http://schemas.microsoft.com/office/drawing/2014/main" val="2315637119"/>
                  </a:ext>
                </a:extLst>
              </a:tr>
              <a:tr h="755981">
                <a:tc>
                  <a:txBody>
                    <a:bodyPr/>
                    <a:lstStyle/>
                    <a:p>
                      <a:r>
                        <a:rPr lang="en-NL" b="0" i="0" dirty="0">
                          <a:latin typeface="FreightSans Pro Semibold" panose="02000606030000020004" pitchFamily="2" charset="0"/>
                        </a:rPr>
                        <a:t>Transport</a:t>
                      </a:r>
                    </a:p>
                  </a:txBody>
                  <a:tcPr anchor="ctr"/>
                </a:tc>
                <a:tc>
                  <a:txBody>
                    <a:bodyPr/>
                    <a:lstStyle/>
                    <a:p>
                      <a:r>
                        <a:rPr lang="en-NL" i="1" dirty="0">
                          <a:latin typeface="FreightSans Pro Light" panose="02000606030000020004" pitchFamily="2" charset="0"/>
                        </a:rPr>
                        <a:t>Not necessary (div)</a:t>
                      </a:r>
                    </a:p>
                  </a:txBody>
                  <a:tcPr anchor="ctr"/>
                </a:tc>
                <a:tc>
                  <a:txBody>
                    <a:bodyPr/>
                    <a:lstStyle/>
                    <a:p>
                      <a:r>
                        <a:rPr lang="en-NL" dirty="0">
                          <a:latin typeface="FreightSans Pro Light" panose="02000606030000020004" pitchFamily="2" charset="0"/>
                        </a:rPr>
                        <a:t>Parallel transport for every point-pair</a:t>
                      </a:r>
                    </a:p>
                  </a:txBody>
                  <a:tcPr anchor="ctr"/>
                </a:tc>
                <a:extLst>
                  <a:ext uri="{0D108BD9-81ED-4DB2-BD59-A6C34878D82A}">
                    <a16:rowId xmlns:a16="http://schemas.microsoft.com/office/drawing/2014/main" val="4289656136"/>
                  </a:ext>
                </a:extLst>
              </a:tr>
            </a:tbl>
          </a:graphicData>
        </a:graphic>
      </p:graphicFrame>
      <p:sp>
        <p:nvSpPr>
          <p:cNvPr id="12" name="Rectangle 11">
            <a:extLst>
              <a:ext uri="{FF2B5EF4-FFF2-40B4-BE49-F238E27FC236}">
                <a16:creationId xmlns:a16="http://schemas.microsoft.com/office/drawing/2014/main" id="{B9D6099E-E1E3-1D4F-A4D6-105EF5BD7126}"/>
              </a:ext>
            </a:extLst>
          </p:cNvPr>
          <p:cNvSpPr/>
          <p:nvPr/>
        </p:nvSpPr>
        <p:spPr>
          <a:xfrm>
            <a:off x="733168" y="3015760"/>
            <a:ext cx="10620632" cy="765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Rectangle 12">
            <a:extLst>
              <a:ext uri="{FF2B5EF4-FFF2-40B4-BE49-F238E27FC236}">
                <a16:creationId xmlns:a16="http://schemas.microsoft.com/office/drawing/2014/main" id="{7FB55267-732A-E34B-A21C-138AEEA3E541}"/>
              </a:ext>
            </a:extLst>
          </p:cNvPr>
          <p:cNvSpPr/>
          <p:nvPr/>
        </p:nvSpPr>
        <p:spPr>
          <a:xfrm>
            <a:off x="733168" y="3757165"/>
            <a:ext cx="10620632" cy="765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B1B7F371-C422-9841-BB20-539479CA107F}"/>
              </a:ext>
            </a:extLst>
          </p:cNvPr>
          <p:cNvSpPr/>
          <p:nvPr/>
        </p:nvSpPr>
        <p:spPr>
          <a:xfrm>
            <a:off x="733168" y="4510928"/>
            <a:ext cx="10620632" cy="765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Rectangle 14">
            <a:extLst>
              <a:ext uri="{FF2B5EF4-FFF2-40B4-BE49-F238E27FC236}">
                <a16:creationId xmlns:a16="http://schemas.microsoft.com/office/drawing/2014/main" id="{FE5ABDA9-14F5-D048-A2BA-22A3057C6CE9}"/>
              </a:ext>
            </a:extLst>
          </p:cNvPr>
          <p:cNvSpPr/>
          <p:nvPr/>
        </p:nvSpPr>
        <p:spPr>
          <a:xfrm>
            <a:off x="733168" y="5277047"/>
            <a:ext cx="10620632" cy="765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Rectangle 9">
            <a:extLst>
              <a:ext uri="{FF2B5EF4-FFF2-40B4-BE49-F238E27FC236}">
                <a16:creationId xmlns:a16="http://schemas.microsoft.com/office/drawing/2014/main" id="{5C17B1B6-0A7A-624F-80EC-EBF4A7B28607}"/>
              </a:ext>
            </a:extLst>
          </p:cNvPr>
          <p:cNvSpPr/>
          <p:nvPr/>
        </p:nvSpPr>
        <p:spPr>
          <a:xfrm>
            <a:off x="-553656" y="4793744"/>
            <a:ext cx="13299311" cy="98194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3200" dirty="0">
                <a:solidFill>
                  <a:schemeClr val="tx1"/>
                </a:solidFill>
                <a:latin typeface="FreightSans Pro Light" panose="02000606030000020004" pitchFamily="2" charset="0"/>
              </a:rPr>
              <a:t>Simpler, but not too simple – main benefits remain</a:t>
            </a:r>
          </a:p>
        </p:txBody>
      </p:sp>
    </p:spTree>
    <p:extLst>
      <p:ext uri="{BB962C8B-B14F-4D97-AF65-F5344CB8AC3E}">
        <p14:creationId xmlns:p14="http://schemas.microsoft.com/office/powerpoint/2010/main" val="362498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B0636-054B-084F-8A68-EAB49D85D517}"/>
              </a:ext>
            </a:extLst>
          </p:cNvPr>
          <p:cNvSpPr>
            <a:spLocks noGrp="1"/>
          </p:cNvSpPr>
          <p:nvPr>
            <p:ph type="title"/>
          </p:nvPr>
        </p:nvSpPr>
        <p:spPr/>
        <p:txBody>
          <a:bodyPr/>
          <a:lstStyle/>
          <a:p>
            <a:r>
              <a:rPr lang="en-NL" dirty="0"/>
              <a:t>Potential issue with kernels on exponential maps</a:t>
            </a:r>
          </a:p>
        </p:txBody>
      </p:sp>
      <p:sp>
        <p:nvSpPr>
          <p:cNvPr id="6" name="Content Placeholder 5">
            <a:extLst>
              <a:ext uri="{FF2B5EF4-FFF2-40B4-BE49-F238E27FC236}">
                <a16:creationId xmlns:a16="http://schemas.microsoft.com/office/drawing/2014/main" id="{35A40462-23B9-7C6C-55EB-24B8257A7C68}"/>
              </a:ext>
            </a:extLst>
          </p:cNvPr>
          <p:cNvSpPr>
            <a:spLocks noGrp="1"/>
          </p:cNvSpPr>
          <p:nvPr>
            <p:ph idx="1"/>
          </p:nvPr>
        </p:nvSpPr>
        <p:spPr/>
        <p:txBody>
          <a:bodyPr/>
          <a:lstStyle/>
          <a:p>
            <a:endParaRPr lang="en-NL"/>
          </a:p>
        </p:txBody>
      </p:sp>
      <p:sp>
        <p:nvSpPr>
          <p:cNvPr id="4" name="Slide Number Placeholder 3">
            <a:extLst>
              <a:ext uri="{FF2B5EF4-FFF2-40B4-BE49-F238E27FC236}">
                <a16:creationId xmlns:a16="http://schemas.microsoft.com/office/drawing/2014/main" id="{BD781C64-4469-D74A-A269-80BD8FDAEE52}"/>
              </a:ext>
            </a:extLst>
          </p:cNvPr>
          <p:cNvSpPr>
            <a:spLocks noGrp="1"/>
          </p:cNvSpPr>
          <p:nvPr>
            <p:ph type="sldNum" sz="quarter" idx="12"/>
          </p:nvPr>
        </p:nvSpPr>
        <p:spPr/>
        <p:txBody>
          <a:bodyPr/>
          <a:lstStyle/>
          <a:p>
            <a:fld id="{F376D241-1DD8-9144-9B2C-BE0F706CAFA9}" type="slidenum">
              <a:rPr lang="en-NL" smtClean="0"/>
              <a:pPr/>
              <a:t>73</a:t>
            </a:fld>
            <a:endParaRPr lang="en-NL"/>
          </a:p>
        </p:txBody>
      </p:sp>
      <p:pic>
        <p:nvPicPr>
          <p:cNvPr id="7" name="m1_c1" descr="m1_c1">
            <a:hlinkClick r:id="" action="ppaction://media"/>
            <a:extLst>
              <a:ext uri="{FF2B5EF4-FFF2-40B4-BE49-F238E27FC236}">
                <a16:creationId xmlns:a16="http://schemas.microsoft.com/office/drawing/2014/main" id="{DDBC1B92-A18A-774D-A7C6-16737E477955}"/>
              </a:ext>
            </a:extLst>
          </p:cNvPr>
          <p:cNvPicPr>
            <a:picLocks noChangeAspect="1"/>
          </p:cNvPicPr>
          <p:nvPr>
            <a:videoFile r:link="rId2"/>
            <p:extLst>
              <p:ext uri="{DAA4B4D4-6D71-4841-9C94-3DE7FCFB9230}">
                <p14:media xmlns:p14="http://schemas.microsoft.com/office/powerpoint/2010/main" r:embed="rId1">
                  <p14:bmkLst>
                    <p14:bmk name="Bookmark 1" time="3115.8794"/>
                  </p14:bmkLst>
                </p14:media>
              </p:ext>
            </p:extLst>
          </p:nvPr>
        </p:nvPicPr>
        <p:blipFill>
          <a:blip r:embed="rId5"/>
          <a:stretch>
            <a:fillRect/>
          </a:stretch>
        </p:blipFill>
        <p:spPr>
          <a:xfrm>
            <a:off x="3754200" y="1552696"/>
            <a:ext cx="4683600" cy="4683600"/>
          </a:xfrm>
          <a:prstGeom prst="rect">
            <a:avLst/>
          </a:prstGeom>
        </p:spPr>
      </p:pic>
    </p:spTree>
    <p:extLst>
      <p:ext uri="{BB962C8B-B14F-4D97-AF65-F5344CB8AC3E}">
        <p14:creationId xmlns:p14="http://schemas.microsoft.com/office/powerpoint/2010/main" val="37457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B0636-054B-084F-8A68-EAB49D85D517}"/>
              </a:ext>
            </a:extLst>
          </p:cNvPr>
          <p:cNvSpPr>
            <a:spLocks noGrp="1"/>
          </p:cNvSpPr>
          <p:nvPr>
            <p:ph type="title"/>
          </p:nvPr>
        </p:nvSpPr>
        <p:spPr/>
        <p:txBody>
          <a:bodyPr/>
          <a:lstStyle/>
          <a:p>
            <a:r>
              <a:rPr lang="en-NL" dirty="0"/>
              <a:t>Angular distortion of exponential map</a:t>
            </a:r>
          </a:p>
        </p:txBody>
      </p:sp>
      <p:sp>
        <p:nvSpPr>
          <p:cNvPr id="4" name="Slide Number Placeholder 3">
            <a:extLst>
              <a:ext uri="{FF2B5EF4-FFF2-40B4-BE49-F238E27FC236}">
                <a16:creationId xmlns:a16="http://schemas.microsoft.com/office/drawing/2014/main" id="{BD781C64-4469-D74A-A269-80BD8FDAEE52}"/>
              </a:ext>
            </a:extLst>
          </p:cNvPr>
          <p:cNvSpPr>
            <a:spLocks noGrp="1"/>
          </p:cNvSpPr>
          <p:nvPr>
            <p:ph type="sldNum" sz="quarter" idx="12"/>
          </p:nvPr>
        </p:nvSpPr>
        <p:spPr/>
        <p:txBody>
          <a:bodyPr/>
          <a:lstStyle/>
          <a:p>
            <a:fld id="{F376D241-1DD8-9144-9B2C-BE0F706CAFA9}" type="slidenum">
              <a:rPr lang="en-NL" smtClean="0"/>
              <a:pPr/>
              <a:t>74</a:t>
            </a:fld>
            <a:endParaRPr lang="en-NL"/>
          </a:p>
        </p:txBody>
      </p:sp>
      <p:pic>
        <p:nvPicPr>
          <p:cNvPr id="14" name="Picture 13">
            <a:extLst>
              <a:ext uri="{FF2B5EF4-FFF2-40B4-BE49-F238E27FC236}">
                <a16:creationId xmlns:a16="http://schemas.microsoft.com/office/drawing/2014/main" id="{325547E6-A096-E14A-93D4-9FB0441571BF}"/>
              </a:ext>
            </a:extLst>
          </p:cNvPr>
          <p:cNvPicPr>
            <a:picLocks noChangeAspect="1"/>
          </p:cNvPicPr>
          <p:nvPr/>
        </p:nvPicPr>
        <p:blipFill>
          <a:blip r:embed="rId3"/>
          <a:stretch>
            <a:fillRect/>
          </a:stretch>
        </p:blipFill>
        <p:spPr>
          <a:xfrm>
            <a:off x="1447800" y="1853546"/>
            <a:ext cx="9156357" cy="4085144"/>
          </a:xfrm>
          <a:prstGeom prst="rect">
            <a:avLst/>
          </a:prstGeom>
        </p:spPr>
      </p:pic>
      <p:sp>
        <p:nvSpPr>
          <p:cNvPr id="15" name="Rectangle 14">
            <a:extLst>
              <a:ext uri="{FF2B5EF4-FFF2-40B4-BE49-F238E27FC236}">
                <a16:creationId xmlns:a16="http://schemas.microsoft.com/office/drawing/2014/main" id="{4269BF71-9BD5-334D-A915-CA24D1CB14A6}"/>
              </a:ext>
            </a:extLst>
          </p:cNvPr>
          <p:cNvSpPr/>
          <p:nvPr/>
        </p:nvSpPr>
        <p:spPr>
          <a:xfrm>
            <a:off x="3564431" y="1505089"/>
            <a:ext cx="5063137" cy="10083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FreightSans Pro Light" panose="02000606030000020004" pitchFamily="2" charset="0"/>
              </a:rPr>
              <a:t>Same </a:t>
            </a:r>
            <a:r>
              <a:rPr lang="nl-NL" sz="2000" dirty="0" err="1">
                <a:latin typeface="FreightSans Pro Light" panose="02000606030000020004" pitchFamily="2" charset="0"/>
              </a:rPr>
              <a:t>angle</a:t>
            </a:r>
            <a:r>
              <a:rPr lang="nl-NL" sz="2000" dirty="0">
                <a:latin typeface="FreightSans Pro Light" panose="02000606030000020004" pitchFamily="2" charset="0"/>
              </a:rPr>
              <a:t> on </a:t>
            </a:r>
            <a:r>
              <a:rPr lang="nl-NL" sz="2000" dirty="0" err="1">
                <a:latin typeface="FreightSans Pro Light" panose="02000606030000020004" pitchFamily="2" charset="0"/>
              </a:rPr>
              <a:t>exponential</a:t>
            </a:r>
            <a:r>
              <a:rPr lang="nl-NL" sz="2000" dirty="0">
                <a:latin typeface="FreightSans Pro Light" panose="02000606030000020004" pitchFamily="2" charset="0"/>
              </a:rPr>
              <a:t> </a:t>
            </a:r>
            <a:r>
              <a:rPr lang="nl-NL" sz="2000" dirty="0" err="1">
                <a:latin typeface="FreightSans Pro Light" panose="02000606030000020004" pitchFamily="2" charset="0"/>
              </a:rPr>
              <a:t>plane</a:t>
            </a:r>
            <a:endParaRPr lang="en-NL" sz="2000" dirty="0">
              <a:latin typeface="FreightSans Pro Light" panose="02000606030000020004" pitchFamily="2" charset="0"/>
            </a:endParaRPr>
          </a:p>
        </p:txBody>
      </p:sp>
      <p:sp>
        <p:nvSpPr>
          <p:cNvPr id="16" name="Rectangle 15">
            <a:extLst>
              <a:ext uri="{FF2B5EF4-FFF2-40B4-BE49-F238E27FC236}">
                <a16:creationId xmlns:a16="http://schemas.microsoft.com/office/drawing/2014/main" id="{2774B915-617C-1747-BADA-E94B61EA6886}"/>
              </a:ext>
            </a:extLst>
          </p:cNvPr>
          <p:cNvSpPr/>
          <p:nvPr/>
        </p:nvSpPr>
        <p:spPr>
          <a:xfrm>
            <a:off x="3564431" y="5298861"/>
            <a:ext cx="5063138" cy="10083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FreightSans Pro Light" panose="02000606030000020004" pitchFamily="2" charset="0"/>
              </a:rPr>
              <a:t>Different, </a:t>
            </a:r>
            <a:r>
              <a:rPr lang="nl-NL" sz="2000" dirty="0" err="1">
                <a:latin typeface="FreightSans Pro Light" panose="02000606030000020004" pitchFamily="2" charset="0"/>
              </a:rPr>
              <a:t>depending</a:t>
            </a:r>
            <a:r>
              <a:rPr lang="nl-NL" sz="2000" dirty="0">
                <a:latin typeface="FreightSans Pro Light" panose="02000606030000020004" pitchFamily="2" charset="0"/>
              </a:rPr>
              <a:t> on </a:t>
            </a:r>
            <a:r>
              <a:rPr lang="nl-NL" sz="2000" dirty="0" err="1">
                <a:latin typeface="FreightSans Pro Light" panose="02000606030000020004" pitchFamily="2" charset="0"/>
              </a:rPr>
              <a:t>Gaussian</a:t>
            </a:r>
            <a:r>
              <a:rPr lang="nl-NL" sz="2000" dirty="0">
                <a:latin typeface="FreightSans Pro Light" panose="02000606030000020004" pitchFamily="2" charset="0"/>
              </a:rPr>
              <a:t> </a:t>
            </a:r>
            <a:r>
              <a:rPr lang="nl-NL" sz="2000" dirty="0" err="1">
                <a:latin typeface="FreightSans Pro Light" panose="02000606030000020004" pitchFamily="2" charset="0"/>
              </a:rPr>
              <a:t>curvature</a:t>
            </a:r>
            <a:endParaRPr lang="en-NL" sz="2000" dirty="0">
              <a:latin typeface="FreightSans Pro Light" panose="02000606030000020004" pitchFamily="2" charset="0"/>
            </a:endParaRPr>
          </a:p>
        </p:txBody>
      </p:sp>
    </p:spTree>
    <p:extLst>
      <p:ext uri="{BB962C8B-B14F-4D97-AF65-F5344CB8AC3E}">
        <p14:creationId xmlns:p14="http://schemas.microsoft.com/office/powerpoint/2010/main" val="228642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B0636-054B-084F-8A68-EAB49D85D517}"/>
              </a:ext>
            </a:extLst>
          </p:cNvPr>
          <p:cNvSpPr>
            <a:spLocks noGrp="1"/>
          </p:cNvSpPr>
          <p:nvPr>
            <p:ph type="title"/>
          </p:nvPr>
        </p:nvSpPr>
        <p:spPr/>
        <p:txBody>
          <a:bodyPr/>
          <a:lstStyle/>
          <a:p>
            <a:r>
              <a:rPr lang="en-NL" dirty="0"/>
              <a:t>Angular distortion of exponential map</a:t>
            </a:r>
          </a:p>
        </p:txBody>
      </p:sp>
      <p:sp>
        <p:nvSpPr>
          <p:cNvPr id="7" name="Content Placeholder 6">
            <a:extLst>
              <a:ext uri="{FF2B5EF4-FFF2-40B4-BE49-F238E27FC236}">
                <a16:creationId xmlns:a16="http://schemas.microsoft.com/office/drawing/2014/main" id="{29F6DCAE-532E-7A4D-A63F-6412E95E0F66}"/>
              </a:ext>
            </a:extLst>
          </p:cNvPr>
          <p:cNvSpPr>
            <a:spLocks noGrp="1"/>
          </p:cNvSpPr>
          <p:nvPr>
            <p:ph idx="1"/>
          </p:nvPr>
        </p:nvSpPr>
        <p:spPr/>
        <p:txBody>
          <a:bodyPr/>
          <a:lstStyle/>
          <a:p>
            <a:r>
              <a:rPr lang="en-NL" dirty="0"/>
              <a:t>Spheres: constant gaussian curvature</a:t>
            </a:r>
          </a:p>
          <a:p>
            <a:r>
              <a:rPr lang="en-NL" dirty="0"/>
              <a:t>What about other manifolds?</a:t>
            </a:r>
          </a:p>
          <a:p>
            <a:pPr lvl="1"/>
            <a:r>
              <a:rPr lang="en-NL" dirty="0"/>
              <a:t>E.g., saddlepoints</a:t>
            </a:r>
          </a:p>
          <a:p>
            <a:r>
              <a:rPr lang="en-NL" dirty="0"/>
              <a:t>Symmetrizes non-symmetric spaces</a:t>
            </a:r>
          </a:p>
          <a:p>
            <a:r>
              <a:rPr lang="en-NL" dirty="0"/>
              <a:t>DeltaConv directly on the surface</a:t>
            </a:r>
          </a:p>
          <a:p>
            <a:endParaRPr lang="en-NL" dirty="0"/>
          </a:p>
        </p:txBody>
      </p:sp>
      <p:sp>
        <p:nvSpPr>
          <p:cNvPr id="4" name="Slide Number Placeholder 3">
            <a:extLst>
              <a:ext uri="{FF2B5EF4-FFF2-40B4-BE49-F238E27FC236}">
                <a16:creationId xmlns:a16="http://schemas.microsoft.com/office/drawing/2014/main" id="{BD781C64-4469-D74A-A269-80BD8FDAEE52}"/>
              </a:ext>
            </a:extLst>
          </p:cNvPr>
          <p:cNvSpPr>
            <a:spLocks noGrp="1"/>
          </p:cNvSpPr>
          <p:nvPr>
            <p:ph type="sldNum" sz="quarter" idx="12"/>
          </p:nvPr>
        </p:nvSpPr>
        <p:spPr/>
        <p:txBody>
          <a:bodyPr/>
          <a:lstStyle/>
          <a:p>
            <a:fld id="{F376D241-1DD8-9144-9B2C-BE0F706CAFA9}" type="slidenum">
              <a:rPr lang="en-NL" smtClean="0"/>
              <a:pPr/>
              <a:t>75</a:t>
            </a:fld>
            <a:endParaRPr lang="en-NL"/>
          </a:p>
        </p:txBody>
      </p:sp>
      <p:pic>
        <p:nvPicPr>
          <p:cNvPr id="3" name="Picture 2">
            <a:extLst>
              <a:ext uri="{FF2B5EF4-FFF2-40B4-BE49-F238E27FC236}">
                <a16:creationId xmlns:a16="http://schemas.microsoft.com/office/drawing/2014/main" id="{6D20967C-36E1-4643-B745-F8B9819E8C5C}"/>
              </a:ext>
            </a:extLst>
          </p:cNvPr>
          <p:cNvPicPr>
            <a:picLocks noChangeAspect="1"/>
          </p:cNvPicPr>
          <p:nvPr/>
        </p:nvPicPr>
        <p:blipFill>
          <a:blip r:embed="rId3"/>
          <a:stretch>
            <a:fillRect/>
          </a:stretch>
        </p:blipFill>
        <p:spPr>
          <a:xfrm>
            <a:off x="6673335" y="1870075"/>
            <a:ext cx="5322330" cy="4055983"/>
          </a:xfrm>
          <a:prstGeom prst="rect">
            <a:avLst/>
          </a:prstGeom>
        </p:spPr>
      </p:pic>
    </p:spTree>
    <p:extLst>
      <p:ext uri="{BB962C8B-B14F-4D97-AF65-F5344CB8AC3E}">
        <p14:creationId xmlns:p14="http://schemas.microsoft.com/office/powerpoint/2010/main" val="426297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500"/>
                                        <p:tgtEl>
                                          <p:spTgt spid="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39BD-A8D2-7E4E-AE68-0B596CA4EBF2}"/>
              </a:ext>
            </a:extLst>
          </p:cNvPr>
          <p:cNvSpPr>
            <a:spLocks noGrp="1"/>
          </p:cNvSpPr>
          <p:nvPr>
            <p:ph type="title"/>
          </p:nvPr>
        </p:nvSpPr>
        <p:spPr/>
        <p:txBody>
          <a:bodyPr/>
          <a:lstStyle/>
          <a:p>
            <a:r>
              <a:rPr lang="en-NL" dirty="0"/>
              <a:t>Ablations regularization</a:t>
            </a:r>
          </a:p>
        </p:txBody>
      </p:sp>
      <p:sp>
        <p:nvSpPr>
          <p:cNvPr id="4" name="Slide Number Placeholder 3">
            <a:extLst>
              <a:ext uri="{FF2B5EF4-FFF2-40B4-BE49-F238E27FC236}">
                <a16:creationId xmlns:a16="http://schemas.microsoft.com/office/drawing/2014/main" id="{955BCB6B-CD47-7744-8BF3-142249B7D233}"/>
              </a:ext>
            </a:extLst>
          </p:cNvPr>
          <p:cNvSpPr>
            <a:spLocks noGrp="1"/>
          </p:cNvSpPr>
          <p:nvPr>
            <p:ph type="sldNum" sz="quarter" idx="12"/>
          </p:nvPr>
        </p:nvSpPr>
        <p:spPr/>
        <p:txBody>
          <a:bodyPr/>
          <a:lstStyle/>
          <a:p>
            <a:fld id="{F376D241-1DD8-9144-9B2C-BE0F706CAFA9}" type="slidenum">
              <a:rPr lang="en-NL" smtClean="0"/>
              <a:pPr/>
              <a:t>76</a:t>
            </a:fld>
            <a:endParaRPr lang="en-NL"/>
          </a:p>
        </p:txBody>
      </p:sp>
      <p:pic>
        <p:nvPicPr>
          <p:cNvPr id="6" name="Picture 5" descr="Table&#10;&#10;Description automatically generated">
            <a:extLst>
              <a:ext uri="{FF2B5EF4-FFF2-40B4-BE49-F238E27FC236}">
                <a16:creationId xmlns:a16="http://schemas.microsoft.com/office/drawing/2014/main" id="{1A887E97-DAD8-024D-ABB2-B154CD0556E3}"/>
              </a:ext>
            </a:extLst>
          </p:cNvPr>
          <p:cNvPicPr>
            <a:picLocks noChangeAspect="1"/>
          </p:cNvPicPr>
          <p:nvPr/>
        </p:nvPicPr>
        <p:blipFill>
          <a:blip r:embed="rId3"/>
          <a:stretch>
            <a:fillRect/>
          </a:stretch>
        </p:blipFill>
        <p:spPr>
          <a:xfrm>
            <a:off x="838200" y="2126459"/>
            <a:ext cx="7576751" cy="2605081"/>
          </a:xfrm>
          <a:prstGeom prst="rect">
            <a:avLst/>
          </a:prstGeom>
        </p:spPr>
      </p:pic>
    </p:spTree>
    <p:extLst>
      <p:ext uri="{BB962C8B-B14F-4D97-AF65-F5344CB8AC3E}">
        <p14:creationId xmlns:p14="http://schemas.microsoft.com/office/powerpoint/2010/main" val="259017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9A2F-1A9B-E54F-BC05-BE20E22055E5}"/>
              </a:ext>
            </a:extLst>
          </p:cNvPr>
          <p:cNvSpPr>
            <a:spLocks noGrp="1"/>
          </p:cNvSpPr>
          <p:nvPr>
            <p:ph type="title"/>
          </p:nvPr>
        </p:nvSpPr>
        <p:spPr/>
        <p:txBody>
          <a:bodyPr/>
          <a:lstStyle/>
          <a:p>
            <a:r>
              <a:rPr lang="en-NL" dirty="0"/>
              <a:t>Comparisons deformables</a:t>
            </a:r>
          </a:p>
        </p:txBody>
      </p:sp>
      <p:sp>
        <p:nvSpPr>
          <p:cNvPr id="4" name="Slide Number Placeholder 3">
            <a:extLst>
              <a:ext uri="{FF2B5EF4-FFF2-40B4-BE49-F238E27FC236}">
                <a16:creationId xmlns:a16="http://schemas.microsoft.com/office/drawing/2014/main" id="{7542E5F4-235A-CE45-A9EF-C5FBCA5301A9}"/>
              </a:ext>
            </a:extLst>
          </p:cNvPr>
          <p:cNvSpPr>
            <a:spLocks noGrp="1"/>
          </p:cNvSpPr>
          <p:nvPr>
            <p:ph type="sldNum" sz="quarter" idx="12"/>
          </p:nvPr>
        </p:nvSpPr>
        <p:spPr/>
        <p:txBody>
          <a:bodyPr/>
          <a:lstStyle/>
          <a:p>
            <a:fld id="{F376D241-1DD8-9144-9B2C-BE0F706CAFA9}" type="slidenum">
              <a:rPr lang="en-NL" smtClean="0"/>
              <a:pPr/>
              <a:t>77</a:t>
            </a:fld>
            <a:endParaRPr lang="en-NL"/>
          </a:p>
        </p:txBody>
      </p:sp>
      <p:pic>
        <p:nvPicPr>
          <p:cNvPr id="8" name="Picture 7" descr="Table&#10;&#10;Description automatically generated with low confidence">
            <a:extLst>
              <a:ext uri="{FF2B5EF4-FFF2-40B4-BE49-F238E27FC236}">
                <a16:creationId xmlns:a16="http://schemas.microsoft.com/office/drawing/2014/main" id="{192BCB9E-C93C-6E48-BBD0-0542F1DC09B2}"/>
              </a:ext>
            </a:extLst>
          </p:cNvPr>
          <p:cNvPicPr>
            <a:picLocks noChangeAspect="1"/>
          </p:cNvPicPr>
          <p:nvPr/>
        </p:nvPicPr>
        <p:blipFill>
          <a:blip r:embed="rId3"/>
          <a:stretch>
            <a:fillRect/>
          </a:stretch>
        </p:blipFill>
        <p:spPr>
          <a:xfrm>
            <a:off x="838200" y="3404110"/>
            <a:ext cx="4331035" cy="2876378"/>
          </a:xfrm>
          <a:prstGeom prst="rect">
            <a:avLst/>
          </a:prstGeom>
        </p:spPr>
      </p:pic>
      <p:pic>
        <p:nvPicPr>
          <p:cNvPr id="11" name="Picture 10" descr="Table&#10;&#10;Description automatically generated">
            <a:extLst>
              <a:ext uri="{FF2B5EF4-FFF2-40B4-BE49-F238E27FC236}">
                <a16:creationId xmlns:a16="http://schemas.microsoft.com/office/drawing/2014/main" id="{CE8DEB4B-04A4-AB4E-8FCE-3736ED4D8ED5}"/>
              </a:ext>
            </a:extLst>
          </p:cNvPr>
          <p:cNvPicPr>
            <a:picLocks noChangeAspect="1"/>
          </p:cNvPicPr>
          <p:nvPr/>
        </p:nvPicPr>
        <p:blipFill>
          <a:blip r:embed="rId4"/>
          <a:stretch>
            <a:fillRect/>
          </a:stretch>
        </p:blipFill>
        <p:spPr>
          <a:xfrm>
            <a:off x="5544811" y="1772201"/>
            <a:ext cx="5568262" cy="3542095"/>
          </a:xfrm>
          <a:prstGeom prst="rect">
            <a:avLst/>
          </a:prstGeom>
        </p:spPr>
      </p:pic>
      <p:pic>
        <p:nvPicPr>
          <p:cNvPr id="5" name="Picture 4">
            <a:extLst>
              <a:ext uri="{FF2B5EF4-FFF2-40B4-BE49-F238E27FC236}">
                <a16:creationId xmlns:a16="http://schemas.microsoft.com/office/drawing/2014/main" id="{A3C5464A-B13D-CE15-BEC4-2740C68CA830}"/>
              </a:ext>
            </a:extLst>
          </p:cNvPr>
          <p:cNvPicPr>
            <a:picLocks noChangeAspect="1"/>
          </p:cNvPicPr>
          <p:nvPr/>
        </p:nvPicPr>
        <p:blipFill>
          <a:blip r:embed="rId5"/>
          <a:stretch>
            <a:fillRect/>
          </a:stretch>
        </p:blipFill>
        <p:spPr>
          <a:xfrm>
            <a:off x="661917" y="1551549"/>
            <a:ext cx="1217150" cy="1991700"/>
          </a:xfrm>
          <a:prstGeom prst="rect">
            <a:avLst/>
          </a:prstGeom>
        </p:spPr>
      </p:pic>
      <p:pic>
        <p:nvPicPr>
          <p:cNvPr id="7" name="Picture 6">
            <a:extLst>
              <a:ext uri="{FF2B5EF4-FFF2-40B4-BE49-F238E27FC236}">
                <a16:creationId xmlns:a16="http://schemas.microsoft.com/office/drawing/2014/main" id="{DA77C010-C96E-9EA2-6A75-5732AF326930}"/>
              </a:ext>
            </a:extLst>
          </p:cNvPr>
          <p:cNvPicPr>
            <a:picLocks noChangeAspect="1"/>
          </p:cNvPicPr>
          <p:nvPr/>
        </p:nvPicPr>
        <p:blipFill>
          <a:blip r:embed="rId6"/>
          <a:stretch>
            <a:fillRect/>
          </a:stretch>
        </p:blipFill>
        <p:spPr>
          <a:xfrm>
            <a:off x="1560758" y="1690688"/>
            <a:ext cx="1062302" cy="1738312"/>
          </a:xfrm>
          <a:prstGeom prst="rect">
            <a:avLst/>
          </a:prstGeom>
        </p:spPr>
      </p:pic>
    </p:spTree>
    <p:extLst>
      <p:ext uri="{BB962C8B-B14F-4D97-AF65-F5344CB8AC3E}">
        <p14:creationId xmlns:p14="http://schemas.microsoft.com/office/powerpoint/2010/main" val="38538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8">
            <a:extLst>
              <a:ext uri="{FF2B5EF4-FFF2-40B4-BE49-F238E27FC236}">
                <a16:creationId xmlns:a16="http://schemas.microsoft.com/office/drawing/2014/main" id="{2B0ED7C5-BD06-A672-09E3-554E0595DECA}"/>
              </a:ext>
            </a:extLst>
          </p:cNvPr>
          <p:cNvSpPr>
            <a:spLocks noGrp="1"/>
          </p:cNvSpPr>
          <p:nvPr>
            <p:ph type="title"/>
          </p:nvPr>
        </p:nvSpPr>
        <p:spPr/>
        <p:txBody>
          <a:bodyPr/>
          <a:lstStyle/>
          <a:p>
            <a:r>
              <a:rPr lang="en-NL" dirty="0"/>
              <a:t>We want the same for surfaces</a:t>
            </a:r>
          </a:p>
        </p:txBody>
      </p:sp>
      <p:sp>
        <p:nvSpPr>
          <p:cNvPr id="4" name="Slide Number Placeholder 3">
            <a:extLst>
              <a:ext uri="{FF2B5EF4-FFF2-40B4-BE49-F238E27FC236}">
                <a16:creationId xmlns:a16="http://schemas.microsoft.com/office/drawing/2014/main" id="{912411FE-BC5C-974C-B56D-5EA75DB44FAC}"/>
              </a:ext>
            </a:extLst>
          </p:cNvPr>
          <p:cNvSpPr>
            <a:spLocks noGrp="1"/>
          </p:cNvSpPr>
          <p:nvPr>
            <p:ph type="sldNum" sz="quarter" idx="12"/>
          </p:nvPr>
        </p:nvSpPr>
        <p:spPr/>
        <p:txBody>
          <a:bodyPr/>
          <a:lstStyle/>
          <a:p>
            <a:fld id="{F376D241-1DD8-9144-9B2C-BE0F706CAFA9}" type="slidenum">
              <a:rPr lang="en-NL" smtClean="0"/>
              <a:pPr/>
              <a:t>8</a:t>
            </a:fld>
            <a:endParaRPr lang="en-NL"/>
          </a:p>
        </p:txBody>
      </p:sp>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571EC2EF-D3C0-6744-A30A-E15DC1462883}"/>
                  </a:ext>
                </a:extLst>
              </p:cNvPr>
              <p:cNvGraphicFramePr>
                <a:graphicFrameLocks noChangeAspect="1"/>
              </p:cNvGraphicFramePr>
              <p:nvPr>
                <p:extLst>
                  <p:ext uri="{D42A27DB-BD31-4B8C-83A1-F6EECF244321}">
                    <p14:modId xmlns:p14="http://schemas.microsoft.com/office/powerpoint/2010/main" val="1390477058"/>
                  </p:ext>
                </p:extLst>
              </p:nvPr>
            </p:nvGraphicFramePr>
            <p:xfrm>
              <a:off x="4327061" y="701016"/>
              <a:ext cx="3537877" cy="5444418"/>
            </p:xfrm>
            <a:graphic>
              <a:graphicData uri="http://schemas.microsoft.com/office/drawing/2017/model3d">
                <am3d:model3d r:embed="rId3">
                  <am3d:spPr>
                    <a:xfrm>
                      <a:off x="0" y="0"/>
                      <a:ext cx="3537877" cy="5444418"/>
                    </a:xfrm>
                    <a:prstGeom prst="rect">
                      <a:avLst/>
                    </a:prstGeom>
                  </am3d:spPr>
                  <am3d:camera>
                    <am3d:pos x="0" y="0" z="62292089"/>
                    <am3d:up dx="0" dy="36000000" dz="0"/>
                    <am3d:lookAt x="0" y="0" z="0"/>
                    <am3d:perspective fov="2700000"/>
                  </am3d:camera>
                  <am3d:trans>
                    <am3d:meterPerModelUnit n="2895529" d="1000000"/>
                    <am3d:preTrans dx="1653595" dy="-18000000" dz="-1825173"/>
                    <am3d:scale>
                      <am3d:sx n="1000000" d="1000000"/>
                      <am3d:sy n="1000000" d="1000000"/>
                      <am3d:sz n="1000000" d="1000000"/>
                    </am3d:scale>
                    <am3d:rot ax="-500309" ay="-99041" az="14513"/>
                    <am3d:postTrans dx="0" dy="0" dz="0"/>
                  </am3d:trans>
                  <am3d:raster rName="Office3DRenderer" rVer="16.0.8326">
                    <am3d:blip r:embed="rId4"/>
                  </am3d:raster>
                  <am3d:objViewport viewportSz="678410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571EC2EF-D3C0-6744-A30A-E15DC1462883}"/>
                  </a:ext>
                </a:extLst>
              </p:cNvPr>
              <p:cNvPicPr>
                <a:picLocks noGrp="1" noRot="1" noChangeAspect="1" noMove="1" noResize="1" noEditPoints="1" noAdjustHandles="1" noChangeArrowheads="1" noChangeShapeType="1" noCrop="1"/>
              </p:cNvPicPr>
              <p:nvPr/>
            </p:nvPicPr>
            <p:blipFill>
              <a:blip r:embed="rId4"/>
              <a:stretch>
                <a:fillRect/>
              </a:stretch>
            </p:blipFill>
            <p:spPr>
              <a:xfrm>
                <a:off x="4327061" y="701016"/>
                <a:ext cx="3537877" cy="5444418"/>
              </a:xfrm>
              <a:prstGeom prst="rect">
                <a:avLst/>
              </a:prstGeom>
            </p:spPr>
          </p:pic>
        </mc:Fallback>
      </mc:AlternateContent>
      <p:sp>
        <p:nvSpPr>
          <p:cNvPr id="14" name="TextBox 13">
            <a:extLst>
              <a:ext uri="{FF2B5EF4-FFF2-40B4-BE49-F238E27FC236}">
                <a16:creationId xmlns:a16="http://schemas.microsoft.com/office/drawing/2014/main" id="{D0CAC336-4A1C-EB4F-82A2-9E91793B016D}"/>
              </a:ext>
            </a:extLst>
          </p:cNvPr>
          <p:cNvSpPr txBox="1"/>
          <p:nvPr/>
        </p:nvSpPr>
        <p:spPr>
          <a:xfrm>
            <a:off x="3754350" y="1946050"/>
            <a:ext cx="3592945" cy="769441"/>
          </a:xfrm>
          <a:prstGeom prst="rect">
            <a:avLst/>
          </a:prstGeom>
          <a:noFill/>
        </p:spPr>
        <p:txBody>
          <a:bodyPr wrap="square" rtlCol="0">
            <a:spAutoFit/>
          </a:bodyPr>
          <a:lstStyle/>
          <a:p>
            <a:r>
              <a:rPr lang="en-NL" sz="4400" dirty="0">
                <a:latin typeface="FreightSans Pro Light" panose="02000606030000020004" pitchFamily="2" charset="0"/>
              </a:rPr>
              <a:t>Corners</a:t>
            </a:r>
          </a:p>
        </p:txBody>
      </p:sp>
      <p:sp>
        <p:nvSpPr>
          <p:cNvPr id="15" name="Oval 14">
            <a:extLst>
              <a:ext uri="{FF2B5EF4-FFF2-40B4-BE49-F238E27FC236}">
                <a16:creationId xmlns:a16="http://schemas.microsoft.com/office/drawing/2014/main" id="{79A323FD-72CF-B440-90ED-DFB54D2AF752}"/>
              </a:ext>
            </a:extLst>
          </p:cNvPr>
          <p:cNvSpPr/>
          <p:nvPr/>
        </p:nvSpPr>
        <p:spPr>
          <a:xfrm>
            <a:off x="3957553" y="5451186"/>
            <a:ext cx="905164" cy="905164"/>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950641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8">
            <a:extLst>
              <a:ext uri="{FF2B5EF4-FFF2-40B4-BE49-F238E27FC236}">
                <a16:creationId xmlns:a16="http://schemas.microsoft.com/office/drawing/2014/main" id="{C9526D91-DDE4-CCA0-133F-A39B0BE896DB}"/>
              </a:ext>
            </a:extLst>
          </p:cNvPr>
          <p:cNvSpPr>
            <a:spLocks noGrp="1"/>
          </p:cNvSpPr>
          <p:nvPr>
            <p:ph type="title"/>
          </p:nvPr>
        </p:nvSpPr>
        <p:spPr/>
        <p:txBody>
          <a:bodyPr/>
          <a:lstStyle/>
          <a:p>
            <a:r>
              <a:rPr lang="en-NL" dirty="0"/>
              <a:t>We want the same for surfaces</a:t>
            </a:r>
          </a:p>
        </p:txBody>
      </p:sp>
      <p:sp>
        <p:nvSpPr>
          <p:cNvPr id="4" name="Slide Number Placeholder 3">
            <a:extLst>
              <a:ext uri="{FF2B5EF4-FFF2-40B4-BE49-F238E27FC236}">
                <a16:creationId xmlns:a16="http://schemas.microsoft.com/office/drawing/2014/main" id="{912411FE-BC5C-974C-B56D-5EA75DB44FAC}"/>
              </a:ext>
            </a:extLst>
          </p:cNvPr>
          <p:cNvSpPr>
            <a:spLocks noGrp="1"/>
          </p:cNvSpPr>
          <p:nvPr>
            <p:ph type="sldNum" sz="quarter" idx="12"/>
          </p:nvPr>
        </p:nvSpPr>
        <p:spPr/>
        <p:txBody>
          <a:bodyPr/>
          <a:lstStyle/>
          <a:p>
            <a:fld id="{F376D241-1DD8-9144-9B2C-BE0F706CAFA9}" type="slidenum">
              <a:rPr lang="en-NL" smtClean="0"/>
              <a:pPr/>
              <a:t>9</a:t>
            </a:fld>
            <a:endParaRPr lang="en-NL"/>
          </a:p>
        </p:txBody>
      </p:sp>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571EC2EF-D3C0-6744-A30A-E15DC1462883}"/>
                  </a:ext>
                </a:extLst>
              </p:cNvPr>
              <p:cNvGraphicFramePr>
                <a:graphicFrameLocks noChangeAspect="1"/>
              </p:cNvGraphicFramePr>
              <p:nvPr>
                <p:extLst>
                  <p:ext uri="{D42A27DB-BD31-4B8C-83A1-F6EECF244321}">
                    <p14:modId xmlns:p14="http://schemas.microsoft.com/office/powerpoint/2010/main" val="2433438512"/>
                  </p:ext>
                </p:extLst>
              </p:nvPr>
            </p:nvGraphicFramePr>
            <p:xfrm>
              <a:off x="4157772" y="1200839"/>
              <a:ext cx="3613960" cy="5059545"/>
            </p:xfrm>
            <a:graphic>
              <a:graphicData uri="http://schemas.microsoft.com/office/drawing/2017/model3d">
                <am3d:model3d r:embed="rId3">
                  <am3d:spPr>
                    <a:xfrm>
                      <a:off x="0" y="0"/>
                      <a:ext cx="3613960" cy="5059545"/>
                    </a:xfrm>
                    <a:prstGeom prst="rect">
                      <a:avLst/>
                    </a:prstGeom>
                  </am3d:spPr>
                  <am3d:camera>
                    <am3d:pos x="0" y="0" z="62292089"/>
                    <am3d:up dx="0" dy="36000000" dz="0"/>
                    <am3d:lookAt x="0" y="0" z="0"/>
                    <am3d:perspective fov="2700000"/>
                  </am3d:camera>
                  <am3d:trans>
                    <am3d:meterPerModelUnit n="2895529" d="1000000"/>
                    <am3d:preTrans dx="1653595" dy="-18000000" dz="-1825173"/>
                    <am3d:scale>
                      <am3d:sx n="1000000" d="1000000"/>
                      <am3d:sy n="1000000" d="1000000"/>
                      <am3d:sz n="1000000" d="1000000"/>
                    </am3d:scale>
                    <am3d:rot ax="2399619" ay="-2594715" az="-1793307"/>
                    <am3d:postTrans dx="0" dy="0" dz="0"/>
                  </am3d:trans>
                  <am3d:raster rName="Office3DRenderer" rVer="16.0.8326">
                    <am3d:blip r:embed="rId4"/>
                  </am3d:raster>
                  <am3d:objViewport viewportSz="67841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571EC2EF-D3C0-6744-A30A-E15DC1462883}"/>
                  </a:ext>
                </a:extLst>
              </p:cNvPr>
              <p:cNvPicPr>
                <a:picLocks noGrp="1" noRot="1" noChangeAspect="1" noMove="1" noResize="1" noEditPoints="1" noAdjustHandles="1" noChangeArrowheads="1" noChangeShapeType="1" noCrop="1"/>
              </p:cNvPicPr>
              <p:nvPr/>
            </p:nvPicPr>
            <p:blipFill>
              <a:blip r:embed="rId4"/>
              <a:stretch>
                <a:fillRect/>
              </a:stretch>
            </p:blipFill>
            <p:spPr>
              <a:xfrm>
                <a:off x="4157772" y="1200839"/>
                <a:ext cx="3613960" cy="5059545"/>
              </a:xfrm>
              <a:prstGeom prst="rect">
                <a:avLst/>
              </a:prstGeom>
            </p:spPr>
          </p:pic>
        </mc:Fallback>
      </mc:AlternateContent>
      <p:sp>
        <p:nvSpPr>
          <p:cNvPr id="14" name="TextBox 13">
            <a:extLst>
              <a:ext uri="{FF2B5EF4-FFF2-40B4-BE49-F238E27FC236}">
                <a16:creationId xmlns:a16="http://schemas.microsoft.com/office/drawing/2014/main" id="{D0CAC336-4A1C-EB4F-82A2-9E91793B016D}"/>
              </a:ext>
            </a:extLst>
          </p:cNvPr>
          <p:cNvSpPr txBox="1"/>
          <p:nvPr/>
        </p:nvSpPr>
        <p:spPr>
          <a:xfrm>
            <a:off x="3623103" y="2253437"/>
            <a:ext cx="3592945" cy="769441"/>
          </a:xfrm>
          <a:prstGeom prst="rect">
            <a:avLst/>
          </a:prstGeom>
          <a:noFill/>
        </p:spPr>
        <p:txBody>
          <a:bodyPr wrap="square" rtlCol="0">
            <a:spAutoFit/>
          </a:bodyPr>
          <a:lstStyle/>
          <a:p>
            <a:r>
              <a:rPr lang="en-NL" sz="4400" dirty="0">
                <a:latin typeface="FreightSans Pro Light" panose="02000606030000020004" pitchFamily="2" charset="0"/>
              </a:rPr>
              <a:t>Patterns</a:t>
            </a:r>
          </a:p>
        </p:txBody>
      </p:sp>
      <p:sp>
        <p:nvSpPr>
          <p:cNvPr id="15" name="Oval 14">
            <a:extLst>
              <a:ext uri="{FF2B5EF4-FFF2-40B4-BE49-F238E27FC236}">
                <a16:creationId xmlns:a16="http://schemas.microsoft.com/office/drawing/2014/main" id="{79A323FD-72CF-B440-90ED-DFB54D2AF752}"/>
              </a:ext>
            </a:extLst>
          </p:cNvPr>
          <p:cNvSpPr/>
          <p:nvPr/>
        </p:nvSpPr>
        <p:spPr>
          <a:xfrm>
            <a:off x="6502135" y="2521067"/>
            <a:ext cx="905164" cy="905164"/>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7254372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0|1.2|1.5|0.5"/>
</p:tagLst>
</file>

<file path=ppt/tags/tag2.xml><?xml version="1.0" encoding="utf-8"?>
<p:tagLst xmlns:a="http://schemas.openxmlformats.org/drawingml/2006/main" xmlns:r="http://schemas.openxmlformats.org/officeDocument/2006/relationships" xmlns:p="http://schemas.openxmlformats.org/presentationml/2006/main">
  <p:tag name="TIMING" val="|1.9"/>
</p:tagLst>
</file>

<file path=ppt/theme/theme1.xml><?xml version="1.0" encoding="utf-8"?>
<a:theme xmlns:a="http://schemas.openxmlformats.org/drawingml/2006/main" name="ruben_22">
  <a:themeElements>
    <a:clrScheme name="Ruben">
      <a:dk1>
        <a:srgbClr val="000000"/>
      </a:dk1>
      <a:lt1>
        <a:srgbClr val="FFFFFF"/>
      </a:lt1>
      <a:dk2>
        <a:srgbClr val="44546A"/>
      </a:dk2>
      <a:lt2>
        <a:srgbClr val="E7E6E6"/>
      </a:lt2>
      <a:accent1>
        <a:srgbClr val="4BAFE3"/>
      </a:accent1>
      <a:accent2>
        <a:srgbClr val="EA533C"/>
      </a:accent2>
      <a:accent3>
        <a:srgbClr val="A5A5A5"/>
      </a:accent3>
      <a:accent4>
        <a:srgbClr val="FFC000"/>
      </a:accent4>
      <a:accent5>
        <a:srgbClr val="5B9BD5"/>
      </a:accent5>
      <a:accent6>
        <a:srgbClr val="8CBE23"/>
      </a:accent6>
      <a:hlink>
        <a:srgbClr val="0563C1"/>
      </a:hlink>
      <a:folHlink>
        <a:srgbClr val="9530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ben_22" id="{7016DDB1-A33D-944A-A91E-A30BCD6858F2}" vid="{67B106DD-73B4-974D-85AA-6424F7A4CF6B}"/>
    </a:ext>
  </a:extLst>
</a:theme>
</file>

<file path=ppt/theme/theme2.xml><?xml version="1.0" encoding="utf-8"?>
<a:theme xmlns:a="http://schemas.openxmlformats.org/drawingml/2006/main" name="Office Theme">
  <a:themeElements>
    <a:clrScheme name="s2022_2">
      <a:dk1>
        <a:srgbClr val="000000"/>
      </a:dk1>
      <a:lt1>
        <a:srgbClr val="FFFFFF"/>
      </a:lt1>
      <a:dk2>
        <a:srgbClr val="000000"/>
      </a:dk2>
      <a:lt2>
        <a:srgbClr val="FFFFFF"/>
      </a:lt2>
      <a:accent1>
        <a:srgbClr val="E16459"/>
      </a:accent1>
      <a:accent2>
        <a:srgbClr val="E6AF57"/>
      </a:accent2>
      <a:accent3>
        <a:srgbClr val="4767AA"/>
      </a:accent3>
      <a:accent4>
        <a:srgbClr val="1A1F1F"/>
      </a:accent4>
      <a:accent5>
        <a:srgbClr val="989898"/>
      </a:accent5>
      <a:accent6>
        <a:srgbClr val="E0E0DF"/>
      </a:accent6>
      <a:hlink>
        <a:srgbClr val="E5AE57"/>
      </a:hlink>
      <a:folHlink>
        <a:srgbClr val="E5AE5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tlCol="0">
        <a:spAutoFit/>
      </a:bodyPr>
      <a:lstStyle>
        <a:defPPr marL="236538" indent="-236538" algn="l">
          <a:lnSpc>
            <a:spcPct val="130000"/>
          </a:lnSpc>
          <a:spcAft>
            <a:spcPts val="600"/>
          </a:spcAft>
          <a:buClr>
            <a:schemeClr val="accent2"/>
          </a:buClr>
          <a:buFont typeface="Arial" panose="020B0604020202020204" pitchFamily="34" charset="0"/>
          <a:buChar char="•"/>
          <a:defRPr sz="16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ruben_22</Template>
  <TotalTime>24066</TotalTime>
  <Words>5062</Words>
  <Application>Microsoft Macintosh PowerPoint</Application>
  <PresentationFormat>Widescreen</PresentationFormat>
  <Paragraphs>831</Paragraphs>
  <Slides>77</Slides>
  <Notes>77</Notes>
  <HiddenSlides>2</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77</vt:i4>
      </vt:variant>
    </vt:vector>
  </HeadingPairs>
  <TitlesOfParts>
    <vt:vector size="88" baseType="lpstr">
      <vt:lpstr>Arial</vt:lpstr>
      <vt:lpstr>Calibri</vt:lpstr>
      <vt:lpstr>Cambria Math</vt:lpstr>
      <vt:lpstr>FreightSans Pro Bold</vt:lpstr>
      <vt:lpstr>FreightSans Pro Light</vt:lpstr>
      <vt:lpstr>FreightSans Pro Semibold</vt:lpstr>
      <vt:lpstr>Linux Libertine Display O</vt:lpstr>
      <vt:lpstr>PT Mono</vt:lpstr>
      <vt:lpstr>System Font Regular</vt:lpstr>
      <vt:lpstr>ruben_22</vt:lpstr>
      <vt:lpstr>Office Theme</vt:lpstr>
      <vt:lpstr>DeltaConv: Anisotropic Operators  for Geometric Deep Learning on Point Clouds</vt:lpstr>
      <vt:lpstr>DeltaConv: Anisotropic Operators  for Geometric Deep Learning on Point Clouds</vt:lpstr>
      <vt:lpstr>Lots of data on curved surfaces</vt:lpstr>
      <vt:lpstr>Neural networks on images</vt:lpstr>
      <vt:lpstr>CNNs fit the data</vt:lpstr>
      <vt:lpstr>We want the same for surfaces</vt:lpstr>
      <vt:lpstr>We want the same for surfaces</vt:lpstr>
      <vt:lpstr>We want the same for surfaces</vt:lpstr>
      <vt:lpstr>We want the same for surfaces</vt:lpstr>
      <vt:lpstr>We want the same for surfaces</vt:lpstr>
      <vt:lpstr>We want the same for surfaces</vt:lpstr>
      <vt:lpstr>We want the same for surfaces</vt:lpstr>
      <vt:lpstr>We want the same for surfaces</vt:lpstr>
      <vt:lpstr>Our world is anisotropic</vt:lpstr>
      <vt:lpstr>Image CNNs can use a global coordinate system</vt:lpstr>
      <vt:lpstr>How does an image CNN use coordinates?</vt:lpstr>
      <vt:lpstr>How does an image CNN use coordinates?</vt:lpstr>
      <vt:lpstr>Surfaces have no global coordinate system</vt:lpstr>
      <vt:lpstr>What did others do?</vt:lpstr>
      <vt:lpstr>What did others do?</vt:lpstr>
      <vt:lpstr>What did others do?</vt:lpstr>
      <vt:lpstr>What did others do?</vt:lpstr>
      <vt:lpstr>What did others do?</vt:lpstr>
      <vt:lpstr>PowerPoint Presentation</vt:lpstr>
      <vt:lpstr>Convolutions and operators</vt:lpstr>
      <vt:lpstr>Act 1 Introducing the cast</vt:lpstr>
      <vt:lpstr>Laplacian</vt:lpstr>
      <vt:lpstr>Gradient, co-gradient</vt:lpstr>
      <vt:lpstr>Divergence, curl</vt:lpstr>
      <vt:lpstr>Act 2 There and back again</vt:lpstr>
      <vt:lpstr>Scalars and vectors</vt:lpstr>
      <vt:lpstr>De Rham Complex Properties</vt:lpstr>
      <vt:lpstr>De Rham Complex Properties</vt:lpstr>
      <vt:lpstr>Laplacian “There and back again” [Baggins]</vt:lpstr>
      <vt:lpstr>Laplacian “There and back again” [Baggins]</vt:lpstr>
      <vt:lpstr>Scalar and vector streams</vt:lpstr>
      <vt:lpstr>Building a feed-forward neural network</vt:lpstr>
      <vt:lpstr>Building a feed-forward neural network</vt:lpstr>
      <vt:lpstr>Building a feed-forward neural network</vt:lpstr>
      <vt:lpstr>Building a feed-forward neural network</vt:lpstr>
      <vt:lpstr>Operators connect the streams</vt:lpstr>
      <vt:lpstr>Combining and composing operators</vt:lpstr>
      <vt:lpstr>DeltaConv</vt:lpstr>
      <vt:lpstr>Act 3 The pay-off</vt:lpstr>
      <vt:lpstr>Anisotropy?</vt:lpstr>
      <vt:lpstr>Anisotropy?</vt:lpstr>
      <vt:lpstr>Anisotropy?</vt:lpstr>
      <vt:lpstr>Anisotropy?</vt:lpstr>
      <vt:lpstr>Anisotropy?</vt:lpstr>
      <vt:lpstr>Anisotropy?</vt:lpstr>
      <vt:lpstr>DeltaConv is anisotropic</vt:lpstr>
      <vt:lpstr>DeltaConv is anisotropic</vt:lpstr>
      <vt:lpstr>DeltaConv is anisotropic</vt:lpstr>
      <vt:lpstr>Ablations Perona-Malik</vt:lpstr>
      <vt:lpstr>DeltaConv can control anisotropic diffusion time</vt:lpstr>
      <vt:lpstr>DeltaConv benefits from geometric operators</vt:lpstr>
      <vt:lpstr>DeltaConv: the ride Experiments</vt:lpstr>
      <vt:lpstr>Architecture</vt:lpstr>
      <vt:lpstr>Operators on point clouds</vt:lpstr>
      <vt:lpstr>Operators on point clouds</vt:lpstr>
      <vt:lpstr>Comparisons</vt:lpstr>
      <vt:lpstr>Comparisons real-world data</vt:lpstr>
      <vt:lpstr>Ablations vector stream</vt:lpstr>
      <vt:lpstr>Ablations speed</vt:lpstr>
      <vt:lpstr>DeltaConv In short</vt:lpstr>
      <vt:lpstr>Conclusion</vt:lpstr>
      <vt:lpstr>Try DeltaConv yourself</vt:lpstr>
      <vt:lpstr>Discretizing the operators</vt:lpstr>
      <vt:lpstr>Discretizing the operators</vt:lpstr>
      <vt:lpstr>Regularization is important</vt:lpstr>
      <vt:lpstr>Normalization</vt:lpstr>
      <vt:lpstr>DeltaConv vs. Rotation-Equivariance (HSN)</vt:lpstr>
      <vt:lpstr>Potential issue with kernels on exponential maps</vt:lpstr>
      <vt:lpstr>Angular distortion of exponential map</vt:lpstr>
      <vt:lpstr>Angular distortion of exponential map</vt:lpstr>
      <vt:lpstr>Ablations regularization</vt:lpstr>
      <vt:lpstr>Comparisons deformables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DeltaConv</dc:title>
  <dc:creator>Ruben Wiersma</dc:creator>
  <cp:lastModifiedBy>Ruben Wiersma</cp:lastModifiedBy>
  <cp:revision>521</cp:revision>
  <dcterms:created xsi:type="dcterms:W3CDTF">2022-04-01T12:40:57Z</dcterms:created>
  <dcterms:modified xsi:type="dcterms:W3CDTF">2022-06-24T20:14:04Z</dcterms:modified>
</cp:coreProperties>
</file>