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0.xml" ContentType="application/vnd.openxmlformats-officedocument.presentationml.tags+xml"/>
  <Override PartName="/ppt/notesSlides/notesSlide14.xml" ContentType="application/vnd.openxmlformats-officedocument.presentationml.notesSlide+xml"/>
  <Override PartName="/ppt/tags/tag11.xml" ContentType="application/vnd.openxmlformats-officedocument.presentationml.tags+xml"/>
  <Override PartName="/ppt/notesSlides/notesSlide15.xml" ContentType="application/vnd.openxmlformats-officedocument.presentationml.notesSlide+xml"/>
  <Override PartName="/ppt/tags/tag12.xml" ContentType="application/vnd.openxmlformats-officedocument.presentationml.tags+xml"/>
  <Override PartName="/ppt/notesSlides/notesSlide16.xml" ContentType="application/vnd.openxmlformats-officedocument.presentationml.notesSlide+xml"/>
  <Override PartName="/ppt/tags/tag13.xml" ContentType="application/vnd.openxmlformats-officedocument.presentationml.tags+xml"/>
  <Override PartName="/ppt/notesSlides/notesSlide17.xml" ContentType="application/vnd.openxmlformats-officedocument.presentationml.notesSlide+xml"/>
  <Override PartName="/ppt/tags/tag14.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5.xml" ContentType="application/vnd.openxmlformats-officedocument.presentationml.tags+xml"/>
  <Override PartName="/ppt/notesSlides/notesSlide21.xml" ContentType="application/vnd.openxmlformats-officedocument.presentationml.notesSlide+xml"/>
  <Override PartName="/ppt/tags/tag16.xml" ContentType="application/vnd.openxmlformats-officedocument.presentationml.tags+xml"/>
  <Override PartName="/ppt/notesSlides/notesSlide22.xml" ContentType="application/vnd.openxmlformats-officedocument.presentationml.notesSlide+xml"/>
  <Override PartName="/ppt/tags/tag17.xml" ContentType="application/vnd.openxmlformats-officedocument.presentationml.tags+xml"/>
  <Override PartName="/ppt/notesSlides/notesSlide23.xml" ContentType="application/vnd.openxmlformats-officedocument.presentationml.notesSlide+xml"/>
  <Override PartName="/ppt/tags/tag18.xml" ContentType="application/vnd.openxmlformats-officedocument.presentationml.tags+xml"/>
  <Override PartName="/ppt/notesSlides/notesSlide24.xml" ContentType="application/vnd.openxmlformats-officedocument.presentationml.notesSlide+xml"/>
  <Override PartName="/ppt/tags/tag19.xml" ContentType="application/vnd.openxmlformats-officedocument.presentationml.tags+xml"/>
  <Override PartName="/ppt/notesSlides/notesSlide25.xml" ContentType="application/vnd.openxmlformats-officedocument.presentationml.notesSlide+xml"/>
  <Override PartName="/ppt/tags/tag20.xml" ContentType="application/vnd.openxmlformats-officedocument.presentationml.tags+xml"/>
  <Override PartName="/ppt/notesSlides/notesSlide26.xml" ContentType="application/vnd.openxmlformats-officedocument.presentationml.notesSlide+xml"/>
  <Override PartName="/ppt/tags/tag21.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22.xml" ContentType="application/vnd.openxmlformats-officedocument.presentationml.tags+xml"/>
  <Override PartName="/ppt/notesSlides/notesSlide29.xml" ContentType="application/vnd.openxmlformats-officedocument.presentationml.notesSlide+xml"/>
  <Override PartName="/ppt/tags/tag23.xml" ContentType="application/vnd.openxmlformats-officedocument.presentationml.tags+xml"/>
  <Override PartName="/ppt/notesSlides/notesSlide30.xml" ContentType="application/vnd.openxmlformats-officedocument.presentationml.notesSlide+xml"/>
  <Override PartName="/ppt/tags/tag24.xml" ContentType="application/vnd.openxmlformats-officedocument.presentationml.tags+xml"/>
  <Override PartName="/ppt/notesSlides/notesSlide31.xml" ContentType="application/vnd.openxmlformats-officedocument.presentationml.notesSlide+xml"/>
  <Override PartName="/ppt/tags/tag25.xml" ContentType="application/vnd.openxmlformats-officedocument.presentationml.tags+xml"/>
  <Override PartName="/ppt/notesSlides/notesSlide32.xml" ContentType="application/vnd.openxmlformats-officedocument.presentationml.notesSlide+xml"/>
  <Override PartName="/ppt/tags/tag26.xml" ContentType="application/vnd.openxmlformats-officedocument.presentationml.tags+xml"/>
  <Override PartName="/ppt/notesSlides/notesSlide33.xml" ContentType="application/vnd.openxmlformats-officedocument.presentationml.notesSlide+xml"/>
  <Override PartName="/ppt/tags/tag27.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7" r:id="rId1"/>
  </p:sldMasterIdLst>
  <p:notesMasterIdLst>
    <p:notesMasterId r:id="rId37"/>
  </p:notesMasterIdLst>
  <p:sldIdLst>
    <p:sldId id="256" r:id="rId2"/>
    <p:sldId id="298" r:id="rId3"/>
    <p:sldId id="257" r:id="rId4"/>
    <p:sldId id="265" r:id="rId5"/>
    <p:sldId id="290" r:id="rId6"/>
    <p:sldId id="266" r:id="rId7"/>
    <p:sldId id="325" r:id="rId8"/>
    <p:sldId id="304" r:id="rId9"/>
    <p:sldId id="303" r:id="rId10"/>
    <p:sldId id="305" r:id="rId11"/>
    <p:sldId id="306" r:id="rId12"/>
    <p:sldId id="323" r:id="rId13"/>
    <p:sldId id="324" r:id="rId14"/>
    <p:sldId id="330" r:id="rId15"/>
    <p:sldId id="331" r:id="rId16"/>
    <p:sldId id="260" r:id="rId17"/>
    <p:sldId id="271" r:id="rId18"/>
    <p:sldId id="282" r:id="rId19"/>
    <p:sldId id="321" r:id="rId20"/>
    <p:sldId id="314" r:id="rId21"/>
    <p:sldId id="315" r:id="rId22"/>
    <p:sldId id="285" r:id="rId23"/>
    <p:sldId id="320" r:id="rId24"/>
    <p:sldId id="317" r:id="rId25"/>
    <p:sldId id="329" r:id="rId26"/>
    <p:sldId id="313" r:id="rId27"/>
    <p:sldId id="286" r:id="rId28"/>
    <p:sldId id="296" r:id="rId29"/>
    <p:sldId id="278" r:id="rId30"/>
    <p:sldId id="281" r:id="rId31"/>
    <p:sldId id="280" r:id="rId32"/>
    <p:sldId id="299" r:id="rId33"/>
    <p:sldId id="263" r:id="rId34"/>
    <p:sldId id="297" r:id="rId35"/>
    <p:sldId id="258" r:id="rId3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E2B9A51C-05C7-4615-BCB0-83106C5F2BB7}">
          <p14:sldIdLst>
            <p14:sldId id="256"/>
          </p14:sldIdLst>
        </p14:section>
        <p14:section name="Introduction" id="{94A377D8-780E-48FA-BF9A-3036E92E899F}">
          <p14:sldIdLst>
            <p14:sldId id="298"/>
            <p14:sldId id="257"/>
            <p14:sldId id="265"/>
            <p14:sldId id="290"/>
            <p14:sldId id="266"/>
            <p14:sldId id="325"/>
            <p14:sldId id="304"/>
            <p14:sldId id="303"/>
            <p14:sldId id="305"/>
            <p14:sldId id="306"/>
            <p14:sldId id="323"/>
            <p14:sldId id="324"/>
            <p14:sldId id="330"/>
            <p14:sldId id="331"/>
          </p14:sldIdLst>
        </p14:section>
        <p14:section name="background" id="{04FBB97C-4A14-44E0-826A-2CC1F2A53789}">
          <p14:sldIdLst>
            <p14:sldId id="260"/>
          </p14:sldIdLst>
        </p14:section>
        <p14:section name="method" id="{AF535EAF-7CF5-486F-B991-6FE8F260971C}">
          <p14:sldIdLst>
            <p14:sldId id="271"/>
          </p14:sldIdLst>
        </p14:section>
        <p14:section name="Shape-Material Cost function" id="{09C917A1-82D6-4122-8EAA-5C2C876D83C7}">
          <p14:sldIdLst>
            <p14:sldId id="282"/>
            <p14:sldId id="321"/>
            <p14:sldId id="314"/>
            <p14:sldId id="315"/>
            <p14:sldId id="285"/>
            <p14:sldId id="320"/>
            <p14:sldId id="317"/>
            <p14:sldId id="329"/>
            <p14:sldId id="313"/>
            <p14:sldId id="286"/>
            <p14:sldId id="296"/>
          </p14:sldIdLst>
        </p14:section>
        <p14:section name="results" id="{DDCEA60C-3B6F-4F5F-8C6D-C629A161F408}">
          <p14:sldIdLst>
            <p14:sldId id="278"/>
            <p14:sldId id="281"/>
            <p14:sldId id="280"/>
            <p14:sldId id="299"/>
          </p14:sldIdLst>
        </p14:section>
        <p14:section name="limitations" id="{D3781642-DFF0-4C4C-B7EF-BF7E8C6725A2}">
          <p14:sldIdLst>
            <p14:sldId id="263"/>
          </p14:sldIdLst>
        </p14:section>
        <p14:section name="conclusion" id="{AA7AA82E-C3A5-4F16-B493-646512F36E10}">
          <p14:sldIdLst>
            <p14:sldId id="297"/>
            <p14:sldId id="258"/>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5A7050"/>
    <a:srgbClr val="DA3418"/>
    <a:srgbClr val="FFAB40"/>
    <a:srgbClr val="BC7D2C"/>
    <a:srgbClr val="DEF7E0"/>
    <a:srgbClr val="244994"/>
    <a:srgbClr val="E2C4B9"/>
    <a:srgbClr val="5C2C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75610" autoAdjust="0"/>
  </p:normalViewPr>
  <p:slideViewPr>
    <p:cSldViewPr snapToGrid="0">
      <p:cViewPr varScale="1">
        <p:scale>
          <a:sx n="81" d="100"/>
          <a:sy n="81" d="100"/>
        </p:scale>
        <p:origin x="768" y="72"/>
      </p:cViewPr>
      <p:guideLst>
        <p:guide orient="horz" pos="1620"/>
        <p:guide pos="2880"/>
      </p:guideLst>
    </p:cSldViewPr>
  </p:slideViewPr>
  <p:outlineViewPr>
    <p:cViewPr>
      <p:scale>
        <a:sx n="33" d="100"/>
        <a:sy n="33" d="100"/>
      </p:scale>
      <p:origin x="0" y="-7624"/>
    </p:cViewPr>
  </p:outlineViewPr>
  <p:notesTextViewPr>
    <p:cViewPr>
      <p:scale>
        <a:sx n="1" d="1"/>
        <a:sy n="1" d="1"/>
      </p:scale>
      <p:origin x="0" y="0"/>
    </p:cViewPr>
  </p:notesTextViewPr>
  <p:notesViewPr>
    <p:cSldViewPr snapToGrid="0">
      <p:cViewPr varScale="1">
        <p:scale>
          <a:sx n="96" d="100"/>
          <a:sy n="96" d="100"/>
        </p:scale>
        <p:origin x="3558"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 name="Google Shape;5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Hello, I am Baran Usta and thank you for joining our presentation on Targeting Shape and Material in Lighting Design. </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1146c553348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g1146c553348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Here you see a designed AG for a monkey head. By the way, setting AG to 1 means a diffuse appearance, the larger the value the glossier the result is and 0 means flat appearance. So the resulting shape should appear flat at the top and its contours should be indistinguishable, left side, AG=4, should appear glossy and the rest should look diffuse. Even the object is mirror-like, thanks to the produced lighting the specified regions appear as designed. </a:t>
            </a:r>
          </a:p>
        </p:txBody>
      </p:sp>
    </p:spTree>
    <p:extLst>
      <p:ext uri="{BB962C8B-B14F-4D97-AF65-F5344CB8AC3E}">
        <p14:creationId xmlns:p14="http://schemas.microsoft.com/office/powerpoint/2010/main" val="40716371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1146c553348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g1146c553348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Another prevalent goal for lighting designers is to achieve goal brightness for different parts of the scene. It could be necessary for setting the mood or emphasizing different aspects of the object such as highlighting the product's logo.</a:t>
            </a:r>
          </a:p>
        </p:txBody>
      </p:sp>
    </p:spTree>
    <p:extLst>
      <p:ext uri="{BB962C8B-B14F-4D97-AF65-F5344CB8AC3E}">
        <p14:creationId xmlns:p14="http://schemas.microsoft.com/office/powerpoint/2010/main" val="22973549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Lets say, we wanted a diffuse appearance and obtained this result for our mirror monkey head. Then decided to have a black background at the right side, dark gray painted region, and brighter look at the other side. And the combination of two designs, shape-material design and brightness design our system results in this appearance.</a:t>
            </a:r>
          </a:p>
          <a:p>
            <a:r>
              <a:rPr lang="en-US" dirty="0"/>
              <a:t>Well you can also try different things.</a:t>
            </a:r>
          </a:p>
        </p:txBody>
      </p:sp>
    </p:spTree>
    <p:extLst>
      <p:ext uri="{BB962C8B-B14F-4D97-AF65-F5344CB8AC3E}">
        <p14:creationId xmlns:p14="http://schemas.microsoft.com/office/powerpoint/2010/main" val="35125599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 </a:t>
            </a:r>
            <a:endParaRPr lang="en-NL" dirty="0"/>
          </a:p>
        </p:txBody>
      </p:sp>
    </p:spTree>
    <p:extLst>
      <p:ext uri="{BB962C8B-B14F-4D97-AF65-F5344CB8AC3E}">
        <p14:creationId xmlns:p14="http://schemas.microsoft.com/office/powerpoint/2010/main" val="5738119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1146c553348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g1146c553348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We aimed for this pipeline, right?</a:t>
            </a:r>
          </a:p>
        </p:txBody>
      </p:sp>
    </p:spTree>
    <p:extLst>
      <p:ext uri="{BB962C8B-B14F-4D97-AF65-F5344CB8AC3E}">
        <p14:creationId xmlns:p14="http://schemas.microsoft.com/office/powerpoint/2010/main" val="4784225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1146c553348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g1146c553348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With these two interface we achieve the goal of directly designing the appearance. Then the optimizer achieves an illumination to realize the design. An advantage of using an optimizer is that the user can monitor the process. If they are not happy, they can interfere and iterate their design.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There have been some studies aiming for automatic lighting design.</a:t>
            </a:r>
          </a:p>
        </p:txBody>
      </p:sp>
    </p:spTree>
    <p:extLst>
      <p:ext uri="{BB962C8B-B14F-4D97-AF65-F5344CB8AC3E}">
        <p14:creationId xmlns:p14="http://schemas.microsoft.com/office/powerpoint/2010/main" val="527207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1146c553348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g1146c553348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But many focus on optimizing light source parameters. Here I will introduce the ones that optimizes environment maps and provide appearance editing tools.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err="1"/>
              <a:t>Envylight</a:t>
            </a:r>
            <a:r>
              <a:rPr lang="en-US" dirty="0"/>
              <a:t> proposes an interface where designers edit visual features in the image. For example, they can request removing a specular highlight with a green pen. Later, the system finds an environment map for the requested change. However, designers should know what specific changes are required for a goal impression. Should they move a specular highlight? Should they remove it completely? Instead, we only need designers to determine how glossy a region should look and automatically change the visual features.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Bousseau et al. attempts to address the requirement of prior expertise and provides an optimization-based solution that generates environment maps to enhance material depiction. To that end, they propose a number of metrics based on a list of principles which lighting designers follow for different material appearances such as glass, and metals. We adopted a similar approach. We firstly, improved their metric for metals and secondly, give more control to designers to achieve varying gloss levels with specified background brightness.</a:t>
            </a:r>
            <a:endParaRPr dirty="0"/>
          </a:p>
        </p:txBody>
      </p:sp>
    </p:spTree>
    <p:extLst>
      <p:ext uri="{BB962C8B-B14F-4D97-AF65-F5344CB8AC3E}">
        <p14:creationId xmlns:p14="http://schemas.microsoft.com/office/powerpoint/2010/main" val="39800602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1146c553348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g1146c553348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Ok but how do we do that. After the appearance is designed and the scene descriptions are provided, an optimizer looks for an environment map w that minimizes the cost function C. Here I(w) is the resulting image under the illumination w. </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Before introducing the Cost function C, I should talk about how we calculate rendered images at each step. As in bousseau et al. we pre-integrate the light transport matrix T by which multiplying with w results in the rendering. This way we can capture all the lighting effects very accurately including indirect illumination, subsurface scattering.</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Our cost function C is a linear combination of the cost functions that examine an image in terms of various aspects. Brightness cost function is a simple pixel difference measure that incorporates Steven’s power law.</a:t>
            </a:r>
          </a:p>
          <a:p>
            <a:pPr marL="0" lvl="0" indent="0" algn="l" rtl="0">
              <a:spcBef>
                <a:spcPts val="0"/>
              </a:spcBef>
              <a:spcAft>
                <a:spcPts val="0"/>
              </a:spcAft>
              <a:buNone/>
            </a:pPr>
            <a:r>
              <a:rPr lang="en-US" dirty="0"/>
              <a:t>Total luminosity cost function measures the distance between total luminosity of the environment map and a user defined value. It is especially useful to keep the image in a displayable range. </a:t>
            </a:r>
          </a:p>
          <a:p>
            <a:pPr marL="0" lvl="0" indent="0" algn="l" rtl="0">
              <a:spcBef>
                <a:spcPts val="0"/>
              </a:spcBef>
              <a:spcAft>
                <a:spcPts val="0"/>
              </a:spcAft>
              <a:buNone/>
            </a:pPr>
            <a:r>
              <a:rPr lang="en-US" dirty="0"/>
              <a:t>Lastly, the shape-material cost function. Since our key contribution is focused on Shape-Material cost function, its explanation is going to be more detailed. First, let me visit some perception studies. </a:t>
            </a:r>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7045417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Illumination produces various visual features in an image such as shading gradient, specular highlights, and shadows. Although the clear role of each cue on our perception has not been understood well, several studies suggest that shading gradients and their properties are very effective for a consistent shape perception. For example, gradients at object contours or where an object is curved are important for us to understand local structure. Here we see that the horizontal and vertical gradient of the cylinder image give some good ideas on the shape. In addition, the orientation of the shading gradient plays an important role. For glossy objects, contrast, sharpness and orientation of specular highlights are suggested to be highly relevant. More, there is a connection between the shape and the distortion of the reflections on glossy objects. So, one can influence the apparent shape and material through the shading gradients. But how can one do that?</a:t>
            </a:r>
          </a:p>
        </p:txBody>
      </p:sp>
    </p:spTree>
    <p:extLst>
      <p:ext uri="{BB962C8B-B14F-4D97-AF65-F5344CB8AC3E}">
        <p14:creationId xmlns:p14="http://schemas.microsoft.com/office/powerpoint/2010/main" val="15480880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Well lets see an example, here, we have the two images from before. The renderings of a mirror sphere under different illumination one of which appears sphere and the other appears diffuse, right? Lets see how their shading gradients differ. Well actually a lot. An interesting observation is that the shading gradient magnitudes change slowly among neighbor pixels for diffuse one and they are not as large as in the specular one. </a:t>
            </a:r>
          </a:p>
        </p:txBody>
      </p:sp>
    </p:spTree>
    <p:extLst>
      <p:ext uri="{BB962C8B-B14F-4D97-AF65-F5344CB8AC3E}">
        <p14:creationId xmlns:p14="http://schemas.microsoft.com/office/powerpoint/2010/main" val="3516202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As digital product photography gain popularity, more and more services employ them for commercial purposes. Artists carefully design the lighting, in addition to designing 3D models, materials and selecting a viewpoint, to achieve a certain appearance. </a:t>
            </a:r>
          </a:p>
          <a:p>
            <a:pPr marL="158750" indent="0">
              <a:buNone/>
            </a:pPr>
            <a:endParaRPr lang="en-US" dirty="0"/>
          </a:p>
        </p:txBody>
      </p:sp>
    </p:spTree>
    <p:extLst>
      <p:ext uri="{BB962C8B-B14F-4D97-AF65-F5344CB8AC3E}">
        <p14:creationId xmlns:p14="http://schemas.microsoft.com/office/powerpoint/2010/main" val="8581774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And here we compare the diffuse appearing mirror sphere, which is the rightmost, to renderings of a diffuse sphere under different directional illuminations. All of them have similar shading gradients… slowly changing gradient magnitudes. In other words, similar material appearances have similar shading gradient characteristics. </a:t>
            </a:r>
          </a:p>
          <a:p>
            <a:pPr marL="158750" indent="0">
              <a:buNone/>
            </a:pPr>
            <a:endParaRPr lang="en-US" dirty="0"/>
          </a:p>
          <a:p>
            <a:pPr marL="158750" indent="0">
              <a:buNone/>
            </a:pPr>
            <a:r>
              <a:rPr lang="en-US" dirty="0"/>
              <a:t>So an illumination that results in such gradients could achieve the desired shape and material appearance, right?</a:t>
            </a:r>
          </a:p>
        </p:txBody>
      </p:sp>
    </p:spTree>
    <p:extLst>
      <p:ext uri="{BB962C8B-B14F-4D97-AF65-F5344CB8AC3E}">
        <p14:creationId xmlns:p14="http://schemas.microsoft.com/office/powerpoint/2010/main" val="33734357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And this is exactly what we do. We first calculate these gradients for a scene assuming the objects have a diffuse material. So if an illumination produces image gradients G, it should result in an appearance where the object looks diffuse and depicts the real shape.</a:t>
            </a:r>
          </a:p>
          <a:p>
            <a:pPr marL="158750" indent="0">
              <a:buNone/>
            </a:pPr>
            <a:endParaRPr lang="en-US" dirty="0"/>
          </a:p>
          <a:p>
            <a:pPr marL="158750" indent="0">
              <a:buNone/>
            </a:pPr>
            <a:r>
              <a:rPr lang="en-US" dirty="0"/>
              <a:t>Later, we extended it to depict glossy materials as well and called the extended goal gradient G hat</a:t>
            </a:r>
          </a:p>
          <a:p>
            <a:pPr marL="158750" indent="0">
              <a:buNone/>
            </a:pPr>
            <a:endParaRPr lang="en-US" dirty="0"/>
          </a:p>
          <a:p>
            <a:pPr marL="158750" indent="0">
              <a:buNone/>
            </a:pPr>
            <a:r>
              <a:rPr lang="en-US" dirty="0"/>
              <a:t>And lastly, our </a:t>
            </a:r>
            <a:r>
              <a:rPr lang="en-US" dirty="0" err="1"/>
              <a:t>C_sm</a:t>
            </a:r>
            <a:r>
              <a:rPr lang="en-US" dirty="0"/>
              <a:t> cost function measures the deviation of the image gradients from the goal gradients G hat. </a:t>
            </a:r>
          </a:p>
        </p:txBody>
      </p:sp>
    </p:spTree>
    <p:extLst>
      <p:ext uri="{BB962C8B-B14F-4D97-AF65-F5344CB8AC3E}">
        <p14:creationId xmlns:p14="http://schemas.microsoft.com/office/powerpoint/2010/main" val="5632026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a:p>
            <a:pPr marL="158750" indent="0">
              <a:buNone/>
            </a:pPr>
            <a:r>
              <a:rPr lang="en-US" dirty="0"/>
              <a:t>Lets first see how we calculate the goal gradients G. Remember  G represents the image gradients when the object appears diffuse. For that, we set the goal gradients considering each pixels expected gradient. </a:t>
            </a:r>
          </a:p>
          <a:p>
            <a:pPr marL="158750" indent="0">
              <a:buNone/>
            </a:pPr>
            <a:endParaRPr lang="en-US" dirty="0"/>
          </a:p>
          <a:p>
            <a:pPr marL="158750" indent="0">
              <a:buNone/>
            </a:pPr>
            <a:r>
              <a:rPr lang="en-US" dirty="0"/>
              <a:t>We can calculate it in two ways. Sample based method requires some precomputation but takes shadows and indirect illuminations into account. So, we rendered the scene with dif</a:t>
            </a:r>
            <a:r>
              <a:rPr lang="en-US" dirty="0">
                <a:effectLst/>
                <a:latin typeface="Arial" panose="020B0604020202020204" pitchFamily="34" charset="0"/>
              </a:rPr>
              <a:t>fuse white material under various directional light orientations. Each one produces different gradient vectors. Then we analyzed each pixels gradients. </a:t>
            </a:r>
            <a:endParaRPr lang="en-US" dirty="0"/>
          </a:p>
          <a:p>
            <a:pPr marL="158750" indent="0">
              <a:buNone/>
            </a:pPr>
            <a:endParaRPr lang="en-US" dirty="0"/>
          </a:p>
        </p:txBody>
      </p:sp>
    </p:spTree>
    <p:extLst>
      <p:ext uri="{BB962C8B-B14F-4D97-AF65-F5344CB8AC3E}">
        <p14:creationId xmlns:p14="http://schemas.microsoft.com/office/powerpoint/2010/main" val="40718712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What I mean by analyzing is that, if we represent image gradient of this pixel in different images, we see they are distributed like that in image space. Their magnitudes are comparably small and similar in every direction. Whereas for a pixel near the edge it is elongated in an orientation. So these distributions allow calculating the expected gradients along an orientation.</a:t>
            </a:r>
          </a:p>
          <a:p>
            <a:pPr marL="158750" indent="0">
              <a:buNone/>
            </a:pPr>
            <a:endParaRPr lang="en-US" dirty="0"/>
          </a:p>
          <a:p>
            <a:pPr marL="158750" indent="0">
              <a:buNone/>
            </a:pPr>
            <a:endParaRPr lang="en-US" dirty="0"/>
          </a:p>
          <a:p>
            <a:pPr marL="158750" indent="0">
              <a:buNone/>
            </a:pPr>
            <a:r>
              <a:rPr lang="en-US" dirty="0"/>
              <a:t>Interesting observation is that the image gradients follow a pattern that is related to the image space curvature. </a:t>
            </a:r>
          </a:p>
        </p:txBody>
      </p:sp>
    </p:spTree>
    <p:extLst>
      <p:ext uri="{BB962C8B-B14F-4D97-AF65-F5344CB8AC3E}">
        <p14:creationId xmlns:p14="http://schemas.microsoft.com/office/powerpoint/2010/main" val="16212918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a:p>
            <a:pPr marL="158750" indent="0">
              <a:buNone/>
            </a:pPr>
            <a:r>
              <a:rPr lang="en-US" dirty="0"/>
              <a:t>To understand the expected gradient direction we did a PCA analysis over the nonzero gradient. Because zero gradients usually results from being under shadow and it is not informative for the shape or material. Then the averaging projected gradient magnitudes along that orientation calculates the expected gradient. For the second method we return to the gradient distributions. </a:t>
            </a:r>
          </a:p>
        </p:txBody>
      </p:sp>
    </p:spTree>
    <p:extLst>
      <p:ext uri="{BB962C8B-B14F-4D97-AF65-F5344CB8AC3E}">
        <p14:creationId xmlns:p14="http://schemas.microsoft.com/office/powerpoint/2010/main" val="41289138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There was an interesting observation. the image gradient distributions actually follow a pattern that is related to the image space curvature. So we can calculate them using the image space </a:t>
            </a:r>
            <a:r>
              <a:rPr lang="en-US" dirty="0" err="1"/>
              <a:t>normals</a:t>
            </a:r>
            <a:r>
              <a:rPr lang="en-US" dirty="0"/>
              <a:t>. </a:t>
            </a:r>
          </a:p>
        </p:txBody>
      </p:sp>
    </p:spTree>
    <p:extLst>
      <p:ext uri="{BB962C8B-B14F-4D97-AF65-F5344CB8AC3E}">
        <p14:creationId xmlns:p14="http://schemas.microsoft.com/office/powerpoint/2010/main" val="35504722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Consequently, we called it normal-based method. Although it avoids the costly sampling step, it ignores the global lighting effects such as shadows and interreflections. For the details please see the paper.</a:t>
            </a:r>
          </a:p>
        </p:txBody>
      </p:sp>
    </p:spTree>
    <p:extLst>
      <p:ext uri="{BB962C8B-B14F-4D97-AF65-F5344CB8AC3E}">
        <p14:creationId xmlns:p14="http://schemas.microsoft.com/office/powerpoint/2010/main" val="34572202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1146c553348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g1146c553348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Ok. First step is done, the goal gradients for diffuse appearance is calculated. Now we need to for glossy appearance. After understanding the use of goal gradients, it is actually very simple. Remember, the specular highlights need to be sharp for gloss perception. Here, we offer the AG parameter by which we simply scale the goal gradients and guide the optimizer for larger gradients. However, we have to be consistent with the light strength assumption.</a:t>
            </a:r>
            <a:endParaRPr dirty="0"/>
          </a:p>
        </p:txBody>
      </p:sp>
    </p:spTree>
    <p:extLst>
      <p:ext uri="{BB962C8B-B14F-4D97-AF65-F5344CB8AC3E}">
        <p14:creationId xmlns:p14="http://schemas.microsoft.com/office/powerpoint/2010/main" val="22001546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1146c553348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g1146c553348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So we clipped the magnitudes of the scaled gradients at 1. Then our optimizer can minimize the deviation between goal gradients and image gradients</a:t>
            </a:r>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3704004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1146c553348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g1146c553348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Lets see some lighting design results. Here we look at our results for a diffuse object. So, the goal is to obtain a lighting that depicts the shape well. We compared our result, the left most, to typical lighting scenarios. Ours avoid having very hard shadows and saturated regions delivering a good shape depiction.</a:t>
            </a:r>
            <a:endParaRPr dirty="0"/>
          </a:p>
        </p:txBody>
      </p:sp>
    </p:spTree>
    <p:extLst>
      <p:ext uri="{BB962C8B-B14F-4D97-AF65-F5344CB8AC3E}">
        <p14:creationId xmlns:p14="http://schemas.microsoft.com/office/powerpoint/2010/main" val="1495396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1146c553348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g1146c553348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Lighting is so effective that it can make a mirror sphere appear very specular or, more interestingly, can result in a diffuse appearance. Depending on the design requirements, either one could be desirable.</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1146c553348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g1146c553348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We know it works for mirror objects already, but we can see how the overall appearance changes with different AG values.</a:t>
            </a:r>
            <a:endParaRPr dirty="0"/>
          </a:p>
        </p:txBody>
      </p:sp>
    </p:spTree>
    <p:extLst>
      <p:ext uri="{BB962C8B-B14F-4D97-AF65-F5344CB8AC3E}">
        <p14:creationId xmlns:p14="http://schemas.microsoft.com/office/powerpoint/2010/main" val="8336780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1146c553348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g1146c553348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When we compare our results to Bousseau et. al. which also aims to produce glossy results. Our results again show that designed appearance is well respected. We see that their results also look glossy. But their alpha parameter does not control the material appearance as our AG parameter does and also it ignores the shape depiction.</a:t>
            </a:r>
            <a:endParaRPr dirty="0"/>
          </a:p>
        </p:txBody>
      </p:sp>
    </p:spTree>
    <p:extLst>
      <p:ext uri="{BB962C8B-B14F-4D97-AF65-F5344CB8AC3E}">
        <p14:creationId xmlns:p14="http://schemas.microsoft.com/office/powerpoint/2010/main" val="9309581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Ok. Here I claim that we developed a very useful tool for artists and it helps them with lighting design. So it should improve their work process, right? Well, to learn this, we asked 7 people who have varying degrees of experience with lighting design. 3 were professional lighting designers and the rest have some experience at least with a 3D design tool. After a short tutorial, they were asked to complete 2 tasks where they were allowed to freely explore and they were asked to mimic an appearance. </a:t>
            </a:r>
            <a:r>
              <a:rPr lang="en-US" sz="1800" dirty="0">
                <a:effectLst/>
                <a:latin typeface="Calibri" panose="020F0502020204030204" pitchFamily="34" charset="0"/>
              </a:rPr>
              <a:t>All rated positively for the easiness of learning and using the tool. 3 out of 4 nonprofessionals said they would use our tool for lighting design. Whereas professionals stated they would not rely only on this automatic tool in their workflow since it requires a fundamental change in how they approach to a lighting design task and it does not give the full control they are used to. However, they provided additional use cases that they believe it can be helpful:</a:t>
            </a:r>
          </a:p>
          <a:p>
            <a:pPr rtl="0" fontAlgn="ctr">
              <a:spcBef>
                <a:spcPts val="0"/>
              </a:spcBef>
              <a:spcAft>
                <a:spcPts val="0"/>
              </a:spcAft>
              <a:buFont typeface="Arial" panose="020B0604020202020204" pitchFamily="34" charset="0"/>
              <a:buChar char="•"/>
            </a:pPr>
            <a:r>
              <a:rPr lang="en-US" sz="1800" dirty="0">
                <a:effectLst/>
                <a:latin typeface="Calibri" panose="020F0502020204030204" pitchFamily="34" charset="0"/>
              </a:rPr>
              <a:t>For ideation</a:t>
            </a:r>
          </a:p>
          <a:p>
            <a:pPr rtl="0" fontAlgn="ctr">
              <a:spcBef>
                <a:spcPts val="0"/>
              </a:spcBef>
              <a:spcAft>
                <a:spcPts val="0"/>
              </a:spcAft>
              <a:buFont typeface="Arial" panose="020B0604020202020204" pitchFamily="34" charset="0"/>
              <a:buChar char="•"/>
            </a:pPr>
            <a:r>
              <a:rPr lang="en-US" sz="1800" dirty="0">
                <a:effectLst/>
                <a:latin typeface="Calibri" panose="020F0502020204030204" pitchFamily="34" charset="0"/>
              </a:rPr>
              <a:t>For educational purposes</a:t>
            </a:r>
          </a:p>
          <a:p>
            <a:pPr rtl="0" fontAlgn="ctr">
              <a:spcBef>
                <a:spcPts val="0"/>
              </a:spcBef>
              <a:spcAft>
                <a:spcPts val="0"/>
              </a:spcAft>
              <a:buFont typeface="Arial" panose="020B0604020202020204" pitchFamily="34" charset="0"/>
              <a:buChar char="•"/>
            </a:pPr>
            <a:r>
              <a:rPr lang="en-US" sz="1800" dirty="0">
                <a:effectLst/>
                <a:latin typeface="Calibri" panose="020F0502020204030204" pitchFamily="34" charset="0"/>
              </a:rPr>
              <a:t>For quick drafts to start discussions with customers</a:t>
            </a:r>
          </a:p>
          <a:p>
            <a:pPr marL="158750" indent="0">
              <a:buNone/>
            </a:pPr>
            <a:endParaRPr lang="en-US" dirty="0"/>
          </a:p>
        </p:txBody>
      </p:sp>
    </p:spTree>
    <p:extLst>
      <p:ext uri="{BB962C8B-B14F-4D97-AF65-F5344CB8AC3E}">
        <p14:creationId xmlns:p14="http://schemas.microsoft.com/office/powerpoint/2010/main" val="15369721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1146c553348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g1146c553348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Despite these many good results… there are some challenges to be solved. </a:t>
            </a:r>
          </a:p>
          <a:p>
            <a:pPr marL="171450" lvl="0" indent="-171450" algn="l" rtl="0">
              <a:spcBef>
                <a:spcPts val="0"/>
              </a:spcBef>
              <a:spcAft>
                <a:spcPts val="0"/>
              </a:spcAft>
            </a:pPr>
            <a:r>
              <a:rPr lang="en-US" dirty="0"/>
              <a:t>The solution is using too much memory</a:t>
            </a:r>
          </a:p>
          <a:p>
            <a:pPr marL="171450" lvl="0" indent="-171450" algn="l" rtl="0">
              <a:spcBef>
                <a:spcPts val="0"/>
              </a:spcBef>
              <a:spcAft>
                <a:spcPts val="0"/>
              </a:spcAft>
            </a:pPr>
            <a:r>
              <a:rPr lang="en-US" dirty="0"/>
              <a:t>It is not designed for textures. Although it produces acceptable results and, actually, here on the cheek, the optimizer tries to produce specular highlights when the AG value is higher. However, textured glossy objects could be problematic for our system.</a:t>
            </a:r>
          </a:p>
          <a:p>
            <a:pPr marL="171450" lvl="0" indent="-171450" algn="l" rtl="0">
              <a:spcBef>
                <a:spcPts val="0"/>
              </a:spcBef>
              <a:spcAft>
                <a:spcPts val="0"/>
              </a:spcAft>
            </a:pPr>
            <a:r>
              <a:rPr lang="en-US" dirty="0"/>
              <a:t>But more importantly, our solution can not obtain glossy appearance for simple mirror geometries. For simple objects we, humans, rely on reflections when we can infer them. But instead, our approximate solution obtains shading gradients as in the image and along the orientation of the orange lines for diffuse sphere appearance. For glossy appearance, we scale the gradients because they need to be sharper. And this result in these circular highlights on a mirror sphere. Earlier work also has the same limitation. And our solution </a:t>
            </a:r>
            <a:endParaRPr dirty="0"/>
          </a:p>
        </p:txBody>
      </p:sp>
    </p:spTree>
    <p:extLst>
      <p:ext uri="{BB962C8B-B14F-4D97-AF65-F5344CB8AC3E}">
        <p14:creationId xmlns:p14="http://schemas.microsoft.com/office/powerpoint/2010/main" val="7188353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1146c553348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g1146c553348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Here, we propose a lighting design system that offers two painting-based design tools that allow local appearance control. For the shape and material goal, we developed a metric that evaluates the appearance considering shading gradients and shape for complex shapes. It allows us to obtain varying levels of glossiness. And our user study suggests that our system is easy to learn, practical for inexperienced ones, and has potential use cases for experienced designers. </a:t>
            </a:r>
          </a:p>
        </p:txBody>
      </p:sp>
    </p:spTree>
    <p:extLst>
      <p:ext uri="{BB962C8B-B14F-4D97-AF65-F5344CB8AC3E}">
        <p14:creationId xmlns:p14="http://schemas.microsoft.com/office/powerpoint/2010/main" val="27336824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1146c553348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1146c553348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With that… Id like to conclude and thank you very much for your attention.</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1146c553348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g1146c553348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In digital lighting design, artists typically use environment maps to obtain high quality lighting behavior. It is an efficient illumination representation that covers the whole sphere around the scene. Its pixels act as directional light sources and can meet many complex requirements. However, designing one remains a challenge. </a:t>
            </a:r>
          </a:p>
        </p:txBody>
      </p:sp>
    </p:spTree>
    <p:extLst>
      <p:ext uri="{BB962C8B-B14F-4D97-AF65-F5344CB8AC3E}">
        <p14:creationId xmlns:p14="http://schemas.microsoft.com/office/powerpoint/2010/main" val="752112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Typically, lighting designers directly edit an initial environment map and see its effect on the scene. Then iteratively improves the result. For example, here one might want to add this large light source and searches for a good location by checking the rendered image after each change. In fact, it is an indirect way of editing the appearance.</a:t>
            </a:r>
          </a:p>
          <a:p>
            <a:pPr marL="158750" indent="0">
              <a:buNone/>
            </a:pPr>
            <a:endParaRPr lang="en-US" dirty="0"/>
          </a:p>
          <a:p>
            <a:pPr marL="158750" indent="0">
              <a:buNone/>
            </a:pPr>
            <a:r>
              <a:rPr lang="en-US" dirty="0"/>
              <a:t>For a successful design, one should first know what kind of visual features are necessary. Do we need a large specular highlight? How sharp should the it be. With the specular highlight.. Is the shape still understandable? And there are many more questions… even though you know what appearance you want to achieve you have to know what changes the environment map needs.</a:t>
            </a:r>
          </a:p>
          <a:p>
            <a:pPr marL="158750" indent="0">
              <a:buNone/>
            </a:pPr>
            <a:r>
              <a:rPr lang="en-US" dirty="0"/>
              <a:t> </a:t>
            </a:r>
          </a:p>
          <a:p>
            <a:pPr marL="158750" indent="0">
              <a:buNone/>
            </a:pPr>
            <a:r>
              <a:rPr lang="en-US" dirty="0"/>
              <a:t>Efficient editing requires expertise in available tools, as well as in-depth knowledge of the interaction between light, material, and shape. Even then, it is a very time-consuming task. Designing lighting for a scene can last days even for an expert.</a:t>
            </a:r>
          </a:p>
        </p:txBody>
      </p:sp>
    </p:spTree>
    <p:extLst>
      <p:ext uri="{BB962C8B-B14F-4D97-AF65-F5344CB8AC3E}">
        <p14:creationId xmlns:p14="http://schemas.microsoft.com/office/powerpoint/2010/main" val="9076462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1146c553348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g1146c553348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To iterate, currently a designer think of an appearance for which they try to make the correct edits to the environment map. Until it is the goal appearance obtained, they iterate the design.</a:t>
            </a:r>
          </a:p>
        </p:txBody>
      </p:sp>
    </p:spTree>
    <p:extLst>
      <p:ext uri="{BB962C8B-B14F-4D97-AF65-F5344CB8AC3E}">
        <p14:creationId xmlns:p14="http://schemas.microsoft.com/office/powerpoint/2010/main" val="1334695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1146c553348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g1146c553348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With this tool, we aim to encourage users to care only about the appearance instead of the illumination. They design their goal appearance through our painting-based interfaces. Then, an illumination that realizes the appearance is found through an optimization. </a:t>
            </a:r>
          </a:p>
        </p:txBody>
      </p:sp>
    </p:spTree>
    <p:extLst>
      <p:ext uri="{BB962C8B-B14F-4D97-AF65-F5344CB8AC3E}">
        <p14:creationId xmlns:p14="http://schemas.microsoft.com/office/powerpoint/2010/main" val="845494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1146c553348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g1146c553348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In this work, our goal is to provide a tool where designers directly designs the appearance and achieve several challenging goals easily. Then an optimizer finds one that satisfies the design for the viewpoint. </a:t>
            </a:r>
          </a:p>
        </p:txBody>
      </p:sp>
    </p:spTree>
    <p:extLst>
      <p:ext uri="{BB962C8B-B14F-4D97-AF65-F5344CB8AC3E}">
        <p14:creationId xmlns:p14="http://schemas.microsoft.com/office/powerpoint/2010/main" val="21696904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1146c553348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g1146c553348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We propose using 2 different painting-based interfaces in coordination. First interface is for shape-material design that allows to achieve a certain shape and material appearance. As mentioned before, a designer could want to depict a mirror object with a very diffuse appearance. We introduce Apparent Gloss (AG) that allows users to annotate desired gloss appearance using our interface. Then this design is used to lead the optimizer through our shape-material cost function which I will introduce in detail. </a:t>
            </a:r>
          </a:p>
        </p:txBody>
      </p:sp>
    </p:spTree>
    <p:extLst>
      <p:ext uri="{BB962C8B-B14F-4D97-AF65-F5344CB8AC3E}">
        <p14:creationId xmlns:p14="http://schemas.microsoft.com/office/powerpoint/2010/main" val="12601399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9"/>
        <p:cNvGrpSpPr/>
        <p:nvPr/>
      </p:nvGrpSpPr>
      <p:grpSpPr>
        <a:xfrm>
          <a:off x="0" y="0"/>
          <a:ext cx="0" cy="0"/>
          <a:chOff x="0" y="0"/>
          <a:chExt cx="0" cy="0"/>
        </a:xfrm>
      </p:grpSpPr>
      <p:cxnSp>
        <p:nvCxnSpPr>
          <p:cNvPr id="16" name="Google Shape;16;p2"/>
          <p:cNvCxnSpPr>
            <a:cxnSpLocks/>
          </p:cNvCxnSpPr>
          <p:nvPr/>
        </p:nvCxnSpPr>
        <p:spPr>
          <a:xfrm>
            <a:off x="306000" y="2876400"/>
            <a:ext cx="8532000" cy="0"/>
          </a:xfrm>
          <a:prstGeom prst="straightConnector1">
            <a:avLst/>
          </a:prstGeom>
          <a:noFill/>
          <a:ln w="38100" cap="flat" cmpd="sng">
            <a:solidFill>
              <a:srgbClr val="244994"/>
            </a:solidFill>
            <a:prstDash val="solid"/>
            <a:round/>
            <a:headEnd type="none" w="med" len="med"/>
            <a:tailEnd type="none" w="med" len="med"/>
          </a:ln>
        </p:spPr>
      </p:cxnSp>
      <p:cxnSp>
        <p:nvCxnSpPr>
          <p:cNvPr id="3" name="Google Shape;16;p2">
            <a:extLst>
              <a:ext uri="{FF2B5EF4-FFF2-40B4-BE49-F238E27FC236}">
                <a16:creationId xmlns:a16="http://schemas.microsoft.com/office/drawing/2014/main" id="{FFE74B27-1DC3-A515-8F19-DAB692B870D7}"/>
              </a:ext>
            </a:extLst>
          </p:cNvPr>
          <p:cNvCxnSpPr>
            <a:cxnSpLocks/>
          </p:cNvCxnSpPr>
          <p:nvPr userDrawn="1"/>
        </p:nvCxnSpPr>
        <p:spPr>
          <a:xfrm>
            <a:off x="306000" y="2908575"/>
            <a:ext cx="8532000" cy="0"/>
          </a:xfrm>
          <a:prstGeom prst="straightConnector1">
            <a:avLst/>
          </a:prstGeom>
          <a:noFill/>
          <a:ln w="12700" cap="flat" cmpd="sng">
            <a:solidFill>
              <a:srgbClr val="5C2C81"/>
            </a:solidFill>
            <a:prstDash val="solid"/>
            <a:round/>
            <a:headEnd type="none" w="med" len="med"/>
            <a:tailEnd type="none" w="med" len="med"/>
          </a:ln>
        </p:spPr>
      </p:cxnSp>
      <p:sp>
        <p:nvSpPr>
          <p:cNvPr id="10" name="Google Shape;10;p2"/>
          <p:cNvSpPr txBox="1">
            <a:spLocks noGrp="1"/>
          </p:cNvSpPr>
          <p:nvPr>
            <p:ph type="ctrTitle"/>
          </p:nvPr>
        </p:nvSpPr>
        <p:spPr>
          <a:xfrm>
            <a:off x="311700" y="1877150"/>
            <a:ext cx="8520600" cy="948271"/>
          </a:xfrm>
          <a:prstGeom prst="rect">
            <a:avLst/>
          </a:prstGeom>
        </p:spPr>
        <p:txBody>
          <a:bodyPr spcFirstLastPara="1" wrap="square" lIns="91425" tIns="91425" rIns="91425" bIns="91425" anchor="b" anchorCtr="0">
            <a:normAutofit/>
          </a:bodyPr>
          <a:lstStyle>
            <a:lvl1pPr lvl="0" algn="ctr">
              <a:spcBef>
                <a:spcPts val="0"/>
              </a:spcBef>
              <a:spcAft>
                <a:spcPts val="0"/>
              </a:spcAft>
              <a:buSzPts val="3600"/>
              <a:buNone/>
              <a:defRPr sz="36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dirty="0"/>
          </a:p>
        </p:txBody>
      </p:sp>
      <p:sp>
        <p:nvSpPr>
          <p:cNvPr id="11" name="Google Shape;11;p2"/>
          <p:cNvSpPr txBox="1">
            <a:spLocks noGrp="1"/>
          </p:cNvSpPr>
          <p:nvPr>
            <p:ph type="subTitle" idx="1"/>
          </p:nvPr>
        </p:nvSpPr>
        <p:spPr>
          <a:xfrm>
            <a:off x="311700" y="2964407"/>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dirty="0"/>
          </a:p>
        </p:txBody>
      </p:sp>
      <p:sp>
        <p:nvSpPr>
          <p:cNvPr id="12" name="Google Shape;12;p2"/>
          <p:cNvSpPr txBox="1">
            <a:spLocks noGrp="1"/>
          </p:cNvSpPr>
          <p:nvPr>
            <p:ph type="sldNum" idx="12"/>
          </p:nvPr>
        </p:nvSpPr>
        <p:spPr>
          <a:xfrm>
            <a:off x="8595308" y="-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
        <p:nvSpPr>
          <p:cNvPr id="17" name="Google Shape;17;p2"/>
          <p:cNvSpPr txBox="1"/>
          <p:nvPr/>
        </p:nvSpPr>
        <p:spPr>
          <a:xfrm>
            <a:off x="-36451" y="988437"/>
            <a:ext cx="2177700" cy="492412"/>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i="1" dirty="0">
                <a:solidFill>
                  <a:srgbClr val="666666"/>
                </a:solidFill>
              </a:rPr>
              <a:t>Pacific Graphics 2022</a:t>
            </a:r>
            <a:endParaRPr sz="1000" i="1" dirty="0">
              <a:solidFill>
                <a:srgbClr val="666666"/>
              </a:solidFill>
            </a:endParaRPr>
          </a:p>
          <a:p>
            <a:pPr marL="0" lvl="0" indent="0" algn="ctr" rtl="0">
              <a:spcBef>
                <a:spcPts val="0"/>
              </a:spcBef>
              <a:spcAft>
                <a:spcPts val="0"/>
              </a:spcAft>
              <a:buNone/>
            </a:pPr>
            <a:r>
              <a:rPr lang="en" sz="1000" i="1" dirty="0">
                <a:solidFill>
                  <a:srgbClr val="666666"/>
                </a:solidFill>
              </a:rPr>
              <a:t>October 5-8, Kyoto Japan</a:t>
            </a:r>
            <a:endParaRPr sz="1000" i="1" dirty="0">
              <a:solidFill>
                <a:srgbClr val="666666"/>
              </a:solidFill>
            </a:endParaRPr>
          </a:p>
        </p:txBody>
      </p:sp>
      <p:pic>
        <p:nvPicPr>
          <p:cNvPr id="2" name="Picture 1">
            <a:extLst>
              <a:ext uri="{FF2B5EF4-FFF2-40B4-BE49-F238E27FC236}">
                <a16:creationId xmlns:a16="http://schemas.microsoft.com/office/drawing/2014/main" id="{A56BBE97-1EC1-234D-9F39-555C53A3626A}"/>
              </a:ext>
            </a:extLst>
          </p:cNvPr>
          <p:cNvPicPr>
            <a:picLocks noChangeAspect="1"/>
          </p:cNvPicPr>
          <p:nvPr userDrawn="1"/>
        </p:nvPicPr>
        <p:blipFill rotWithShape="1">
          <a:blip r:embed="rId2"/>
          <a:srcRect b="24754"/>
          <a:stretch/>
        </p:blipFill>
        <p:spPr>
          <a:xfrm>
            <a:off x="-77963" y="80695"/>
            <a:ext cx="2260723" cy="995100"/>
          </a:xfrm>
          <a:prstGeom prst="rect">
            <a:avLst/>
          </a:prstGeom>
        </p:spPr>
      </p:pic>
      <p:cxnSp>
        <p:nvCxnSpPr>
          <p:cNvPr id="4" name="Google Shape;16;p2">
            <a:extLst>
              <a:ext uri="{FF2B5EF4-FFF2-40B4-BE49-F238E27FC236}">
                <a16:creationId xmlns:a16="http://schemas.microsoft.com/office/drawing/2014/main" id="{93AD396D-8D47-C64B-741F-5DD4E2C065F7}"/>
              </a:ext>
            </a:extLst>
          </p:cNvPr>
          <p:cNvCxnSpPr>
            <a:cxnSpLocks/>
          </p:cNvCxnSpPr>
          <p:nvPr userDrawn="1"/>
        </p:nvCxnSpPr>
        <p:spPr>
          <a:xfrm>
            <a:off x="306000" y="2892700"/>
            <a:ext cx="8532000" cy="0"/>
          </a:xfrm>
          <a:prstGeom prst="straightConnector1">
            <a:avLst/>
          </a:prstGeom>
          <a:noFill/>
          <a:ln w="19050" cap="flat" cmpd="sng">
            <a:solidFill>
              <a:srgbClr val="E2C4B9"/>
            </a:solidFill>
            <a:prstDash val="solid"/>
            <a:round/>
            <a:headEnd type="none" w="med" len="med"/>
            <a:tailEnd type="none" w="med" len="med"/>
          </a:ln>
        </p:spPr>
      </p:cxnSp>
      <p:cxnSp>
        <p:nvCxnSpPr>
          <p:cNvPr id="5" name="Google Shape;16;p2">
            <a:extLst>
              <a:ext uri="{FF2B5EF4-FFF2-40B4-BE49-F238E27FC236}">
                <a16:creationId xmlns:a16="http://schemas.microsoft.com/office/drawing/2014/main" id="{B18D6038-1C7B-6450-D88E-4C1E9E6562B3}"/>
              </a:ext>
            </a:extLst>
          </p:cNvPr>
          <p:cNvCxnSpPr>
            <a:cxnSpLocks/>
          </p:cNvCxnSpPr>
          <p:nvPr userDrawn="1"/>
        </p:nvCxnSpPr>
        <p:spPr>
          <a:xfrm>
            <a:off x="306000" y="2899050"/>
            <a:ext cx="8532000" cy="0"/>
          </a:xfrm>
          <a:prstGeom prst="straightConnector1">
            <a:avLst/>
          </a:prstGeom>
          <a:noFill/>
          <a:ln w="9525" cap="flat" cmpd="sng">
            <a:solidFill>
              <a:srgbClr val="DA3418"/>
            </a:solidFill>
            <a:prstDash val="solid"/>
            <a:round/>
            <a:headEnd type="none" w="med" len="med"/>
            <a:tailEnd type="none" w="med" len="med"/>
          </a:ln>
        </p:spPr>
      </p:cxnSp>
    </p:spTree>
    <p:extLst>
      <p:ext uri="{BB962C8B-B14F-4D97-AF65-F5344CB8AC3E}">
        <p14:creationId xmlns:p14="http://schemas.microsoft.com/office/powerpoint/2010/main" val="2418830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18"/>
        <p:cNvGrpSpPr/>
        <p:nvPr/>
      </p:nvGrpSpPr>
      <p:grpSpPr>
        <a:xfrm>
          <a:off x="0" y="0"/>
          <a:ext cx="0" cy="0"/>
          <a:chOff x="0" y="0"/>
          <a:chExt cx="0" cy="0"/>
        </a:xfrm>
      </p:grpSpPr>
      <p:sp>
        <p:nvSpPr>
          <p:cNvPr id="19" name="Google Shape;19;p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0" name="Google Shape;20;p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dirty="0"/>
          </a:p>
        </p:txBody>
      </p:sp>
      <p:sp>
        <p:nvSpPr>
          <p:cNvPr id="21" name="Google Shape;21;p3"/>
          <p:cNvSpPr txBox="1">
            <a:spLocks noGrp="1"/>
          </p:cNvSpPr>
          <p:nvPr>
            <p:ph type="sldNum" idx="12"/>
          </p:nvPr>
        </p:nvSpPr>
        <p:spPr>
          <a:xfrm>
            <a:off x="8595308" y="-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6" name="Google Shape;16;p2">
            <a:extLst>
              <a:ext uri="{FF2B5EF4-FFF2-40B4-BE49-F238E27FC236}">
                <a16:creationId xmlns:a16="http://schemas.microsoft.com/office/drawing/2014/main" id="{288656C6-EAE0-8B69-3709-A1845B3F63E3}"/>
              </a:ext>
            </a:extLst>
          </p:cNvPr>
          <p:cNvCxnSpPr>
            <a:cxnSpLocks/>
          </p:cNvCxnSpPr>
          <p:nvPr userDrawn="1"/>
        </p:nvCxnSpPr>
        <p:spPr>
          <a:xfrm>
            <a:off x="306000" y="1038635"/>
            <a:ext cx="8532000" cy="0"/>
          </a:xfrm>
          <a:prstGeom prst="straightConnector1">
            <a:avLst/>
          </a:prstGeom>
          <a:noFill/>
          <a:ln w="38100" cap="flat" cmpd="sng">
            <a:solidFill>
              <a:srgbClr val="244994"/>
            </a:solidFill>
            <a:prstDash val="solid"/>
            <a:round/>
            <a:headEnd type="none" w="med" len="med"/>
            <a:tailEnd type="none" w="med" len="med"/>
          </a:ln>
        </p:spPr>
      </p:cxnSp>
      <p:cxnSp>
        <p:nvCxnSpPr>
          <p:cNvPr id="7" name="Google Shape;16;p2">
            <a:extLst>
              <a:ext uri="{FF2B5EF4-FFF2-40B4-BE49-F238E27FC236}">
                <a16:creationId xmlns:a16="http://schemas.microsoft.com/office/drawing/2014/main" id="{911F8FFC-C587-6264-EEC0-E7769BFFBC85}"/>
              </a:ext>
            </a:extLst>
          </p:cNvPr>
          <p:cNvCxnSpPr>
            <a:cxnSpLocks/>
          </p:cNvCxnSpPr>
          <p:nvPr userDrawn="1"/>
        </p:nvCxnSpPr>
        <p:spPr>
          <a:xfrm>
            <a:off x="306000" y="1070810"/>
            <a:ext cx="8532000" cy="0"/>
          </a:xfrm>
          <a:prstGeom prst="straightConnector1">
            <a:avLst/>
          </a:prstGeom>
          <a:noFill/>
          <a:ln w="12700" cap="flat" cmpd="sng">
            <a:solidFill>
              <a:srgbClr val="5C2C81"/>
            </a:solidFill>
            <a:prstDash val="solid"/>
            <a:round/>
            <a:headEnd type="none" w="med" len="med"/>
            <a:tailEnd type="none" w="med" len="med"/>
          </a:ln>
        </p:spPr>
      </p:cxnSp>
      <p:cxnSp>
        <p:nvCxnSpPr>
          <p:cNvPr id="8" name="Google Shape;16;p2">
            <a:extLst>
              <a:ext uri="{FF2B5EF4-FFF2-40B4-BE49-F238E27FC236}">
                <a16:creationId xmlns:a16="http://schemas.microsoft.com/office/drawing/2014/main" id="{0F6F3F8D-563F-88D6-A882-51D2BDB9A89D}"/>
              </a:ext>
            </a:extLst>
          </p:cNvPr>
          <p:cNvCxnSpPr>
            <a:cxnSpLocks/>
          </p:cNvCxnSpPr>
          <p:nvPr userDrawn="1"/>
        </p:nvCxnSpPr>
        <p:spPr>
          <a:xfrm>
            <a:off x="306000" y="1054935"/>
            <a:ext cx="8532000" cy="0"/>
          </a:xfrm>
          <a:prstGeom prst="straightConnector1">
            <a:avLst/>
          </a:prstGeom>
          <a:noFill/>
          <a:ln w="19050" cap="flat" cmpd="sng">
            <a:solidFill>
              <a:srgbClr val="E2C4B9"/>
            </a:solidFill>
            <a:prstDash val="solid"/>
            <a:round/>
            <a:headEnd type="none" w="med" len="med"/>
            <a:tailEnd type="none" w="med" len="med"/>
          </a:ln>
        </p:spPr>
      </p:cxnSp>
      <p:cxnSp>
        <p:nvCxnSpPr>
          <p:cNvPr id="9" name="Google Shape;16;p2">
            <a:extLst>
              <a:ext uri="{FF2B5EF4-FFF2-40B4-BE49-F238E27FC236}">
                <a16:creationId xmlns:a16="http://schemas.microsoft.com/office/drawing/2014/main" id="{38EB9BC1-E7EB-1F70-5B81-589057711894}"/>
              </a:ext>
            </a:extLst>
          </p:cNvPr>
          <p:cNvCxnSpPr>
            <a:cxnSpLocks/>
          </p:cNvCxnSpPr>
          <p:nvPr userDrawn="1"/>
        </p:nvCxnSpPr>
        <p:spPr>
          <a:xfrm>
            <a:off x="306000" y="1061285"/>
            <a:ext cx="8532000" cy="0"/>
          </a:xfrm>
          <a:prstGeom prst="straightConnector1">
            <a:avLst/>
          </a:prstGeom>
          <a:noFill/>
          <a:ln w="9525" cap="flat" cmpd="sng">
            <a:solidFill>
              <a:srgbClr val="DA3418"/>
            </a:solidFill>
            <a:prstDash val="solid"/>
            <a:round/>
            <a:headEnd type="none" w="med" len="med"/>
            <a:tailEnd type="none" w="med" len="med"/>
          </a:ln>
        </p:spPr>
      </p:cxnSp>
    </p:spTree>
    <p:extLst>
      <p:ext uri="{BB962C8B-B14F-4D97-AF65-F5344CB8AC3E}">
        <p14:creationId xmlns:p14="http://schemas.microsoft.com/office/powerpoint/2010/main" val="2143858556"/>
      </p:ext>
    </p:extLst>
  </p:cSld>
  <p:clrMapOvr>
    <a:masterClrMapping/>
  </p:clrMapOvr>
  <p:extLst>
    <p:ext uri="{DCECCB84-F9BA-43D5-87BE-67443E8EF086}">
      <p15:sldGuideLst xmlns:p15="http://schemas.microsoft.com/office/powerpoint/2012/main">
        <p15:guide id="1" orient="horz" pos="641">
          <p15:clr>
            <a:srgbClr val="FA7B17"/>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24"/>
        <p:cNvGrpSpPr/>
        <p:nvPr/>
      </p:nvGrpSpPr>
      <p:grpSpPr>
        <a:xfrm>
          <a:off x="0" y="0"/>
          <a:ext cx="0" cy="0"/>
          <a:chOff x="0" y="0"/>
          <a:chExt cx="0" cy="0"/>
        </a:xfrm>
      </p:grpSpPr>
      <p:sp>
        <p:nvSpPr>
          <p:cNvPr id="25" name="Google Shape;25;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6" name="Google Shape;26;p4"/>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7" name="Google Shape;27;p4"/>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8" name="Google Shape;28;p4"/>
          <p:cNvSpPr txBox="1">
            <a:spLocks noGrp="1"/>
          </p:cNvSpPr>
          <p:nvPr>
            <p:ph type="sldNum" idx="12"/>
          </p:nvPr>
        </p:nvSpPr>
        <p:spPr>
          <a:xfrm>
            <a:off x="8595308" y="-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6" name="Google Shape;16;p2">
            <a:extLst>
              <a:ext uri="{FF2B5EF4-FFF2-40B4-BE49-F238E27FC236}">
                <a16:creationId xmlns:a16="http://schemas.microsoft.com/office/drawing/2014/main" id="{DAA8DF78-F1D8-8011-E7B8-ECC1BBC677AE}"/>
              </a:ext>
            </a:extLst>
          </p:cNvPr>
          <p:cNvCxnSpPr>
            <a:cxnSpLocks/>
          </p:cNvCxnSpPr>
          <p:nvPr userDrawn="1"/>
        </p:nvCxnSpPr>
        <p:spPr>
          <a:xfrm>
            <a:off x="306000" y="1038638"/>
            <a:ext cx="8532000" cy="0"/>
          </a:xfrm>
          <a:prstGeom prst="straightConnector1">
            <a:avLst/>
          </a:prstGeom>
          <a:noFill/>
          <a:ln w="38100" cap="flat" cmpd="sng">
            <a:solidFill>
              <a:srgbClr val="244994"/>
            </a:solidFill>
            <a:prstDash val="solid"/>
            <a:round/>
            <a:headEnd type="none" w="med" len="med"/>
            <a:tailEnd type="none" w="med" len="med"/>
          </a:ln>
        </p:spPr>
      </p:cxnSp>
      <p:cxnSp>
        <p:nvCxnSpPr>
          <p:cNvPr id="7" name="Google Shape;16;p2">
            <a:extLst>
              <a:ext uri="{FF2B5EF4-FFF2-40B4-BE49-F238E27FC236}">
                <a16:creationId xmlns:a16="http://schemas.microsoft.com/office/drawing/2014/main" id="{8E8C3F9F-9C73-809B-D6AE-87E73A864D98}"/>
              </a:ext>
            </a:extLst>
          </p:cNvPr>
          <p:cNvCxnSpPr>
            <a:cxnSpLocks/>
          </p:cNvCxnSpPr>
          <p:nvPr userDrawn="1"/>
        </p:nvCxnSpPr>
        <p:spPr>
          <a:xfrm>
            <a:off x="306000" y="1070813"/>
            <a:ext cx="8532000" cy="0"/>
          </a:xfrm>
          <a:prstGeom prst="straightConnector1">
            <a:avLst/>
          </a:prstGeom>
          <a:noFill/>
          <a:ln w="12700" cap="flat" cmpd="sng">
            <a:solidFill>
              <a:srgbClr val="5C2C81"/>
            </a:solidFill>
            <a:prstDash val="solid"/>
            <a:round/>
            <a:headEnd type="none" w="med" len="med"/>
            <a:tailEnd type="none" w="med" len="med"/>
          </a:ln>
        </p:spPr>
      </p:cxnSp>
      <p:cxnSp>
        <p:nvCxnSpPr>
          <p:cNvPr id="8" name="Google Shape;16;p2">
            <a:extLst>
              <a:ext uri="{FF2B5EF4-FFF2-40B4-BE49-F238E27FC236}">
                <a16:creationId xmlns:a16="http://schemas.microsoft.com/office/drawing/2014/main" id="{88EF10E6-BD02-9E80-59B2-37339B615021}"/>
              </a:ext>
            </a:extLst>
          </p:cNvPr>
          <p:cNvCxnSpPr>
            <a:cxnSpLocks/>
          </p:cNvCxnSpPr>
          <p:nvPr userDrawn="1"/>
        </p:nvCxnSpPr>
        <p:spPr>
          <a:xfrm>
            <a:off x="306000" y="1054938"/>
            <a:ext cx="8532000" cy="0"/>
          </a:xfrm>
          <a:prstGeom prst="straightConnector1">
            <a:avLst/>
          </a:prstGeom>
          <a:noFill/>
          <a:ln w="19050" cap="flat" cmpd="sng">
            <a:solidFill>
              <a:srgbClr val="E2C4B9"/>
            </a:solidFill>
            <a:prstDash val="solid"/>
            <a:round/>
            <a:headEnd type="none" w="med" len="med"/>
            <a:tailEnd type="none" w="med" len="med"/>
          </a:ln>
        </p:spPr>
      </p:cxnSp>
      <p:cxnSp>
        <p:nvCxnSpPr>
          <p:cNvPr id="9" name="Google Shape;16;p2">
            <a:extLst>
              <a:ext uri="{FF2B5EF4-FFF2-40B4-BE49-F238E27FC236}">
                <a16:creationId xmlns:a16="http://schemas.microsoft.com/office/drawing/2014/main" id="{699D8F6F-245E-5989-5B40-85CBAC847D28}"/>
              </a:ext>
            </a:extLst>
          </p:cNvPr>
          <p:cNvCxnSpPr>
            <a:cxnSpLocks/>
          </p:cNvCxnSpPr>
          <p:nvPr userDrawn="1"/>
        </p:nvCxnSpPr>
        <p:spPr>
          <a:xfrm>
            <a:off x="306000" y="1061288"/>
            <a:ext cx="8532000" cy="0"/>
          </a:xfrm>
          <a:prstGeom prst="straightConnector1">
            <a:avLst/>
          </a:prstGeom>
          <a:noFill/>
          <a:ln w="9525" cap="flat" cmpd="sng">
            <a:solidFill>
              <a:srgbClr val="DA3418"/>
            </a:solidFill>
            <a:prstDash val="solid"/>
            <a:round/>
            <a:headEnd type="none" w="med" len="med"/>
            <a:tailEnd type="none" w="med" len="med"/>
          </a:ln>
        </p:spPr>
      </p:cxnSp>
    </p:spTree>
    <p:extLst>
      <p:ext uri="{BB962C8B-B14F-4D97-AF65-F5344CB8AC3E}">
        <p14:creationId xmlns:p14="http://schemas.microsoft.com/office/powerpoint/2010/main" val="3364831907"/>
      </p:ext>
    </p:extLst>
  </p:cSld>
  <p:clrMapOvr>
    <a:masterClrMapping/>
  </p:clrMapOvr>
  <p:extLst>
    <p:ext uri="{DCECCB84-F9BA-43D5-87BE-67443E8EF086}">
      <p15:sldGuideLst xmlns:p15="http://schemas.microsoft.com/office/powerpoint/2012/main">
        <p15:guide id="1" orient="horz" pos="641">
          <p15:clr>
            <a:srgbClr val="FA7B17"/>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cxnSp>
        <p:nvCxnSpPr>
          <p:cNvPr id="6" name="Google Shape;16;p2">
            <a:extLst>
              <a:ext uri="{FF2B5EF4-FFF2-40B4-BE49-F238E27FC236}">
                <a16:creationId xmlns:a16="http://schemas.microsoft.com/office/drawing/2014/main" id="{8FA54010-0D59-7AF3-46EC-2C5D0BA44B87}"/>
              </a:ext>
            </a:extLst>
          </p:cNvPr>
          <p:cNvCxnSpPr>
            <a:cxnSpLocks/>
          </p:cNvCxnSpPr>
          <p:nvPr userDrawn="1"/>
        </p:nvCxnSpPr>
        <p:spPr>
          <a:xfrm>
            <a:off x="306000" y="1038626"/>
            <a:ext cx="8532000" cy="0"/>
          </a:xfrm>
          <a:prstGeom prst="straightConnector1">
            <a:avLst/>
          </a:prstGeom>
          <a:noFill/>
          <a:ln w="38100" cap="flat" cmpd="sng">
            <a:solidFill>
              <a:srgbClr val="244994"/>
            </a:solidFill>
            <a:prstDash val="solid"/>
            <a:round/>
            <a:headEnd type="none" w="med" len="med"/>
            <a:tailEnd type="none" w="med" len="med"/>
          </a:ln>
        </p:spPr>
      </p:cxnSp>
      <p:cxnSp>
        <p:nvCxnSpPr>
          <p:cNvPr id="7" name="Google Shape;16;p2">
            <a:extLst>
              <a:ext uri="{FF2B5EF4-FFF2-40B4-BE49-F238E27FC236}">
                <a16:creationId xmlns:a16="http://schemas.microsoft.com/office/drawing/2014/main" id="{A7F4A18F-23D3-1857-81C2-91C9F2D5B1D5}"/>
              </a:ext>
            </a:extLst>
          </p:cNvPr>
          <p:cNvCxnSpPr>
            <a:cxnSpLocks/>
          </p:cNvCxnSpPr>
          <p:nvPr userDrawn="1"/>
        </p:nvCxnSpPr>
        <p:spPr>
          <a:xfrm>
            <a:off x="306000" y="1070801"/>
            <a:ext cx="8532000" cy="0"/>
          </a:xfrm>
          <a:prstGeom prst="straightConnector1">
            <a:avLst/>
          </a:prstGeom>
          <a:noFill/>
          <a:ln w="12700" cap="flat" cmpd="sng">
            <a:solidFill>
              <a:srgbClr val="5C2C81"/>
            </a:solidFill>
            <a:prstDash val="solid"/>
            <a:round/>
            <a:headEnd type="none" w="med" len="med"/>
            <a:tailEnd type="none" w="med" len="med"/>
          </a:ln>
        </p:spPr>
      </p:cxnSp>
      <p:cxnSp>
        <p:nvCxnSpPr>
          <p:cNvPr id="8" name="Google Shape;16;p2">
            <a:extLst>
              <a:ext uri="{FF2B5EF4-FFF2-40B4-BE49-F238E27FC236}">
                <a16:creationId xmlns:a16="http://schemas.microsoft.com/office/drawing/2014/main" id="{3B7DF13F-EA41-349F-653F-0411A2E8B9B6}"/>
              </a:ext>
            </a:extLst>
          </p:cNvPr>
          <p:cNvCxnSpPr>
            <a:cxnSpLocks/>
          </p:cNvCxnSpPr>
          <p:nvPr userDrawn="1"/>
        </p:nvCxnSpPr>
        <p:spPr>
          <a:xfrm>
            <a:off x="306000" y="1054926"/>
            <a:ext cx="8532000" cy="0"/>
          </a:xfrm>
          <a:prstGeom prst="straightConnector1">
            <a:avLst/>
          </a:prstGeom>
          <a:noFill/>
          <a:ln w="19050" cap="flat" cmpd="sng">
            <a:solidFill>
              <a:srgbClr val="E2C4B9"/>
            </a:solidFill>
            <a:prstDash val="solid"/>
            <a:round/>
            <a:headEnd type="none" w="med" len="med"/>
            <a:tailEnd type="none" w="med" len="med"/>
          </a:ln>
        </p:spPr>
      </p:cxnSp>
      <p:cxnSp>
        <p:nvCxnSpPr>
          <p:cNvPr id="9" name="Google Shape;16;p2">
            <a:extLst>
              <a:ext uri="{FF2B5EF4-FFF2-40B4-BE49-F238E27FC236}">
                <a16:creationId xmlns:a16="http://schemas.microsoft.com/office/drawing/2014/main" id="{99F86150-C9F8-B64F-2D47-30E9C5C32517}"/>
              </a:ext>
            </a:extLst>
          </p:cNvPr>
          <p:cNvCxnSpPr>
            <a:cxnSpLocks/>
          </p:cNvCxnSpPr>
          <p:nvPr userDrawn="1"/>
        </p:nvCxnSpPr>
        <p:spPr>
          <a:xfrm>
            <a:off x="306000" y="1061276"/>
            <a:ext cx="8532000" cy="0"/>
          </a:xfrm>
          <a:prstGeom prst="straightConnector1">
            <a:avLst/>
          </a:prstGeom>
          <a:noFill/>
          <a:ln w="9525" cap="flat" cmpd="sng">
            <a:solidFill>
              <a:srgbClr val="DA3418"/>
            </a:solidFill>
            <a:prstDash val="solid"/>
            <a:round/>
            <a:headEnd type="none" w="med" len="med"/>
            <a:tailEnd type="none" w="med" len="med"/>
          </a:ln>
        </p:spPr>
      </p:cxnSp>
      <p:sp>
        <p:nvSpPr>
          <p:cNvPr id="11" name="Google Shape;43;p7">
            <a:extLst>
              <a:ext uri="{FF2B5EF4-FFF2-40B4-BE49-F238E27FC236}">
                <a16:creationId xmlns:a16="http://schemas.microsoft.com/office/drawing/2014/main" id="{AA7F784D-DA68-2AAB-03CC-35C8DF11D09A}"/>
              </a:ext>
            </a:extLst>
          </p:cNvPr>
          <p:cNvSpPr txBox="1">
            <a:spLocks noGrp="1"/>
          </p:cNvSpPr>
          <p:nvPr>
            <p:ph type="sldNum" idx="12"/>
          </p:nvPr>
        </p:nvSpPr>
        <p:spPr>
          <a:xfrm>
            <a:off x="8595308" y="-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extLst>
      <p:ext uri="{BB962C8B-B14F-4D97-AF65-F5344CB8AC3E}">
        <p14:creationId xmlns:p14="http://schemas.microsoft.com/office/powerpoint/2010/main" val="20013225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ustom Layout 1" preserve="1">
  <p:cSld name="Custom Layout 1">
    <p:spTree>
      <p:nvGrpSpPr>
        <p:cNvPr id="1" name="Shape 45"/>
        <p:cNvGrpSpPr/>
        <p:nvPr/>
      </p:nvGrpSpPr>
      <p:grpSpPr>
        <a:xfrm>
          <a:off x="0" y="0"/>
          <a:ext cx="0" cy="0"/>
          <a:chOff x="0" y="0"/>
          <a:chExt cx="0" cy="0"/>
        </a:xfrm>
      </p:grpSpPr>
      <p:sp>
        <p:nvSpPr>
          <p:cNvPr id="46" name="Google Shape;46;p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 name="Google Shape;43;p7">
            <a:extLst>
              <a:ext uri="{FF2B5EF4-FFF2-40B4-BE49-F238E27FC236}">
                <a16:creationId xmlns:a16="http://schemas.microsoft.com/office/drawing/2014/main" id="{77A7B37D-E59C-BF14-E0D3-48F745894D39}"/>
              </a:ext>
            </a:extLst>
          </p:cNvPr>
          <p:cNvSpPr txBox="1">
            <a:spLocks noGrp="1"/>
          </p:cNvSpPr>
          <p:nvPr>
            <p:ph type="sldNum" idx="12"/>
          </p:nvPr>
        </p:nvSpPr>
        <p:spPr>
          <a:xfrm>
            <a:off x="8595308" y="-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47064402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dirty="0"/>
          </a:p>
        </p:txBody>
      </p:sp>
      <p:sp>
        <p:nvSpPr>
          <p:cNvPr id="8" name="Google Shape;8;p1"/>
          <p:cNvSpPr txBox="1">
            <a:spLocks noGrp="1"/>
          </p:cNvSpPr>
          <p:nvPr>
            <p:ph type="sldNum" idx="12"/>
          </p:nvPr>
        </p:nvSpPr>
        <p:spPr>
          <a:xfrm>
            <a:off x="8595300" y="3645"/>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9" name="Rectangle 8">
            <a:extLst>
              <a:ext uri="{FF2B5EF4-FFF2-40B4-BE49-F238E27FC236}">
                <a16:creationId xmlns:a16="http://schemas.microsoft.com/office/drawing/2014/main" id="{36604E58-DD3D-94B5-3217-FD0A50E19A72}"/>
              </a:ext>
            </a:extLst>
          </p:cNvPr>
          <p:cNvSpPr/>
          <p:nvPr userDrawn="1"/>
        </p:nvSpPr>
        <p:spPr>
          <a:xfrm flipH="1">
            <a:off x="0" y="5050214"/>
            <a:ext cx="9144000" cy="93286"/>
          </a:xfrm>
          <a:prstGeom prst="rect">
            <a:avLst/>
          </a:prstGeom>
          <a:solidFill>
            <a:srgbClr val="5C2C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2" name="Rectangle 1">
            <a:extLst>
              <a:ext uri="{FF2B5EF4-FFF2-40B4-BE49-F238E27FC236}">
                <a16:creationId xmlns:a16="http://schemas.microsoft.com/office/drawing/2014/main" id="{DD24F9B1-ED3E-E641-4D0D-AF9B3AFA573B}"/>
              </a:ext>
            </a:extLst>
          </p:cNvPr>
          <p:cNvSpPr/>
          <p:nvPr userDrawn="1"/>
        </p:nvSpPr>
        <p:spPr>
          <a:xfrm flipH="1">
            <a:off x="-6" y="5086065"/>
            <a:ext cx="9144001" cy="53789"/>
          </a:xfrm>
          <a:prstGeom prst="rect">
            <a:avLst/>
          </a:prstGeom>
          <a:solidFill>
            <a:srgbClr val="2449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Tree>
    <p:extLst>
      <p:ext uri="{BB962C8B-B14F-4D97-AF65-F5344CB8AC3E}">
        <p14:creationId xmlns:p14="http://schemas.microsoft.com/office/powerpoint/2010/main" val="311248579"/>
      </p:ext>
    </p:extLst>
  </p:cSld>
  <p:clrMap bg1="lt1" tx1="dk1" bg2="dk2" tx2="lt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4"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21.png"/><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21.png"/><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14.xml"/><Relationship Id="rId7"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17.png"/><Relationship Id="rId5" Type="http://schemas.openxmlformats.org/officeDocument/2006/relationships/image" Target="../media/image3.png"/><Relationship Id="rId10" Type="http://schemas.openxmlformats.org/officeDocument/2006/relationships/image" Target="../media/image19.svg"/><Relationship Id="rId4" Type="http://schemas.openxmlformats.org/officeDocument/2006/relationships/image" Target="../media/image2.png"/><Relationship Id="rId9" Type="http://schemas.openxmlformats.org/officeDocument/2006/relationships/image" Target="../media/image18.png"/></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15.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2.png"/><Relationship Id="rId11" Type="http://schemas.openxmlformats.org/officeDocument/2006/relationships/image" Target="../media/image30.png"/><Relationship Id="rId5" Type="http://schemas.openxmlformats.org/officeDocument/2006/relationships/image" Target="../media/image28.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19.svg"/></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16.xml"/><Relationship Id="rId7"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31.png"/><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39.png"/><Relationship Id="rId3" Type="http://schemas.openxmlformats.org/officeDocument/2006/relationships/notesSlide" Target="../notesSlides/notesSlide17.xml"/><Relationship Id="rId7" Type="http://schemas.openxmlformats.org/officeDocument/2006/relationships/image" Target="../media/image37.png"/><Relationship Id="rId12" Type="http://schemas.openxmlformats.org/officeDocument/2006/relationships/image" Target="../media/image38.png"/><Relationship Id="rId2" Type="http://schemas.openxmlformats.org/officeDocument/2006/relationships/slideLayout" Target="../slideLayouts/slideLayout2.xml"/><Relationship Id="rId16" Type="http://schemas.openxmlformats.org/officeDocument/2006/relationships/image" Target="../media/image42.png"/><Relationship Id="rId1" Type="http://schemas.openxmlformats.org/officeDocument/2006/relationships/tags" Target="../tags/tag13.xml"/><Relationship Id="rId6" Type="http://schemas.openxmlformats.org/officeDocument/2006/relationships/image" Target="../media/image36.png"/><Relationship Id="rId11" Type="http://schemas.openxmlformats.org/officeDocument/2006/relationships/image" Target="../media/image23.png"/><Relationship Id="rId5" Type="http://schemas.openxmlformats.org/officeDocument/2006/relationships/image" Target="../media/image35.png"/><Relationship Id="rId15" Type="http://schemas.openxmlformats.org/officeDocument/2006/relationships/image" Target="../media/image41.png"/><Relationship Id="rId10" Type="http://schemas.openxmlformats.org/officeDocument/2006/relationships/image" Target="../media/image30.png"/><Relationship Id="rId4" Type="http://schemas.openxmlformats.org/officeDocument/2006/relationships/image" Target="../media/image34.png"/><Relationship Id="rId9" Type="http://schemas.openxmlformats.org/officeDocument/2006/relationships/image" Target="../media/image3.png"/><Relationship Id="rId14" Type="http://schemas.openxmlformats.org/officeDocument/2006/relationships/image" Target="../media/image40.png"/></Relationships>
</file>

<file path=ppt/slides/_rels/slide1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notesSlide" Target="../notesSlides/notesSlide18.xml"/><Relationship Id="rId7" Type="http://schemas.openxmlformats.org/officeDocument/2006/relationships/image" Target="../media/image45.PN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44.png"/><Relationship Id="rId5" Type="http://schemas.openxmlformats.org/officeDocument/2006/relationships/image" Target="../media/image3.png"/><Relationship Id="rId15" Type="http://schemas.openxmlformats.org/officeDocument/2006/relationships/image" Target="../media/image540.png"/><Relationship Id="rId10" Type="http://schemas.openxmlformats.org/officeDocument/2006/relationships/image" Target="../media/image48.png"/><Relationship Id="rId4" Type="http://schemas.openxmlformats.org/officeDocument/2006/relationships/image" Target="../media/image43.png"/><Relationship Id="rId9" Type="http://schemas.openxmlformats.org/officeDocument/2006/relationships/image" Target="../media/image47.png"/><Relationship Id="rId14" Type="http://schemas.openxmlformats.org/officeDocument/2006/relationships/image" Target="../media/image530.png"/></Relationships>
</file>

<file path=ppt/slides/_rels/slide19.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50.png"/><Relationship Id="rId7" Type="http://schemas.openxmlformats.org/officeDocument/2006/relationships/image" Target="../media/image57.png"/><Relationship Id="rId12" Type="http://schemas.openxmlformats.org/officeDocument/2006/relationships/image" Target="../media/image49.png"/><Relationship Id="rId2" Type="http://schemas.openxmlformats.org/officeDocument/2006/relationships/notesSlide" Target="../notesSlides/notesSlide19.xml"/><Relationship Id="rId16"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560.png"/><Relationship Id="rId11" Type="http://schemas.openxmlformats.org/officeDocument/2006/relationships/image" Target="../media/image13.png"/><Relationship Id="rId15" Type="http://schemas.openxmlformats.org/officeDocument/2006/relationships/image" Target="../media/image52.png"/><Relationship Id="rId10" Type="http://schemas.openxmlformats.org/officeDocument/2006/relationships/image" Target="../media/image10.png"/><Relationship Id="rId9" Type="http://schemas.openxmlformats.org/officeDocument/2006/relationships/image" Target="../media/image48.png"/><Relationship Id="rId14" Type="http://schemas.openxmlformats.org/officeDocument/2006/relationships/image" Target="../media/image51.png"/></Relationships>
</file>

<file path=ppt/slides/_rels/slide2.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g"/><Relationship Id="rId11" Type="http://schemas.openxmlformats.org/officeDocument/2006/relationships/hyperlink" Target="http://www.digitalartthatrocks.com/" TargetMode="External"/><Relationship Id="rId5" Type="http://schemas.openxmlformats.org/officeDocument/2006/relationships/image" Target="../media/image6.jpg"/><Relationship Id="rId10" Type="http://schemas.openxmlformats.org/officeDocument/2006/relationships/image" Target="../media/image3.png"/><Relationship Id="rId4" Type="http://schemas.openxmlformats.org/officeDocument/2006/relationships/image" Target="../media/image5.jpg"/><Relationship Id="rId9" Type="http://schemas.openxmlformats.org/officeDocument/2006/relationships/image" Target="../media/image2.png"/></Relationships>
</file>

<file path=ppt/slides/_rels/slide20.xml.rels><?xml version="1.0" encoding="UTF-8" standalone="yes"?>
<Relationships xmlns="http://schemas.openxmlformats.org/package/2006/relationships"><Relationship Id="rId18" Type="http://schemas.openxmlformats.org/officeDocument/2006/relationships/image" Target="../media/image48.png"/><Relationship Id="rId26" Type="http://schemas.openxmlformats.org/officeDocument/2006/relationships/image" Target="../media/image61.png"/><Relationship Id="rId21" Type="http://schemas.openxmlformats.org/officeDocument/2006/relationships/image" Target="../media/image55.png"/><Relationship Id="rId17" Type="http://schemas.openxmlformats.org/officeDocument/2006/relationships/image" Target="../media/image43.png"/><Relationship Id="rId25" Type="http://schemas.openxmlformats.org/officeDocument/2006/relationships/image" Target="../media/image60.png"/><Relationship Id="rId2" Type="http://schemas.openxmlformats.org/officeDocument/2006/relationships/notesSlide" Target="../notesSlides/notesSlide20.xml"/><Relationship Id="rId16" Type="http://schemas.openxmlformats.org/officeDocument/2006/relationships/image" Target="../media/image540.png"/><Relationship Id="rId20" Type="http://schemas.openxmlformats.org/officeDocument/2006/relationships/image" Target="../media/image54.png"/><Relationship Id="rId29" Type="http://schemas.openxmlformats.org/officeDocument/2006/relationships/image" Target="../media/image49.png"/><Relationship Id="rId1" Type="http://schemas.openxmlformats.org/officeDocument/2006/relationships/slideLayout" Target="../slideLayouts/slideLayout2.xml"/><Relationship Id="rId24" Type="http://schemas.openxmlformats.org/officeDocument/2006/relationships/image" Target="../media/image59.png"/><Relationship Id="rId15" Type="http://schemas.openxmlformats.org/officeDocument/2006/relationships/image" Target="../media/image67.png"/><Relationship Id="rId23" Type="http://schemas.openxmlformats.org/officeDocument/2006/relationships/image" Target="../media/image58.png"/><Relationship Id="rId28" Type="http://schemas.openxmlformats.org/officeDocument/2006/relationships/image" Target="../media/image13.png"/><Relationship Id="rId19" Type="http://schemas.openxmlformats.org/officeDocument/2006/relationships/image" Target="../media/image53.png"/><Relationship Id="rId22" Type="http://schemas.openxmlformats.org/officeDocument/2006/relationships/image" Target="../media/image56.png"/><Relationship Id="rId27" Type="http://schemas.openxmlformats.org/officeDocument/2006/relationships/image" Target="../media/image63.png"/><Relationship Id="rId30"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64.png"/></Relationships>
</file>

<file path=ppt/slides/_rels/slide2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notesSlide" Target="../notesSlides/notesSlide22.xml"/><Relationship Id="rId7" Type="http://schemas.openxmlformats.org/officeDocument/2006/relationships/image" Target="../media/image66.png"/><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65.png"/><Relationship Id="rId9" Type="http://schemas.openxmlformats.org/officeDocument/2006/relationships/image" Target="../media/image69.png"/></Relationships>
</file>

<file path=ppt/slides/_rels/slide23.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notesSlide" Target="../notesSlides/notesSlide23.xml"/><Relationship Id="rId7" Type="http://schemas.openxmlformats.org/officeDocument/2006/relationships/image" Target="../media/image71.png"/><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70.png"/><Relationship Id="rId5" Type="http://schemas.openxmlformats.org/officeDocument/2006/relationships/image" Target="../media/image48.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notesSlide" Target="../notesSlides/notesSlide24.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image" Target="../media/image2.png"/><Relationship Id="rId11" Type="http://schemas.openxmlformats.org/officeDocument/2006/relationships/image" Target="../media/image68.png"/><Relationship Id="rId5" Type="http://schemas.openxmlformats.org/officeDocument/2006/relationships/image" Target="../media/image73.png"/><Relationship Id="rId10" Type="http://schemas.openxmlformats.org/officeDocument/2006/relationships/image" Target="../media/image69.png"/><Relationship Id="rId4" Type="http://schemas.openxmlformats.org/officeDocument/2006/relationships/image" Target="../media/image65.png"/><Relationship Id="rId9" Type="http://schemas.openxmlformats.org/officeDocument/2006/relationships/image" Target="../media/image74.png"/></Relationships>
</file>

<file path=ppt/slides/_rels/slide2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notesSlide" Target="../notesSlides/notesSlide25.xml"/><Relationship Id="rId7" Type="http://schemas.openxmlformats.org/officeDocument/2006/relationships/image" Target="../media/image71.png"/><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70.png"/><Relationship Id="rId5" Type="http://schemas.openxmlformats.org/officeDocument/2006/relationships/image" Target="../media/image48.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notesSlide" Target="../notesSlides/notesSlide26.xml"/><Relationship Id="rId7" Type="http://schemas.openxmlformats.org/officeDocument/2006/relationships/image" Target="../media/image75.png"/><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69.png"/><Relationship Id="rId4" Type="http://schemas.openxmlformats.org/officeDocument/2006/relationships/image" Target="../media/image65.png"/><Relationship Id="rId9" Type="http://schemas.openxmlformats.org/officeDocument/2006/relationships/image" Target="../media/image68.png"/></Relationships>
</file>

<file path=ppt/slides/_rels/slide27.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notesSlide" Target="../notesSlides/notesSlide27.xml"/><Relationship Id="rId7"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76.png"/></Relationships>
</file>

<file path=ppt/slides/_rels/slide28.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78.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3.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3" Type="http://schemas.openxmlformats.org/officeDocument/2006/relationships/notesSlide" Target="../notesSlides/notesSlide29.xml"/><Relationship Id="rId7" Type="http://schemas.openxmlformats.org/officeDocument/2006/relationships/image" Target="../media/image80.png"/><Relationship Id="rId12" Type="http://schemas.openxmlformats.org/officeDocument/2006/relationships/image" Target="../media/image85.png"/><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3.png"/><Relationship Id="rId10" Type="http://schemas.openxmlformats.org/officeDocument/2006/relationships/image" Target="../media/image83.png"/><Relationship Id="rId4" Type="http://schemas.openxmlformats.org/officeDocument/2006/relationships/image" Target="../media/image2.png"/><Relationship Id="rId9" Type="http://schemas.openxmlformats.org/officeDocument/2006/relationships/image" Target="../media/image82.PN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image" Target="../media/image82.PNG"/><Relationship Id="rId5" Type="http://schemas.openxmlformats.org/officeDocument/2006/relationships/image" Target="../media/image3.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notesSlide" Target="../notesSlides/notesSlide31.xml"/><Relationship Id="rId7" Type="http://schemas.openxmlformats.org/officeDocument/2006/relationships/image" Target="../media/image84.png"/><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image" Target="../media/image83.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86.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image" Target="../media/image87.png"/><Relationship Id="rId5" Type="http://schemas.openxmlformats.org/officeDocument/2006/relationships/image" Target="../media/image3.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notesSlide" Target="../notesSlides/notesSlide33.xml"/><Relationship Id="rId7" Type="http://schemas.openxmlformats.org/officeDocument/2006/relationships/image" Target="../media/image89.png"/><Relationship Id="rId12" Type="http://schemas.openxmlformats.org/officeDocument/2006/relationships/image" Target="../media/image92.png"/><Relationship Id="rId2" Type="http://schemas.openxmlformats.org/officeDocument/2006/relationships/slideLayout" Target="../slideLayouts/slideLayout2.xml"/><Relationship Id="rId1" Type="http://schemas.openxmlformats.org/officeDocument/2006/relationships/tags" Target="../tags/tag26.xml"/><Relationship Id="rId6" Type="http://schemas.openxmlformats.org/officeDocument/2006/relationships/image" Target="../media/image88.png"/><Relationship Id="rId11" Type="http://schemas.openxmlformats.org/officeDocument/2006/relationships/image" Target="../media/image53.png"/><Relationship Id="rId5" Type="http://schemas.openxmlformats.org/officeDocument/2006/relationships/image" Target="../media/image3.png"/><Relationship Id="rId10" Type="http://schemas.openxmlformats.org/officeDocument/2006/relationships/image" Target="../media/image55.png"/><Relationship Id="rId4" Type="http://schemas.openxmlformats.org/officeDocument/2006/relationships/image" Target="../media/image2.png"/><Relationship Id="rId9" Type="http://schemas.openxmlformats.org/officeDocument/2006/relationships/image" Target="../media/image91.png"/></Relationships>
</file>

<file path=ppt/slides/_rels/slide34.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notesSlide" Target="../notesSlides/notesSlide34.xml"/><Relationship Id="rId7"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23.png"/><Relationship Id="rId11" Type="http://schemas.openxmlformats.org/officeDocument/2006/relationships/image" Target="../media/image30.png"/><Relationship Id="rId5" Type="http://schemas.openxmlformats.org/officeDocument/2006/relationships/image" Target="../media/image3.png"/><Relationship Id="rId10" Type="http://schemas.openxmlformats.org/officeDocument/2006/relationships/image" Target="../media/image29.PNG"/><Relationship Id="rId4" Type="http://schemas.openxmlformats.org/officeDocument/2006/relationships/image" Target="../media/image2.png"/><Relationship Id="rId9"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92.jpg"/><Relationship Id="rId7"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94.jpg"/><Relationship Id="rId4" Type="http://schemas.openxmlformats.org/officeDocument/2006/relationships/image" Target="../media/image93.jp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video" Target="../media/media1.mp4"/><Relationship Id="rId7" Type="http://schemas.openxmlformats.org/officeDocument/2006/relationships/image" Target="../media/image2.png"/><Relationship Id="rId2" Type="http://schemas.microsoft.com/office/2007/relationships/media" Target="../media/media1.mp4"/><Relationship Id="rId1" Type="http://schemas.openxmlformats.org/officeDocument/2006/relationships/tags" Target="../tags/tag2.xml"/><Relationship Id="rId6" Type="http://schemas.openxmlformats.org/officeDocument/2006/relationships/image" Target="../media/image14.png"/><Relationship Id="rId5" Type="http://schemas.openxmlformats.org/officeDocument/2006/relationships/notesSlide" Target="../notesSlides/notesSlide4.xml"/><Relationship Id="rId4" Type="http://schemas.openxmlformats.org/officeDocument/2006/relationships/slideLayout" Target="../slideLayouts/slideLayout2.xml"/><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video" Target="../media/media2.mp4"/><Relationship Id="rId7" Type="http://schemas.openxmlformats.org/officeDocument/2006/relationships/notesSlide" Target="../notesSlides/notesSlide5.xml"/><Relationship Id="rId12" Type="http://schemas.openxmlformats.org/officeDocument/2006/relationships/image" Target="../media/image16.png"/><Relationship Id="rId2" Type="http://schemas.microsoft.com/office/2007/relationships/media" Target="../media/media2.mp4"/><Relationship Id="rId1" Type="http://schemas.openxmlformats.org/officeDocument/2006/relationships/tags" Target="../tags/tag3.xml"/><Relationship Id="rId6" Type="http://schemas.openxmlformats.org/officeDocument/2006/relationships/slideLayout" Target="../slideLayouts/slideLayout2.xml"/><Relationship Id="rId11" Type="http://schemas.openxmlformats.org/officeDocument/2006/relationships/image" Target="../media/image12.png"/><Relationship Id="rId5" Type="http://schemas.openxmlformats.org/officeDocument/2006/relationships/video" Target="../media/media3.mp4"/><Relationship Id="rId10" Type="http://schemas.openxmlformats.org/officeDocument/2006/relationships/image" Target="../media/image3.png"/><Relationship Id="rId4" Type="http://schemas.microsoft.com/office/2007/relationships/media" Target="../media/media3.mp4"/><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6.xml"/><Relationship Id="rId7"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17.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9.sv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7.xml"/><Relationship Id="rId7"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17.png"/><Relationship Id="rId5" Type="http://schemas.openxmlformats.org/officeDocument/2006/relationships/image" Target="../media/image3.png"/><Relationship Id="rId10" Type="http://schemas.openxmlformats.org/officeDocument/2006/relationships/image" Target="../media/image19.svg"/><Relationship Id="rId4" Type="http://schemas.openxmlformats.org/officeDocument/2006/relationships/image" Target="../media/image2.pn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8.xml"/><Relationship Id="rId7"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Google Shape;52;p9"/>
          <p:cNvSpPr txBox="1">
            <a:spLocks noGrp="1"/>
          </p:cNvSpPr>
          <p:nvPr>
            <p:ph type="ctrTitle"/>
          </p:nvPr>
        </p:nvSpPr>
        <p:spPr>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US" dirty="0"/>
              <a:t>Targeting Shape and Material in Lighting Design</a:t>
            </a:r>
            <a:endParaRPr dirty="0"/>
          </a:p>
        </p:txBody>
      </p:sp>
      <p:sp>
        <p:nvSpPr>
          <p:cNvPr id="53" name="Google Shape;53;p9"/>
          <p:cNvSpPr txBox="1">
            <a:spLocks noGrp="1"/>
          </p:cNvSpPr>
          <p:nvPr>
            <p:ph type="subTitle" idx="1"/>
          </p:nvPr>
        </p:nvSpPr>
        <p:spPr>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dirty="0"/>
              <a:t>Baran Usta, Sylvia Pont, Elmar Eisemann</a:t>
            </a:r>
            <a:endParaRPr dirty="0"/>
          </a:p>
        </p:txBody>
      </p:sp>
      <p:sp>
        <p:nvSpPr>
          <p:cNvPr id="4" name="Slide Number Placeholder 3">
            <a:extLst>
              <a:ext uri="{FF2B5EF4-FFF2-40B4-BE49-F238E27FC236}">
                <a16:creationId xmlns:a16="http://schemas.microsoft.com/office/drawing/2014/main" id="{4FDEB9EE-8EE5-0417-CB44-1C44D937AB9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a:t>
            </a:fld>
            <a:endParaRPr lang="en" dirty="0"/>
          </a:p>
        </p:txBody>
      </p:sp>
      <p:pic>
        <p:nvPicPr>
          <p:cNvPr id="2" name="Picture 1" descr="Logo&#10;&#10;Description automatically generated">
            <a:extLst>
              <a:ext uri="{FF2B5EF4-FFF2-40B4-BE49-F238E27FC236}">
                <a16:creationId xmlns:a16="http://schemas.microsoft.com/office/drawing/2014/main" id="{6A6C242C-4D18-179B-DFC3-3E0D4059FD53}"/>
              </a:ext>
            </a:extLst>
          </p:cNvPr>
          <p:cNvPicPr>
            <a:picLocks noChangeAspect="1"/>
          </p:cNvPicPr>
          <p:nvPr/>
        </p:nvPicPr>
        <p:blipFill>
          <a:blip r:embed="rId3"/>
          <a:stretch>
            <a:fillRect/>
          </a:stretch>
        </p:blipFill>
        <p:spPr>
          <a:xfrm>
            <a:off x="7816392" y="373765"/>
            <a:ext cx="1264396" cy="778868"/>
          </a:xfrm>
          <a:prstGeom prst="rect">
            <a:avLst/>
          </a:prstGeom>
        </p:spPr>
      </p:pic>
      <p:pic>
        <p:nvPicPr>
          <p:cNvPr id="5" name="Picture 4" descr="A picture containing shape&#10;&#10;Description automatically generated">
            <a:extLst>
              <a:ext uri="{FF2B5EF4-FFF2-40B4-BE49-F238E27FC236}">
                <a16:creationId xmlns:a16="http://schemas.microsoft.com/office/drawing/2014/main" id="{2A995EC7-1EFE-2EE8-D14A-C2052C982C67}"/>
              </a:ext>
            </a:extLst>
          </p:cNvPr>
          <p:cNvPicPr>
            <a:picLocks noChangeAspect="1"/>
          </p:cNvPicPr>
          <p:nvPr/>
        </p:nvPicPr>
        <p:blipFill>
          <a:blip r:embed="rId4"/>
          <a:stretch>
            <a:fillRect/>
          </a:stretch>
        </p:blipFill>
        <p:spPr>
          <a:xfrm>
            <a:off x="8340600" y="139972"/>
            <a:ext cx="509416" cy="337823"/>
          </a:xfrm>
          <a:prstGeom prst="rect">
            <a:avLst/>
          </a:prstGeom>
        </p:spPr>
      </p:pic>
      <p:sp>
        <p:nvSpPr>
          <p:cNvPr id="8" name="TextBox 7">
            <a:extLst>
              <a:ext uri="{FF2B5EF4-FFF2-40B4-BE49-F238E27FC236}">
                <a16:creationId xmlns:a16="http://schemas.microsoft.com/office/drawing/2014/main" id="{C5F8E616-0FCD-9E83-CA8B-539D041F668B}"/>
              </a:ext>
            </a:extLst>
          </p:cNvPr>
          <p:cNvSpPr txBox="1"/>
          <p:nvPr/>
        </p:nvSpPr>
        <p:spPr>
          <a:xfrm>
            <a:off x="7964984" y="9003"/>
            <a:ext cx="381836" cy="529184"/>
          </a:xfrm>
          <a:prstGeom prst="rect">
            <a:avLst/>
          </a:prstGeom>
          <a:noFill/>
        </p:spPr>
        <p:txBody>
          <a:bodyPr wrap="none" rtlCol="0">
            <a:spAutoFit/>
          </a:bodyPr>
          <a:lstStyle/>
          <a:p>
            <a:pPr marL="0" marR="0" defTabSz="0">
              <a:lnSpc>
                <a:spcPct val="107000"/>
              </a:lnSpc>
              <a:spcBef>
                <a:spcPts val="0"/>
              </a:spcBef>
            </a:pPr>
            <a:r>
              <a:rPr lang="en-US" sz="2800" dirty="0">
                <a:effectLst/>
                <a:latin typeface="Symbol" panose="05050102010706020507" pitchFamily="18" charset="2"/>
                <a:ea typeface="Calibri" panose="020F0502020204030204" pitchFamily="34" charset="0"/>
                <a:cs typeface="Times New Roman" panose="02020603050405020304" pitchFamily="18" charset="0"/>
              </a:rPr>
              <a:t>p</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p10"/>
          <p:cNvSpPr txBox="1">
            <a:spLocks noGrp="1"/>
          </p:cNvSpPr>
          <p:nvPr>
            <p:ph type="title"/>
          </p:nvPr>
        </p:nvSpPr>
        <p:spPr>
          <a:prstGeom prst="rect">
            <a:avLst/>
          </a:prstGeom>
        </p:spPr>
        <p:txBody>
          <a:bodyPr spcFirstLastPara="1" wrap="square" lIns="91425" tIns="91425" rIns="91425" bIns="91425" anchor="t" anchorCtr="0">
            <a:normAutofit fontScale="90000"/>
          </a:bodyPr>
          <a:lstStyle/>
          <a:p>
            <a:r>
              <a:rPr lang="en-US" dirty="0"/>
              <a:t>Shape-Material Design Interface</a:t>
            </a:r>
            <a:endParaRPr dirty="0"/>
          </a:p>
        </p:txBody>
      </p:sp>
      <p:sp>
        <p:nvSpPr>
          <p:cNvPr id="4" name="Slide Number Placeholder 3">
            <a:extLst>
              <a:ext uri="{FF2B5EF4-FFF2-40B4-BE49-F238E27FC236}">
                <a16:creationId xmlns:a16="http://schemas.microsoft.com/office/drawing/2014/main" id="{58E6B067-20D8-C8AD-B300-E9A9F678E70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a:t>
            </a:fld>
            <a:endParaRPr lang="en"/>
          </a:p>
        </p:txBody>
      </p:sp>
      <p:pic>
        <p:nvPicPr>
          <p:cNvPr id="21" name="Picture 20" descr="Logo&#10;&#10;Description automatically generated">
            <a:extLst>
              <a:ext uri="{FF2B5EF4-FFF2-40B4-BE49-F238E27FC236}">
                <a16:creationId xmlns:a16="http://schemas.microsoft.com/office/drawing/2014/main" id="{0EBB2642-268A-1ADF-4AB9-0A1B1A7A5F52}"/>
              </a:ext>
            </a:extLst>
          </p:cNvPr>
          <p:cNvPicPr>
            <a:picLocks noChangeAspect="1"/>
          </p:cNvPicPr>
          <p:nvPr/>
        </p:nvPicPr>
        <p:blipFill>
          <a:blip r:embed="rId4"/>
          <a:stretch>
            <a:fillRect/>
          </a:stretch>
        </p:blipFill>
        <p:spPr>
          <a:xfrm>
            <a:off x="7816392" y="373765"/>
            <a:ext cx="1264396" cy="778868"/>
          </a:xfrm>
          <a:prstGeom prst="rect">
            <a:avLst/>
          </a:prstGeom>
        </p:spPr>
      </p:pic>
      <p:pic>
        <p:nvPicPr>
          <p:cNvPr id="26" name="Picture 25" descr="A picture containing shape&#10;&#10;Description automatically generated">
            <a:extLst>
              <a:ext uri="{FF2B5EF4-FFF2-40B4-BE49-F238E27FC236}">
                <a16:creationId xmlns:a16="http://schemas.microsoft.com/office/drawing/2014/main" id="{3AA07C41-C838-9874-2DAB-D9A16227D7EC}"/>
              </a:ext>
            </a:extLst>
          </p:cNvPr>
          <p:cNvPicPr>
            <a:picLocks noChangeAspect="1"/>
          </p:cNvPicPr>
          <p:nvPr/>
        </p:nvPicPr>
        <p:blipFill>
          <a:blip r:embed="rId5"/>
          <a:stretch>
            <a:fillRect/>
          </a:stretch>
        </p:blipFill>
        <p:spPr>
          <a:xfrm>
            <a:off x="8340600" y="139972"/>
            <a:ext cx="509416" cy="337823"/>
          </a:xfrm>
          <a:prstGeom prst="rect">
            <a:avLst/>
          </a:prstGeom>
        </p:spPr>
      </p:pic>
      <p:sp>
        <p:nvSpPr>
          <p:cNvPr id="27" name="TextBox 26">
            <a:extLst>
              <a:ext uri="{FF2B5EF4-FFF2-40B4-BE49-F238E27FC236}">
                <a16:creationId xmlns:a16="http://schemas.microsoft.com/office/drawing/2014/main" id="{773340D6-C6B0-3176-C7F6-C2EA9EACFA05}"/>
              </a:ext>
            </a:extLst>
          </p:cNvPr>
          <p:cNvSpPr txBox="1"/>
          <p:nvPr/>
        </p:nvSpPr>
        <p:spPr>
          <a:xfrm>
            <a:off x="7964984" y="9003"/>
            <a:ext cx="381836" cy="529184"/>
          </a:xfrm>
          <a:prstGeom prst="rect">
            <a:avLst/>
          </a:prstGeom>
          <a:noFill/>
        </p:spPr>
        <p:txBody>
          <a:bodyPr wrap="none" rtlCol="0">
            <a:spAutoFit/>
          </a:bodyPr>
          <a:lstStyle/>
          <a:p>
            <a:pPr marL="0" marR="0" defTabSz="0">
              <a:lnSpc>
                <a:spcPct val="107000"/>
              </a:lnSpc>
              <a:spcBef>
                <a:spcPts val="0"/>
              </a:spcBef>
            </a:pPr>
            <a:r>
              <a:rPr lang="en-US" sz="2800" dirty="0">
                <a:effectLst/>
                <a:latin typeface="Symbol" panose="05050102010706020507" pitchFamily="18" charset="2"/>
                <a:ea typeface="Calibri" panose="020F0502020204030204" pitchFamily="34" charset="0"/>
                <a:cs typeface="Times New Roman" panose="02020603050405020304" pitchFamily="18" charset="0"/>
              </a:rPr>
              <a:t>p</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descr="A close-up of a light bulb&#10;&#10;Description automatically generated with low confidence">
            <a:extLst>
              <a:ext uri="{FF2B5EF4-FFF2-40B4-BE49-F238E27FC236}">
                <a16:creationId xmlns:a16="http://schemas.microsoft.com/office/drawing/2014/main" id="{4DACBB22-CBFF-8895-DD53-BF5500E3E4CB}"/>
              </a:ext>
            </a:extLst>
          </p:cNvPr>
          <p:cNvPicPr>
            <a:picLocks noChangeAspect="1"/>
          </p:cNvPicPr>
          <p:nvPr/>
        </p:nvPicPr>
        <p:blipFill>
          <a:blip r:embed="rId6"/>
          <a:stretch>
            <a:fillRect/>
          </a:stretch>
        </p:blipFill>
        <p:spPr>
          <a:xfrm>
            <a:off x="5075628" y="1396773"/>
            <a:ext cx="3372962" cy="3372962"/>
          </a:xfrm>
          <a:prstGeom prst="rect">
            <a:avLst/>
          </a:prstGeom>
        </p:spPr>
      </p:pic>
      <p:pic>
        <p:nvPicPr>
          <p:cNvPr id="7" name="Picture 6" descr="A picture containing diagram&#10;&#10;Description automatically generated">
            <a:extLst>
              <a:ext uri="{FF2B5EF4-FFF2-40B4-BE49-F238E27FC236}">
                <a16:creationId xmlns:a16="http://schemas.microsoft.com/office/drawing/2014/main" id="{06EB3684-849C-2693-C5EF-0B5D84A32642}"/>
              </a:ext>
            </a:extLst>
          </p:cNvPr>
          <p:cNvPicPr>
            <a:picLocks noChangeAspect="1"/>
          </p:cNvPicPr>
          <p:nvPr/>
        </p:nvPicPr>
        <p:blipFill>
          <a:blip r:embed="rId7"/>
          <a:stretch>
            <a:fillRect/>
          </a:stretch>
        </p:blipFill>
        <p:spPr>
          <a:xfrm>
            <a:off x="695410" y="1396772"/>
            <a:ext cx="3372963" cy="3372963"/>
          </a:xfrm>
          <a:prstGeom prst="rect">
            <a:avLst/>
          </a:prstGeom>
          <a:ln>
            <a:solidFill>
              <a:schemeClr val="tx1"/>
            </a:solidFill>
          </a:ln>
        </p:spPr>
      </p:pic>
      <p:sp>
        <p:nvSpPr>
          <p:cNvPr id="5" name="TextBox 4">
            <a:extLst>
              <a:ext uri="{FF2B5EF4-FFF2-40B4-BE49-F238E27FC236}">
                <a16:creationId xmlns:a16="http://schemas.microsoft.com/office/drawing/2014/main" id="{44FF87AE-8F93-D22D-6F4A-6B4263EB8C7D}"/>
              </a:ext>
            </a:extLst>
          </p:cNvPr>
          <p:cNvSpPr txBox="1"/>
          <p:nvPr/>
        </p:nvSpPr>
        <p:spPr>
          <a:xfrm>
            <a:off x="6886490" y="4774544"/>
            <a:ext cx="1562100" cy="246221"/>
          </a:xfrm>
          <a:prstGeom prst="rect">
            <a:avLst/>
          </a:prstGeom>
          <a:noFill/>
        </p:spPr>
        <p:txBody>
          <a:bodyPr wrap="square" rtlCol="0">
            <a:spAutoFit/>
          </a:bodyPr>
          <a:lstStyle/>
          <a:p>
            <a:pPr algn="r"/>
            <a:r>
              <a:rPr lang="en-US" sz="1000" dirty="0"/>
              <a:t>*mirror material</a:t>
            </a:r>
          </a:p>
        </p:txBody>
      </p:sp>
    </p:spTree>
    <p:custDataLst>
      <p:tags r:id="rId1"/>
    </p:custDataLst>
    <p:extLst>
      <p:ext uri="{BB962C8B-B14F-4D97-AF65-F5344CB8AC3E}">
        <p14:creationId xmlns:p14="http://schemas.microsoft.com/office/powerpoint/2010/main" val="140848217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p10"/>
          <p:cNvSpPr txBox="1">
            <a:spLocks noGrp="1"/>
          </p:cNvSpPr>
          <p:nvPr>
            <p:ph type="title"/>
          </p:nvPr>
        </p:nvSpPr>
        <p:spPr>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dirty="0"/>
              <a:t>Our Painting-Based Interfaces</a:t>
            </a:r>
            <a:endParaRPr dirty="0"/>
          </a:p>
        </p:txBody>
      </p:sp>
      <p:sp>
        <p:nvSpPr>
          <p:cNvPr id="59" name="Google Shape;59;p10"/>
          <p:cNvSpPr txBox="1">
            <a:spLocks noGrp="1"/>
          </p:cNvSpPr>
          <p:nvPr>
            <p:ph type="body" idx="1"/>
          </p:nvPr>
        </p:nvSpPr>
        <p:spPr>
          <a:prstGeom prst="rect">
            <a:avLst/>
          </a:prstGeom>
        </p:spPr>
        <p:txBody>
          <a:bodyPr spcFirstLastPara="1" wrap="square" lIns="91425" tIns="91425" rIns="91425" bIns="91425" anchor="t" anchorCtr="0">
            <a:normAutofit/>
          </a:bodyPr>
          <a:lstStyle/>
          <a:p>
            <a:pPr marL="285750" indent="-285750">
              <a:spcAft>
                <a:spcPts val="1200"/>
              </a:spcAft>
            </a:pPr>
            <a:r>
              <a:rPr lang="en-US" dirty="0"/>
              <a:t>Shape-Material Design</a:t>
            </a:r>
          </a:p>
          <a:p>
            <a:pPr marL="285750" indent="-285750">
              <a:spcAft>
                <a:spcPts val="1200"/>
              </a:spcAft>
            </a:pPr>
            <a:endParaRPr lang="en-US" dirty="0"/>
          </a:p>
          <a:p>
            <a:pPr marL="285750" indent="-285750">
              <a:spcAft>
                <a:spcPts val="1200"/>
              </a:spcAft>
            </a:pPr>
            <a:endParaRPr lang="en-US" dirty="0"/>
          </a:p>
          <a:p>
            <a:pPr marL="285750" indent="-285750">
              <a:spcAft>
                <a:spcPts val="1200"/>
              </a:spcAft>
            </a:pPr>
            <a:endParaRPr lang="en-US" dirty="0"/>
          </a:p>
          <a:p>
            <a:pPr marL="285750" indent="-285750">
              <a:spcAft>
                <a:spcPts val="1200"/>
              </a:spcAft>
            </a:pPr>
            <a:r>
              <a:rPr lang="en-US" dirty="0"/>
              <a:t>Brightness Design</a:t>
            </a:r>
          </a:p>
        </p:txBody>
      </p:sp>
      <p:sp>
        <p:nvSpPr>
          <p:cNvPr id="4" name="Slide Number Placeholder 3">
            <a:extLst>
              <a:ext uri="{FF2B5EF4-FFF2-40B4-BE49-F238E27FC236}">
                <a16:creationId xmlns:a16="http://schemas.microsoft.com/office/drawing/2014/main" id="{58E6B067-20D8-C8AD-B300-E9A9F678E70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a:p>
        </p:txBody>
      </p:sp>
      <p:pic>
        <p:nvPicPr>
          <p:cNvPr id="21" name="Picture 20" descr="Logo&#10;&#10;Description automatically generated">
            <a:extLst>
              <a:ext uri="{FF2B5EF4-FFF2-40B4-BE49-F238E27FC236}">
                <a16:creationId xmlns:a16="http://schemas.microsoft.com/office/drawing/2014/main" id="{0EBB2642-268A-1ADF-4AB9-0A1B1A7A5F52}"/>
              </a:ext>
            </a:extLst>
          </p:cNvPr>
          <p:cNvPicPr>
            <a:picLocks noChangeAspect="1"/>
          </p:cNvPicPr>
          <p:nvPr/>
        </p:nvPicPr>
        <p:blipFill>
          <a:blip r:embed="rId4"/>
          <a:stretch>
            <a:fillRect/>
          </a:stretch>
        </p:blipFill>
        <p:spPr>
          <a:xfrm>
            <a:off x="7816392" y="373765"/>
            <a:ext cx="1264396" cy="778868"/>
          </a:xfrm>
          <a:prstGeom prst="rect">
            <a:avLst/>
          </a:prstGeom>
        </p:spPr>
      </p:pic>
      <p:pic>
        <p:nvPicPr>
          <p:cNvPr id="26" name="Picture 25" descr="A picture containing shape&#10;&#10;Description automatically generated">
            <a:extLst>
              <a:ext uri="{FF2B5EF4-FFF2-40B4-BE49-F238E27FC236}">
                <a16:creationId xmlns:a16="http://schemas.microsoft.com/office/drawing/2014/main" id="{3AA07C41-C838-9874-2DAB-D9A16227D7EC}"/>
              </a:ext>
            </a:extLst>
          </p:cNvPr>
          <p:cNvPicPr>
            <a:picLocks noChangeAspect="1"/>
          </p:cNvPicPr>
          <p:nvPr/>
        </p:nvPicPr>
        <p:blipFill>
          <a:blip r:embed="rId5"/>
          <a:stretch>
            <a:fillRect/>
          </a:stretch>
        </p:blipFill>
        <p:spPr>
          <a:xfrm>
            <a:off x="8340600" y="139972"/>
            <a:ext cx="509416" cy="337823"/>
          </a:xfrm>
          <a:prstGeom prst="rect">
            <a:avLst/>
          </a:prstGeom>
        </p:spPr>
      </p:pic>
      <p:sp>
        <p:nvSpPr>
          <p:cNvPr id="27" name="TextBox 26">
            <a:extLst>
              <a:ext uri="{FF2B5EF4-FFF2-40B4-BE49-F238E27FC236}">
                <a16:creationId xmlns:a16="http://schemas.microsoft.com/office/drawing/2014/main" id="{773340D6-C6B0-3176-C7F6-C2EA9EACFA05}"/>
              </a:ext>
            </a:extLst>
          </p:cNvPr>
          <p:cNvSpPr txBox="1"/>
          <p:nvPr/>
        </p:nvSpPr>
        <p:spPr>
          <a:xfrm>
            <a:off x="7964984" y="9003"/>
            <a:ext cx="381836" cy="529184"/>
          </a:xfrm>
          <a:prstGeom prst="rect">
            <a:avLst/>
          </a:prstGeom>
          <a:noFill/>
        </p:spPr>
        <p:txBody>
          <a:bodyPr wrap="none" rtlCol="0">
            <a:spAutoFit/>
          </a:bodyPr>
          <a:lstStyle/>
          <a:p>
            <a:pPr marL="0" marR="0" defTabSz="0">
              <a:lnSpc>
                <a:spcPct val="107000"/>
              </a:lnSpc>
              <a:spcBef>
                <a:spcPts val="0"/>
              </a:spcBef>
            </a:pPr>
            <a:r>
              <a:rPr lang="en-US" sz="2800" dirty="0">
                <a:effectLst/>
                <a:latin typeface="Symbol" panose="05050102010706020507" pitchFamily="18" charset="2"/>
                <a:ea typeface="Calibri" panose="020F0502020204030204" pitchFamily="34" charset="0"/>
                <a:cs typeface="Times New Roman" panose="02020603050405020304" pitchFamily="18" charset="0"/>
              </a:rPr>
              <a:t>p</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1" descr="A close-up of a light bulb&#10;&#10;Description automatically generated with low confidence">
            <a:extLst>
              <a:ext uri="{FF2B5EF4-FFF2-40B4-BE49-F238E27FC236}">
                <a16:creationId xmlns:a16="http://schemas.microsoft.com/office/drawing/2014/main" id="{C9EEFC97-A14A-1FAD-999C-015673B88083}"/>
              </a:ext>
            </a:extLst>
          </p:cNvPr>
          <p:cNvPicPr>
            <a:picLocks noChangeAspect="1"/>
          </p:cNvPicPr>
          <p:nvPr/>
        </p:nvPicPr>
        <p:blipFill>
          <a:blip r:embed="rId6"/>
          <a:stretch>
            <a:fillRect/>
          </a:stretch>
        </p:blipFill>
        <p:spPr>
          <a:xfrm>
            <a:off x="3642546" y="1747567"/>
            <a:ext cx="1158861" cy="1158861"/>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397E09AE-F9C3-B8BB-8D09-AC4DF4B86867}"/>
              </a:ext>
            </a:extLst>
          </p:cNvPr>
          <p:cNvPicPr>
            <a:picLocks noChangeAspect="1"/>
          </p:cNvPicPr>
          <p:nvPr/>
        </p:nvPicPr>
        <p:blipFill>
          <a:blip r:embed="rId7"/>
          <a:stretch>
            <a:fillRect/>
          </a:stretch>
        </p:blipFill>
        <p:spPr>
          <a:xfrm>
            <a:off x="2161615" y="1747566"/>
            <a:ext cx="1158861" cy="1158861"/>
          </a:xfrm>
          <a:prstGeom prst="rect">
            <a:avLst/>
          </a:prstGeom>
          <a:ln>
            <a:solidFill>
              <a:schemeClr val="tx1"/>
            </a:solidFill>
          </a:ln>
        </p:spPr>
      </p:pic>
    </p:spTree>
    <p:custDataLst>
      <p:tags r:id="rId1"/>
    </p:custDataLst>
    <p:extLst>
      <p:ext uri="{BB962C8B-B14F-4D97-AF65-F5344CB8AC3E}">
        <p14:creationId xmlns:p14="http://schemas.microsoft.com/office/powerpoint/2010/main" val="19994288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
                                            <p:txEl>
                                              <p:pRg st="4" end="4"/>
                                            </p:txEl>
                                          </p:spTgt>
                                        </p:tgtEl>
                                        <p:attrNameLst>
                                          <p:attrName>style.visibility</p:attrName>
                                        </p:attrNameLst>
                                      </p:cBhvr>
                                      <p:to>
                                        <p:strVal val="visible"/>
                                      </p:to>
                                    </p:set>
                                    <p:animEffect transition="in" filter="fade">
                                      <p:cBhvr>
                                        <p:cTn id="7" dur="500"/>
                                        <p:tgtEl>
                                          <p:spTgt spid="5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FBD1-E1B6-8ECB-F7B5-FC2A4D2D5C20}"/>
              </a:ext>
            </a:extLst>
          </p:cNvPr>
          <p:cNvSpPr>
            <a:spLocks noGrp="1"/>
          </p:cNvSpPr>
          <p:nvPr>
            <p:ph type="title"/>
          </p:nvPr>
        </p:nvSpPr>
        <p:spPr/>
        <p:txBody>
          <a:bodyPr>
            <a:normAutofit fontScale="90000"/>
          </a:bodyPr>
          <a:lstStyle/>
          <a:p>
            <a:r>
              <a:rPr lang="en-US" dirty="0"/>
              <a:t>Brightness Design Interface</a:t>
            </a:r>
          </a:p>
        </p:txBody>
      </p:sp>
      <p:sp>
        <p:nvSpPr>
          <p:cNvPr id="4" name="Slide Number Placeholder 3">
            <a:extLst>
              <a:ext uri="{FF2B5EF4-FFF2-40B4-BE49-F238E27FC236}">
                <a16:creationId xmlns:a16="http://schemas.microsoft.com/office/drawing/2014/main" id="{B16F3280-4581-2FBA-D24C-36AAF5F18DA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a:t>
            </a:fld>
            <a:endParaRPr lang="en"/>
          </a:p>
        </p:txBody>
      </p:sp>
      <p:pic>
        <p:nvPicPr>
          <p:cNvPr id="5" name="Picture 4" descr="A picture containing indoor, black, white&#10;&#10;Description automatically generated">
            <a:extLst>
              <a:ext uri="{FF2B5EF4-FFF2-40B4-BE49-F238E27FC236}">
                <a16:creationId xmlns:a16="http://schemas.microsoft.com/office/drawing/2014/main" id="{5B0D0C73-96B5-D071-5757-6AD85B5611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2140" y="1888463"/>
            <a:ext cx="2243168" cy="2243168"/>
          </a:xfrm>
          <a:prstGeom prst="rect">
            <a:avLst/>
          </a:prstGeom>
        </p:spPr>
      </p:pic>
      <p:pic>
        <p:nvPicPr>
          <p:cNvPr id="9" name="Picture 8" descr="A picture containing metalware&#10;&#10;Description automatically generated">
            <a:extLst>
              <a:ext uri="{FF2B5EF4-FFF2-40B4-BE49-F238E27FC236}">
                <a16:creationId xmlns:a16="http://schemas.microsoft.com/office/drawing/2014/main" id="{C36773C7-2888-7A8B-E244-0DDCE18E8DDA}"/>
              </a:ext>
            </a:extLst>
          </p:cNvPr>
          <p:cNvPicPr>
            <a:picLocks noChangeAspect="1"/>
          </p:cNvPicPr>
          <p:nvPr/>
        </p:nvPicPr>
        <p:blipFill>
          <a:blip r:embed="rId4"/>
          <a:stretch>
            <a:fillRect/>
          </a:stretch>
        </p:blipFill>
        <p:spPr>
          <a:xfrm>
            <a:off x="591782" y="1888468"/>
            <a:ext cx="2243168" cy="2243168"/>
          </a:xfrm>
          <a:prstGeom prst="rect">
            <a:avLst/>
          </a:prstGeom>
        </p:spPr>
      </p:pic>
      <p:pic>
        <p:nvPicPr>
          <p:cNvPr id="16" name="Picture 15" descr="Icon&#10;&#10;Description automatically generated">
            <a:extLst>
              <a:ext uri="{FF2B5EF4-FFF2-40B4-BE49-F238E27FC236}">
                <a16:creationId xmlns:a16="http://schemas.microsoft.com/office/drawing/2014/main" id="{D5BBDBC0-14C1-2882-4F28-E3ABC9AAAABC}"/>
              </a:ext>
            </a:extLst>
          </p:cNvPr>
          <p:cNvPicPr>
            <a:picLocks noChangeAspect="1"/>
          </p:cNvPicPr>
          <p:nvPr/>
        </p:nvPicPr>
        <p:blipFill>
          <a:blip r:embed="rId5"/>
          <a:stretch>
            <a:fillRect/>
          </a:stretch>
        </p:blipFill>
        <p:spPr>
          <a:xfrm>
            <a:off x="3471958" y="1888463"/>
            <a:ext cx="2243173" cy="2243173"/>
          </a:xfrm>
          <a:prstGeom prst="rect">
            <a:avLst/>
          </a:prstGeom>
          <a:ln w="6350">
            <a:solidFill>
              <a:schemeClr val="tx1"/>
            </a:solidFill>
          </a:ln>
        </p:spPr>
      </p:pic>
      <p:sp>
        <p:nvSpPr>
          <p:cNvPr id="3" name="TextBox 2">
            <a:extLst>
              <a:ext uri="{FF2B5EF4-FFF2-40B4-BE49-F238E27FC236}">
                <a16:creationId xmlns:a16="http://schemas.microsoft.com/office/drawing/2014/main" id="{44D80CD8-3239-F130-AA27-548F9A884595}"/>
              </a:ext>
            </a:extLst>
          </p:cNvPr>
          <p:cNvSpPr txBox="1"/>
          <p:nvPr/>
        </p:nvSpPr>
        <p:spPr>
          <a:xfrm>
            <a:off x="1272849" y="4131631"/>
            <a:ext cx="1562100" cy="246221"/>
          </a:xfrm>
          <a:prstGeom prst="rect">
            <a:avLst/>
          </a:prstGeom>
          <a:noFill/>
        </p:spPr>
        <p:txBody>
          <a:bodyPr wrap="square" rtlCol="0">
            <a:spAutoFit/>
          </a:bodyPr>
          <a:lstStyle/>
          <a:p>
            <a:pPr algn="r"/>
            <a:r>
              <a:rPr lang="en-US" sz="1000" dirty="0"/>
              <a:t>*mirror material</a:t>
            </a:r>
          </a:p>
        </p:txBody>
      </p:sp>
      <p:cxnSp>
        <p:nvCxnSpPr>
          <p:cNvPr id="7" name="Straight Arrow Connector 6">
            <a:extLst>
              <a:ext uri="{FF2B5EF4-FFF2-40B4-BE49-F238E27FC236}">
                <a16:creationId xmlns:a16="http://schemas.microsoft.com/office/drawing/2014/main" id="{66F914BD-0946-CA49-69B4-E06E9ED648E5}"/>
              </a:ext>
            </a:extLst>
          </p:cNvPr>
          <p:cNvCxnSpPr/>
          <p:nvPr/>
        </p:nvCxnSpPr>
        <p:spPr>
          <a:xfrm>
            <a:off x="5425440" y="1698171"/>
            <a:ext cx="0" cy="348343"/>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8" name="Straight Arrow Connector 7">
            <a:extLst>
              <a:ext uri="{FF2B5EF4-FFF2-40B4-BE49-F238E27FC236}">
                <a16:creationId xmlns:a16="http://schemas.microsoft.com/office/drawing/2014/main" id="{67CE5D2D-27AA-95C4-E465-A0197DC1DDE1}"/>
              </a:ext>
            </a:extLst>
          </p:cNvPr>
          <p:cNvCxnSpPr/>
          <p:nvPr/>
        </p:nvCxnSpPr>
        <p:spPr>
          <a:xfrm>
            <a:off x="3844834" y="1698171"/>
            <a:ext cx="0" cy="348343"/>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10" name="TextBox 9">
            <a:extLst>
              <a:ext uri="{FF2B5EF4-FFF2-40B4-BE49-F238E27FC236}">
                <a16:creationId xmlns:a16="http://schemas.microsoft.com/office/drawing/2014/main" id="{C4D23A3F-AE73-8870-ABC3-2951A825AA27}"/>
              </a:ext>
            </a:extLst>
          </p:cNvPr>
          <p:cNvSpPr txBox="1"/>
          <p:nvPr/>
        </p:nvSpPr>
        <p:spPr>
          <a:xfrm>
            <a:off x="3518462" y="1375193"/>
            <a:ext cx="652743" cy="307777"/>
          </a:xfrm>
          <a:prstGeom prst="rect">
            <a:avLst/>
          </a:prstGeom>
          <a:noFill/>
        </p:spPr>
        <p:txBody>
          <a:bodyPr wrap="none" rtlCol="0">
            <a:spAutoFit/>
          </a:bodyPr>
          <a:lstStyle/>
          <a:p>
            <a:r>
              <a:rPr lang="en-US" dirty="0"/>
              <a:t>Bright</a:t>
            </a:r>
            <a:endParaRPr lang="en-NL" dirty="0"/>
          </a:p>
        </p:txBody>
      </p:sp>
      <p:sp>
        <p:nvSpPr>
          <p:cNvPr id="11" name="TextBox 10">
            <a:extLst>
              <a:ext uri="{FF2B5EF4-FFF2-40B4-BE49-F238E27FC236}">
                <a16:creationId xmlns:a16="http://schemas.microsoft.com/office/drawing/2014/main" id="{AD72A7B4-94CA-DE4E-EBF0-A737BE7480AE}"/>
              </a:ext>
            </a:extLst>
          </p:cNvPr>
          <p:cNvSpPr txBox="1"/>
          <p:nvPr/>
        </p:nvSpPr>
        <p:spPr>
          <a:xfrm>
            <a:off x="5143952" y="1390394"/>
            <a:ext cx="562975" cy="307777"/>
          </a:xfrm>
          <a:prstGeom prst="rect">
            <a:avLst/>
          </a:prstGeom>
          <a:noFill/>
        </p:spPr>
        <p:txBody>
          <a:bodyPr wrap="none" rtlCol="0">
            <a:spAutoFit/>
          </a:bodyPr>
          <a:lstStyle/>
          <a:p>
            <a:r>
              <a:rPr lang="en-US" dirty="0"/>
              <a:t>Dark</a:t>
            </a:r>
            <a:endParaRPr lang="en-NL" dirty="0"/>
          </a:p>
        </p:txBody>
      </p:sp>
    </p:spTree>
    <p:extLst>
      <p:ext uri="{BB962C8B-B14F-4D97-AF65-F5344CB8AC3E}">
        <p14:creationId xmlns:p14="http://schemas.microsoft.com/office/powerpoint/2010/main" val="138698210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indoor, white, dark&#10;&#10;Description automatically generated">
            <a:extLst>
              <a:ext uri="{FF2B5EF4-FFF2-40B4-BE49-F238E27FC236}">
                <a16:creationId xmlns:a16="http://schemas.microsoft.com/office/drawing/2014/main" id="{CCD17409-0545-BB2A-72CE-28F265A34E26}"/>
              </a:ext>
            </a:extLst>
          </p:cNvPr>
          <p:cNvPicPr>
            <a:picLocks noChangeAspect="1"/>
          </p:cNvPicPr>
          <p:nvPr/>
        </p:nvPicPr>
        <p:blipFill>
          <a:blip r:embed="rId3"/>
          <a:stretch>
            <a:fillRect/>
          </a:stretch>
        </p:blipFill>
        <p:spPr>
          <a:xfrm>
            <a:off x="6372807" y="3244278"/>
            <a:ext cx="1339300" cy="1339300"/>
          </a:xfrm>
          <a:prstGeom prst="rect">
            <a:avLst/>
          </a:prstGeom>
        </p:spPr>
      </p:pic>
      <p:sp>
        <p:nvSpPr>
          <p:cNvPr id="2" name="Title 1">
            <a:extLst>
              <a:ext uri="{FF2B5EF4-FFF2-40B4-BE49-F238E27FC236}">
                <a16:creationId xmlns:a16="http://schemas.microsoft.com/office/drawing/2014/main" id="{0764FBD1-E1B6-8ECB-F7B5-FC2A4D2D5C20}"/>
              </a:ext>
            </a:extLst>
          </p:cNvPr>
          <p:cNvSpPr>
            <a:spLocks noGrp="1"/>
          </p:cNvSpPr>
          <p:nvPr>
            <p:ph type="title"/>
          </p:nvPr>
        </p:nvSpPr>
        <p:spPr/>
        <p:txBody>
          <a:bodyPr>
            <a:normAutofit fontScale="90000"/>
          </a:bodyPr>
          <a:lstStyle/>
          <a:p>
            <a:r>
              <a:rPr lang="en-US" dirty="0"/>
              <a:t>Brightness Design Interface</a:t>
            </a:r>
          </a:p>
        </p:txBody>
      </p:sp>
      <p:sp>
        <p:nvSpPr>
          <p:cNvPr id="4" name="Slide Number Placeholder 3">
            <a:extLst>
              <a:ext uri="{FF2B5EF4-FFF2-40B4-BE49-F238E27FC236}">
                <a16:creationId xmlns:a16="http://schemas.microsoft.com/office/drawing/2014/main" id="{B16F3280-4581-2FBA-D24C-36AAF5F18DA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a:t>
            </a:fld>
            <a:endParaRPr lang="en"/>
          </a:p>
        </p:txBody>
      </p:sp>
      <p:pic>
        <p:nvPicPr>
          <p:cNvPr id="5" name="Picture 4" descr="A picture containing indoor, black, white&#10;&#10;Description automatically generated">
            <a:extLst>
              <a:ext uri="{FF2B5EF4-FFF2-40B4-BE49-F238E27FC236}">
                <a16:creationId xmlns:a16="http://schemas.microsoft.com/office/drawing/2014/main" id="{5B0D0C73-96B5-D071-5757-6AD85B5611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2809" y="1373535"/>
            <a:ext cx="1339298" cy="1339298"/>
          </a:xfrm>
          <a:prstGeom prst="rect">
            <a:avLst/>
          </a:prstGeom>
        </p:spPr>
      </p:pic>
      <p:pic>
        <p:nvPicPr>
          <p:cNvPr id="9" name="Picture 8" descr="A picture containing metalware&#10;&#10;Description automatically generated">
            <a:extLst>
              <a:ext uri="{FF2B5EF4-FFF2-40B4-BE49-F238E27FC236}">
                <a16:creationId xmlns:a16="http://schemas.microsoft.com/office/drawing/2014/main" id="{C36773C7-2888-7A8B-E244-0DDCE18E8DDA}"/>
              </a:ext>
            </a:extLst>
          </p:cNvPr>
          <p:cNvPicPr>
            <a:picLocks noChangeAspect="1"/>
          </p:cNvPicPr>
          <p:nvPr/>
        </p:nvPicPr>
        <p:blipFill>
          <a:blip r:embed="rId5"/>
          <a:stretch>
            <a:fillRect/>
          </a:stretch>
        </p:blipFill>
        <p:spPr>
          <a:xfrm>
            <a:off x="591782" y="1888468"/>
            <a:ext cx="2243168" cy="2243168"/>
          </a:xfrm>
          <a:prstGeom prst="rect">
            <a:avLst/>
          </a:prstGeom>
        </p:spPr>
      </p:pic>
      <p:pic>
        <p:nvPicPr>
          <p:cNvPr id="14" name="Picture 13" descr="Icon&#10;&#10;Description automatically generated">
            <a:extLst>
              <a:ext uri="{FF2B5EF4-FFF2-40B4-BE49-F238E27FC236}">
                <a16:creationId xmlns:a16="http://schemas.microsoft.com/office/drawing/2014/main" id="{60BD8291-5CBB-7F58-1758-113695A5E367}"/>
              </a:ext>
            </a:extLst>
          </p:cNvPr>
          <p:cNvPicPr>
            <a:picLocks noChangeAspect="1"/>
          </p:cNvPicPr>
          <p:nvPr/>
        </p:nvPicPr>
        <p:blipFill>
          <a:blip r:embed="rId6"/>
          <a:stretch>
            <a:fillRect/>
          </a:stretch>
        </p:blipFill>
        <p:spPr>
          <a:xfrm>
            <a:off x="3902348" y="3244278"/>
            <a:ext cx="1339301" cy="1339301"/>
          </a:xfrm>
          <a:prstGeom prst="rect">
            <a:avLst/>
          </a:prstGeom>
          <a:ln w="6350">
            <a:solidFill>
              <a:schemeClr val="tx1"/>
            </a:solidFill>
          </a:ln>
        </p:spPr>
      </p:pic>
      <p:pic>
        <p:nvPicPr>
          <p:cNvPr id="16" name="Picture 15" descr="Icon&#10;&#10;Description automatically generated">
            <a:extLst>
              <a:ext uri="{FF2B5EF4-FFF2-40B4-BE49-F238E27FC236}">
                <a16:creationId xmlns:a16="http://schemas.microsoft.com/office/drawing/2014/main" id="{D5BBDBC0-14C1-2882-4F28-E3ABC9AAAABC}"/>
              </a:ext>
            </a:extLst>
          </p:cNvPr>
          <p:cNvPicPr>
            <a:picLocks noChangeAspect="1"/>
          </p:cNvPicPr>
          <p:nvPr/>
        </p:nvPicPr>
        <p:blipFill>
          <a:blip r:embed="rId7"/>
          <a:stretch>
            <a:fillRect/>
          </a:stretch>
        </p:blipFill>
        <p:spPr>
          <a:xfrm>
            <a:off x="3899237" y="1373535"/>
            <a:ext cx="1339301" cy="1339301"/>
          </a:xfrm>
          <a:prstGeom prst="rect">
            <a:avLst/>
          </a:prstGeom>
          <a:ln w="6350">
            <a:solidFill>
              <a:schemeClr val="tx1"/>
            </a:solidFill>
          </a:ln>
        </p:spPr>
      </p:pic>
      <p:sp>
        <p:nvSpPr>
          <p:cNvPr id="6" name="TextBox 5">
            <a:extLst>
              <a:ext uri="{FF2B5EF4-FFF2-40B4-BE49-F238E27FC236}">
                <a16:creationId xmlns:a16="http://schemas.microsoft.com/office/drawing/2014/main" id="{B7B513F6-C29E-D2EC-4035-F7BD5BED8589}"/>
              </a:ext>
            </a:extLst>
          </p:cNvPr>
          <p:cNvSpPr txBox="1"/>
          <p:nvPr/>
        </p:nvSpPr>
        <p:spPr>
          <a:xfrm>
            <a:off x="1272850" y="4131636"/>
            <a:ext cx="1562100" cy="246221"/>
          </a:xfrm>
          <a:prstGeom prst="rect">
            <a:avLst/>
          </a:prstGeom>
          <a:noFill/>
        </p:spPr>
        <p:txBody>
          <a:bodyPr wrap="square" rtlCol="0">
            <a:spAutoFit/>
          </a:bodyPr>
          <a:lstStyle/>
          <a:p>
            <a:pPr algn="r"/>
            <a:r>
              <a:rPr lang="en-US" sz="1000" dirty="0"/>
              <a:t>*mirror material</a:t>
            </a:r>
          </a:p>
        </p:txBody>
      </p:sp>
    </p:spTree>
    <p:extLst>
      <p:ext uri="{BB962C8B-B14F-4D97-AF65-F5344CB8AC3E}">
        <p14:creationId xmlns:p14="http://schemas.microsoft.com/office/powerpoint/2010/main" val="19527277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p10"/>
          <p:cNvSpPr txBox="1">
            <a:spLocks noGrp="1"/>
          </p:cNvSpPr>
          <p:nvPr>
            <p:ph type="title"/>
          </p:nvPr>
        </p:nvSpPr>
        <p:spPr>
          <a:prstGeom prst="rect">
            <a:avLst/>
          </a:prstGeom>
        </p:spPr>
        <p:txBody>
          <a:bodyPr spcFirstLastPara="1" wrap="square" lIns="91425" tIns="91425" rIns="91425" bIns="91425" anchor="t" anchorCtr="0">
            <a:normAutofit fontScale="90000"/>
          </a:bodyPr>
          <a:lstStyle/>
          <a:p>
            <a:pPr lvl="0"/>
            <a:r>
              <a:rPr lang="en-US" dirty="0"/>
              <a:t>Our Solution</a:t>
            </a:r>
            <a:endParaRPr dirty="0"/>
          </a:p>
        </p:txBody>
      </p:sp>
      <p:sp>
        <p:nvSpPr>
          <p:cNvPr id="4" name="Slide Number Placeholder 3">
            <a:extLst>
              <a:ext uri="{FF2B5EF4-FFF2-40B4-BE49-F238E27FC236}">
                <a16:creationId xmlns:a16="http://schemas.microsoft.com/office/drawing/2014/main" id="{58E6B067-20D8-C8AD-B300-E9A9F678E70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14</a:t>
            </a:fld>
            <a:endParaRPr lang="en"/>
          </a:p>
        </p:txBody>
      </p:sp>
      <p:pic>
        <p:nvPicPr>
          <p:cNvPr id="21" name="Picture 20" descr="Logo&#10;&#10;Description automatically generated">
            <a:extLst>
              <a:ext uri="{FF2B5EF4-FFF2-40B4-BE49-F238E27FC236}">
                <a16:creationId xmlns:a16="http://schemas.microsoft.com/office/drawing/2014/main" id="{0EBB2642-268A-1ADF-4AB9-0A1B1A7A5F52}"/>
              </a:ext>
            </a:extLst>
          </p:cNvPr>
          <p:cNvPicPr>
            <a:picLocks noChangeAspect="1"/>
          </p:cNvPicPr>
          <p:nvPr/>
        </p:nvPicPr>
        <p:blipFill>
          <a:blip r:embed="rId4"/>
          <a:stretch>
            <a:fillRect/>
          </a:stretch>
        </p:blipFill>
        <p:spPr>
          <a:xfrm>
            <a:off x="7816392" y="373765"/>
            <a:ext cx="1264396" cy="778868"/>
          </a:xfrm>
          <a:prstGeom prst="rect">
            <a:avLst/>
          </a:prstGeom>
        </p:spPr>
      </p:pic>
      <p:pic>
        <p:nvPicPr>
          <p:cNvPr id="26" name="Picture 25" descr="A picture containing shape&#10;&#10;Description automatically generated">
            <a:extLst>
              <a:ext uri="{FF2B5EF4-FFF2-40B4-BE49-F238E27FC236}">
                <a16:creationId xmlns:a16="http://schemas.microsoft.com/office/drawing/2014/main" id="{3AA07C41-C838-9874-2DAB-D9A16227D7EC}"/>
              </a:ext>
            </a:extLst>
          </p:cNvPr>
          <p:cNvPicPr>
            <a:picLocks noChangeAspect="1"/>
          </p:cNvPicPr>
          <p:nvPr/>
        </p:nvPicPr>
        <p:blipFill>
          <a:blip r:embed="rId5"/>
          <a:stretch>
            <a:fillRect/>
          </a:stretch>
        </p:blipFill>
        <p:spPr>
          <a:xfrm>
            <a:off x="8340600" y="139972"/>
            <a:ext cx="509416" cy="337823"/>
          </a:xfrm>
          <a:prstGeom prst="rect">
            <a:avLst/>
          </a:prstGeom>
        </p:spPr>
      </p:pic>
      <p:sp>
        <p:nvSpPr>
          <p:cNvPr id="27" name="TextBox 26">
            <a:extLst>
              <a:ext uri="{FF2B5EF4-FFF2-40B4-BE49-F238E27FC236}">
                <a16:creationId xmlns:a16="http://schemas.microsoft.com/office/drawing/2014/main" id="{773340D6-C6B0-3176-C7F6-C2EA9EACFA05}"/>
              </a:ext>
            </a:extLst>
          </p:cNvPr>
          <p:cNvSpPr txBox="1"/>
          <p:nvPr/>
        </p:nvSpPr>
        <p:spPr>
          <a:xfrm>
            <a:off x="7964984" y="9003"/>
            <a:ext cx="381836" cy="529184"/>
          </a:xfrm>
          <a:prstGeom prst="rect">
            <a:avLst/>
          </a:prstGeom>
          <a:noFill/>
        </p:spPr>
        <p:txBody>
          <a:bodyPr wrap="none" rtlCol="0">
            <a:spAutoFit/>
          </a:bodyPr>
          <a:lstStyle/>
          <a:p>
            <a:pPr marL="0" marR="0" defTabSz="0">
              <a:lnSpc>
                <a:spcPct val="107000"/>
              </a:lnSpc>
              <a:spcBef>
                <a:spcPts val="0"/>
              </a:spcBef>
            </a:pPr>
            <a:r>
              <a:rPr lang="en-US" sz="2800" dirty="0">
                <a:effectLst/>
                <a:latin typeface="Symbol" panose="05050102010706020507" pitchFamily="18" charset="2"/>
                <a:ea typeface="Calibri" panose="020F0502020204030204" pitchFamily="34" charset="0"/>
                <a:cs typeface="Times New Roman" panose="02020603050405020304" pitchFamily="18" charset="0"/>
              </a:rPr>
              <a:t>p</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17" descr="A picture containing tree, outdoor, grass, dirt&#10;&#10;Description automatically generated">
            <a:extLst>
              <a:ext uri="{FF2B5EF4-FFF2-40B4-BE49-F238E27FC236}">
                <a16:creationId xmlns:a16="http://schemas.microsoft.com/office/drawing/2014/main" id="{87F131C6-E8E5-EF38-7FB6-1F2745A51AFD}"/>
              </a:ext>
            </a:extLst>
          </p:cNvPr>
          <p:cNvPicPr>
            <a:picLocks noChangeAspect="1"/>
          </p:cNvPicPr>
          <p:nvPr/>
        </p:nvPicPr>
        <p:blipFill>
          <a:blip r:embed="rId6"/>
          <a:stretch>
            <a:fillRect/>
          </a:stretch>
        </p:blipFill>
        <p:spPr>
          <a:xfrm>
            <a:off x="6641821" y="2237657"/>
            <a:ext cx="1562100" cy="1562100"/>
          </a:xfrm>
          <a:prstGeom prst="rect">
            <a:avLst/>
          </a:prstGeom>
        </p:spPr>
      </p:pic>
      <p:pic>
        <p:nvPicPr>
          <p:cNvPr id="19" name="Picture 11" descr="A picture containing tree, sky, outdoor, traveling&#10;&#10;Description automatically generated">
            <a:extLst>
              <a:ext uri="{FF2B5EF4-FFF2-40B4-BE49-F238E27FC236}">
                <a16:creationId xmlns:a16="http://schemas.microsoft.com/office/drawing/2014/main" id="{A2FE39BF-2A19-F234-6E93-51EAC3D7DE4A}"/>
              </a:ext>
            </a:extLst>
          </p:cNvPr>
          <p:cNvPicPr>
            <a:picLocks noChangeAspect="1"/>
          </p:cNvPicPr>
          <p:nvPr/>
        </p:nvPicPr>
        <p:blipFill>
          <a:blip r:embed="rId7"/>
          <a:stretch>
            <a:fillRect/>
          </a:stretch>
        </p:blipFill>
        <p:spPr>
          <a:xfrm flipH="1">
            <a:off x="2770656" y="2576129"/>
            <a:ext cx="2269004" cy="1141940"/>
          </a:xfrm>
          <a:prstGeom prst="roundRect">
            <a:avLst>
              <a:gd name="adj" fmla="val 2413"/>
            </a:avLst>
          </a:prstGeom>
        </p:spPr>
      </p:pic>
      <p:sp>
        <p:nvSpPr>
          <p:cNvPr id="20" name="TextBox 19">
            <a:extLst>
              <a:ext uri="{FF2B5EF4-FFF2-40B4-BE49-F238E27FC236}">
                <a16:creationId xmlns:a16="http://schemas.microsoft.com/office/drawing/2014/main" id="{2A3EED77-35EA-ECAD-4404-7D846655C999}"/>
              </a:ext>
            </a:extLst>
          </p:cNvPr>
          <p:cNvSpPr txBox="1"/>
          <p:nvPr/>
        </p:nvSpPr>
        <p:spPr>
          <a:xfrm>
            <a:off x="940079" y="2058272"/>
            <a:ext cx="1562100" cy="307777"/>
          </a:xfrm>
          <a:prstGeom prst="rect">
            <a:avLst/>
          </a:prstGeom>
          <a:noFill/>
        </p:spPr>
        <p:txBody>
          <a:bodyPr wrap="square" rtlCol="0">
            <a:spAutoFit/>
          </a:bodyPr>
          <a:lstStyle/>
          <a:p>
            <a:pPr algn="ctr"/>
            <a:r>
              <a:rPr lang="en-US" dirty="0"/>
              <a:t>Design</a:t>
            </a:r>
          </a:p>
        </p:txBody>
      </p:sp>
      <p:sp>
        <p:nvSpPr>
          <p:cNvPr id="28" name="TextBox 27">
            <a:extLst>
              <a:ext uri="{FF2B5EF4-FFF2-40B4-BE49-F238E27FC236}">
                <a16:creationId xmlns:a16="http://schemas.microsoft.com/office/drawing/2014/main" id="{27A5B4F0-F9C1-FE06-F8C5-BA7BE35E81D9}"/>
              </a:ext>
            </a:extLst>
          </p:cNvPr>
          <p:cNvSpPr txBox="1"/>
          <p:nvPr/>
        </p:nvSpPr>
        <p:spPr>
          <a:xfrm>
            <a:off x="6641821" y="1929880"/>
            <a:ext cx="1562100" cy="307777"/>
          </a:xfrm>
          <a:prstGeom prst="rect">
            <a:avLst/>
          </a:prstGeom>
          <a:noFill/>
        </p:spPr>
        <p:txBody>
          <a:bodyPr wrap="square" rtlCol="0">
            <a:spAutoFit/>
          </a:bodyPr>
          <a:lstStyle/>
          <a:p>
            <a:pPr algn="ctr"/>
            <a:r>
              <a:rPr lang="en-US" dirty="0"/>
              <a:t>Appearance</a:t>
            </a:r>
          </a:p>
        </p:txBody>
      </p:sp>
      <p:pic>
        <p:nvPicPr>
          <p:cNvPr id="2" name="Picture 1" descr="A picture containing dark&#10;&#10;Description automatically generated">
            <a:extLst>
              <a:ext uri="{FF2B5EF4-FFF2-40B4-BE49-F238E27FC236}">
                <a16:creationId xmlns:a16="http://schemas.microsoft.com/office/drawing/2014/main" id="{543185E5-4F10-F75B-130F-F8CEB52B8868}"/>
              </a:ext>
            </a:extLst>
          </p:cNvPr>
          <p:cNvPicPr>
            <a:picLocks noChangeAspect="1"/>
          </p:cNvPicPr>
          <p:nvPr/>
        </p:nvPicPr>
        <p:blipFill>
          <a:blip r:embed="rId8"/>
          <a:stretch>
            <a:fillRect/>
          </a:stretch>
        </p:blipFill>
        <p:spPr>
          <a:xfrm>
            <a:off x="940079" y="2366049"/>
            <a:ext cx="1562100" cy="1562100"/>
          </a:xfrm>
          <a:prstGeom prst="rect">
            <a:avLst/>
          </a:prstGeom>
        </p:spPr>
      </p:pic>
      <p:sp>
        <p:nvSpPr>
          <p:cNvPr id="11" name="TextBox 10">
            <a:extLst>
              <a:ext uri="{FF2B5EF4-FFF2-40B4-BE49-F238E27FC236}">
                <a16:creationId xmlns:a16="http://schemas.microsoft.com/office/drawing/2014/main" id="{938FBEFF-1CD7-BD6B-10B9-3D7689D6846D}"/>
              </a:ext>
            </a:extLst>
          </p:cNvPr>
          <p:cNvSpPr txBox="1"/>
          <p:nvPr/>
        </p:nvSpPr>
        <p:spPr>
          <a:xfrm>
            <a:off x="2770656" y="2058272"/>
            <a:ext cx="2269004" cy="523220"/>
          </a:xfrm>
          <a:prstGeom prst="rect">
            <a:avLst/>
          </a:prstGeom>
          <a:noFill/>
        </p:spPr>
        <p:txBody>
          <a:bodyPr wrap="square" rtlCol="0">
            <a:spAutoFit/>
          </a:bodyPr>
          <a:lstStyle/>
          <a:p>
            <a:pPr algn="ctr"/>
            <a:r>
              <a:rPr lang="en-US" dirty="0"/>
              <a:t>Automatically generated environment map</a:t>
            </a:r>
          </a:p>
        </p:txBody>
      </p:sp>
      <p:sp>
        <p:nvSpPr>
          <p:cNvPr id="12" name="Rectangle: Rounded Corners 11">
            <a:extLst>
              <a:ext uri="{FF2B5EF4-FFF2-40B4-BE49-F238E27FC236}">
                <a16:creationId xmlns:a16="http://schemas.microsoft.com/office/drawing/2014/main" id="{982BC997-9C55-9D6E-7C39-2595D3816D36}"/>
              </a:ext>
            </a:extLst>
          </p:cNvPr>
          <p:cNvSpPr/>
          <p:nvPr/>
        </p:nvSpPr>
        <p:spPr>
          <a:xfrm>
            <a:off x="998925" y="2058272"/>
            <a:ext cx="4134009" cy="1741485"/>
          </a:xfrm>
          <a:prstGeom prst="roundRect">
            <a:avLst>
              <a:gd name="adj" fmla="val 7365"/>
            </a:avLst>
          </a:prstGeom>
          <a:noFill/>
          <a:ln w="12700" cap="flat" cmpd="sng" algn="ctr">
            <a:solidFill>
              <a:srgbClr val="44546A">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E7E6E6">
                  <a:lumMod val="25000"/>
                </a:srgbClr>
              </a:solidFill>
              <a:effectLst/>
              <a:uLnTx/>
              <a:uFillTx/>
              <a:latin typeface="+mn-lt"/>
              <a:ea typeface="+mn-ea"/>
              <a:cs typeface="Times New Roman" panose="02020603050405020304" pitchFamily="18" charset="0"/>
            </a:endParaRPr>
          </a:p>
        </p:txBody>
      </p:sp>
      <p:pic>
        <p:nvPicPr>
          <p:cNvPr id="13" name="Graphic 12" descr="Arrow circle with solid fill">
            <a:extLst>
              <a:ext uri="{FF2B5EF4-FFF2-40B4-BE49-F238E27FC236}">
                <a16:creationId xmlns:a16="http://schemas.microsoft.com/office/drawing/2014/main" id="{35961011-42DB-5CD6-F939-1A4459DB246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430177" y="2555426"/>
            <a:ext cx="914400" cy="914400"/>
          </a:xfrm>
          <a:prstGeom prst="rect">
            <a:avLst/>
          </a:prstGeom>
        </p:spPr>
      </p:pic>
    </p:spTree>
    <p:custDataLst>
      <p:tags r:id="rId1"/>
    </p:custDataLst>
    <p:extLst>
      <p:ext uri="{BB962C8B-B14F-4D97-AF65-F5344CB8AC3E}">
        <p14:creationId xmlns:p14="http://schemas.microsoft.com/office/powerpoint/2010/main" val="21804794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pic>
        <p:nvPicPr>
          <p:cNvPr id="9" name="Picture 8" descr="A picture containing indoor, black, white&#10;&#10;Description automatically generated">
            <a:extLst>
              <a:ext uri="{FF2B5EF4-FFF2-40B4-BE49-F238E27FC236}">
                <a16:creationId xmlns:a16="http://schemas.microsoft.com/office/drawing/2014/main" id="{4F2E1FB2-BE13-2851-8C93-6A20E23D7A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4819" y="2238977"/>
            <a:ext cx="1562101" cy="1562101"/>
          </a:xfrm>
          <a:prstGeom prst="rect">
            <a:avLst/>
          </a:prstGeom>
        </p:spPr>
      </p:pic>
      <p:pic>
        <p:nvPicPr>
          <p:cNvPr id="3" name="Picture 6" descr="A picture containing chain, metalware, accessory, necklet&#10;&#10;Description automatically generated">
            <a:extLst>
              <a:ext uri="{FF2B5EF4-FFF2-40B4-BE49-F238E27FC236}">
                <a16:creationId xmlns:a16="http://schemas.microsoft.com/office/drawing/2014/main" id="{A27ED92D-8487-0FAC-8AEA-AA62C5C170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4346" y="1819563"/>
            <a:ext cx="1159563" cy="1159563"/>
          </a:xfrm>
          <a:prstGeom prst="rect">
            <a:avLst/>
          </a:prstGeom>
          <a:ln>
            <a:solidFill>
              <a:schemeClr val="tx1"/>
            </a:solidFill>
          </a:ln>
        </p:spPr>
      </p:pic>
      <p:sp>
        <p:nvSpPr>
          <p:cNvPr id="58" name="Google Shape;58;p10"/>
          <p:cNvSpPr txBox="1">
            <a:spLocks noGrp="1"/>
          </p:cNvSpPr>
          <p:nvPr>
            <p:ph type="title"/>
          </p:nvPr>
        </p:nvSpPr>
        <p:spPr>
          <a:prstGeom prst="rect">
            <a:avLst/>
          </a:prstGeom>
        </p:spPr>
        <p:txBody>
          <a:bodyPr spcFirstLastPara="1" wrap="square" lIns="91425" tIns="91425" rIns="91425" bIns="91425" anchor="t" anchorCtr="0">
            <a:normAutofit fontScale="90000"/>
          </a:bodyPr>
          <a:lstStyle/>
          <a:p>
            <a:pPr lvl="0"/>
            <a:r>
              <a:rPr lang="en-US" dirty="0"/>
              <a:t>Our Solution</a:t>
            </a:r>
            <a:endParaRPr dirty="0"/>
          </a:p>
        </p:txBody>
      </p:sp>
      <p:sp>
        <p:nvSpPr>
          <p:cNvPr id="4" name="Slide Number Placeholder 3">
            <a:extLst>
              <a:ext uri="{FF2B5EF4-FFF2-40B4-BE49-F238E27FC236}">
                <a16:creationId xmlns:a16="http://schemas.microsoft.com/office/drawing/2014/main" id="{58E6B067-20D8-C8AD-B300-E9A9F678E70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a:t>
            </a:fld>
            <a:endParaRPr lang="en"/>
          </a:p>
        </p:txBody>
      </p:sp>
      <p:pic>
        <p:nvPicPr>
          <p:cNvPr id="21" name="Picture 20" descr="Logo&#10;&#10;Description automatically generated">
            <a:extLst>
              <a:ext uri="{FF2B5EF4-FFF2-40B4-BE49-F238E27FC236}">
                <a16:creationId xmlns:a16="http://schemas.microsoft.com/office/drawing/2014/main" id="{0EBB2642-268A-1ADF-4AB9-0A1B1A7A5F52}"/>
              </a:ext>
            </a:extLst>
          </p:cNvPr>
          <p:cNvPicPr>
            <a:picLocks noChangeAspect="1"/>
          </p:cNvPicPr>
          <p:nvPr/>
        </p:nvPicPr>
        <p:blipFill>
          <a:blip r:embed="rId6"/>
          <a:stretch>
            <a:fillRect/>
          </a:stretch>
        </p:blipFill>
        <p:spPr>
          <a:xfrm>
            <a:off x="7816392" y="373765"/>
            <a:ext cx="1264396" cy="778868"/>
          </a:xfrm>
          <a:prstGeom prst="rect">
            <a:avLst/>
          </a:prstGeom>
        </p:spPr>
      </p:pic>
      <p:pic>
        <p:nvPicPr>
          <p:cNvPr id="26" name="Picture 25" descr="A picture containing shape&#10;&#10;Description automatically generated">
            <a:extLst>
              <a:ext uri="{FF2B5EF4-FFF2-40B4-BE49-F238E27FC236}">
                <a16:creationId xmlns:a16="http://schemas.microsoft.com/office/drawing/2014/main" id="{3AA07C41-C838-9874-2DAB-D9A16227D7EC}"/>
              </a:ext>
            </a:extLst>
          </p:cNvPr>
          <p:cNvPicPr>
            <a:picLocks noChangeAspect="1"/>
          </p:cNvPicPr>
          <p:nvPr/>
        </p:nvPicPr>
        <p:blipFill>
          <a:blip r:embed="rId7"/>
          <a:stretch>
            <a:fillRect/>
          </a:stretch>
        </p:blipFill>
        <p:spPr>
          <a:xfrm>
            <a:off x="8340600" y="139972"/>
            <a:ext cx="509416" cy="337823"/>
          </a:xfrm>
          <a:prstGeom prst="rect">
            <a:avLst/>
          </a:prstGeom>
        </p:spPr>
      </p:pic>
      <p:sp>
        <p:nvSpPr>
          <p:cNvPr id="27" name="TextBox 26">
            <a:extLst>
              <a:ext uri="{FF2B5EF4-FFF2-40B4-BE49-F238E27FC236}">
                <a16:creationId xmlns:a16="http://schemas.microsoft.com/office/drawing/2014/main" id="{773340D6-C6B0-3176-C7F6-C2EA9EACFA05}"/>
              </a:ext>
            </a:extLst>
          </p:cNvPr>
          <p:cNvSpPr txBox="1"/>
          <p:nvPr/>
        </p:nvSpPr>
        <p:spPr>
          <a:xfrm>
            <a:off x="7964984" y="9003"/>
            <a:ext cx="381836" cy="529184"/>
          </a:xfrm>
          <a:prstGeom prst="rect">
            <a:avLst/>
          </a:prstGeom>
          <a:noFill/>
        </p:spPr>
        <p:txBody>
          <a:bodyPr wrap="none" rtlCol="0">
            <a:spAutoFit/>
          </a:bodyPr>
          <a:lstStyle/>
          <a:p>
            <a:pPr marL="0" marR="0" defTabSz="0">
              <a:lnSpc>
                <a:spcPct val="107000"/>
              </a:lnSpc>
              <a:spcBef>
                <a:spcPts val="0"/>
              </a:spcBef>
            </a:pPr>
            <a:r>
              <a:rPr lang="en-US" sz="2800" dirty="0">
                <a:effectLst/>
                <a:latin typeface="Symbol" panose="05050102010706020507" pitchFamily="18" charset="2"/>
                <a:ea typeface="Calibri" panose="020F0502020204030204" pitchFamily="34" charset="0"/>
                <a:cs typeface="Times New Roman" panose="02020603050405020304" pitchFamily="18" charset="0"/>
              </a:rPr>
              <a:t>p</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2A3EED77-35EA-ECAD-4404-7D846655C999}"/>
              </a:ext>
            </a:extLst>
          </p:cNvPr>
          <p:cNvSpPr txBox="1"/>
          <p:nvPr/>
        </p:nvSpPr>
        <p:spPr>
          <a:xfrm>
            <a:off x="940079" y="1507128"/>
            <a:ext cx="1562100" cy="307777"/>
          </a:xfrm>
          <a:prstGeom prst="rect">
            <a:avLst/>
          </a:prstGeom>
          <a:noFill/>
        </p:spPr>
        <p:txBody>
          <a:bodyPr wrap="square" rtlCol="0">
            <a:spAutoFit/>
          </a:bodyPr>
          <a:lstStyle/>
          <a:p>
            <a:pPr algn="ctr"/>
            <a:r>
              <a:rPr lang="en-US" dirty="0"/>
              <a:t>Design</a:t>
            </a:r>
          </a:p>
        </p:txBody>
      </p:sp>
      <p:sp>
        <p:nvSpPr>
          <p:cNvPr id="28" name="TextBox 27">
            <a:extLst>
              <a:ext uri="{FF2B5EF4-FFF2-40B4-BE49-F238E27FC236}">
                <a16:creationId xmlns:a16="http://schemas.microsoft.com/office/drawing/2014/main" id="{27A5B4F0-F9C1-FE06-F8C5-BA7BE35E81D9}"/>
              </a:ext>
            </a:extLst>
          </p:cNvPr>
          <p:cNvSpPr txBox="1"/>
          <p:nvPr/>
        </p:nvSpPr>
        <p:spPr>
          <a:xfrm>
            <a:off x="6641821" y="1929880"/>
            <a:ext cx="1562100" cy="307777"/>
          </a:xfrm>
          <a:prstGeom prst="rect">
            <a:avLst/>
          </a:prstGeom>
          <a:noFill/>
        </p:spPr>
        <p:txBody>
          <a:bodyPr wrap="square" rtlCol="0">
            <a:spAutoFit/>
          </a:bodyPr>
          <a:lstStyle/>
          <a:p>
            <a:pPr algn="ctr"/>
            <a:r>
              <a:rPr lang="en-US" dirty="0"/>
              <a:t>Appearance</a:t>
            </a:r>
          </a:p>
        </p:txBody>
      </p:sp>
      <p:sp>
        <p:nvSpPr>
          <p:cNvPr id="11" name="TextBox 10">
            <a:extLst>
              <a:ext uri="{FF2B5EF4-FFF2-40B4-BE49-F238E27FC236}">
                <a16:creationId xmlns:a16="http://schemas.microsoft.com/office/drawing/2014/main" id="{938FBEFF-1CD7-BD6B-10B9-3D7689D6846D}"/>
              </a:ext>
            </a:extLst>
          </p:cNvPr>
          <p:cNvSpPr txBox="1"/>
          <p:nvPr/>
        </p:nvSpPr>
        <p:spPr>
          <a:xfrm>
            <a:off x="2770656" y="2058272"/>
            <a:ext cx="2269004" cy="523220"/>
          </a:xfrm>
          <a:prstGeom prst="rect">
            <a:avLst/>
          </a:prstGeom>
          <a:noFill/>
        </p:spPr>
        <p:txBody>
          <a:bodyPr wrap="square" rtlCol="0">
            <a:spAutoFit/>
          </a:bodyPr>
          <a:lstStyle/>
          <a:p>
            <a:pPr algn="ctr"/>
            <a:r>
              <a:rPr lang="en-US" dirty="0"/>
              <a:t>Automatically generated environment map</a:t>
            </a:r>
          </a:p>
        </p:txBody>
      </p:sp>
      <p:sp>
        <p:nvSpPr>
          <p:cNvPr id="12" name="Rectangle: Rounded Corners 11">
            <a:extLst>
              <a:ext uri="{FF2B5EF4-FFF2-40B4-BE49-F238E27FC236}">
                <a16:creationId xmlns:a16="http://schemas.microsoft.com/office/drawing/2014/main" id="{982BC997-9C55-9D6E-7C39-2595D3816D36}"/>
              </a:ext>
            </a:extLst>
          </p:cNvPr>
          <p:cNvSpPr/>
          <p:nvPr/>
        </p:nvSpPr>
        <p:spPr>
          <a:xfrm>
            <a:off x="998925" y="1528176"/>
            <a:ext cx="4134009" cy="3117265"/>
          </a:xfrm>
          <a:prstGeom prst="roundRect">
            <a:avLst>
              <a:gd name="adj" fmla="val 7365"/>
            </a:avLst>
          </a:prstGeom>
          <a:noFill/>
          <a:ln w="12700" cap="flat" cmpd="sng" algn="ctr">
            <a:solidFill>
              <a:srgbClr val="44546A">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E7E6E6">
                  <a:lumMod val="25000"/>
                </a:srgbClr>
              </a:solidFill>
              <a:effectLst/>
              <a:uLnTx/>
              <a:uFillTx/>
              <a:latin typeface="+mn-lt"/>
              <a:ea typeface="+mn-ea"/>
              <a:cs typeface="Times New Roman" panose="02020603050405020304" pitchFamily="18" charset="0"/>
            </a:endParaRPr>
          </a:p>
        </p:txBody>
      </p:sp>
      <p:pic>
        <p:nvPicPr>
          <p:cNvPr id="13" name="Graphic 12" descr="Arrow circle with solid fill">
            <a:extLst>
              <a:ext uri="{FF2B5EF4-FFF2-40B4-BE49-F238E27FC236}">
                <a16:creationId xmlns:a16="http://schemas.microsoft.com/office/drawing/2014/main" id="{35961011-42DB-5CD6-F939-1A4459DB246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430177" y="2555426"/>
            <a:ext cx="914400" cy="914400"/>
          </a:xfrm>
          <a:prstGeom prst="rect">
            <a:avLst/>
          </a:prstGeom>
        </p:spPr>
      </p:pic>
      <p:pic>
        <p:nvPicPr>
          <p:cNvPr id="5" name="Picture 15" descr="Icon&#10;&#10;Description automatically generated">
            <a:extLst>
              <a:ext uri="{FF2B5EF4-FFF2-40B4-BE49-F238E27FC236}">
                <a16:creationId xmlns:a16="http://schemas.microsoft.com/office/drawing/2014/main" id="{26763C63-F89A-5AA8-3180-423023D527C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24346" y="3233376"/>
            <a:ext cx="1159564" cy="1158861"/>
          </a:xfrm>
          <a:prstGeom prst="rect">
            <a:avLst/>
          </a:prstGeom>
          <a:ln>
            <a:solidFill>
              <a:srgbClr val="5A7050"/>
            </a:solidFill>
          </a:ln>
        </p:spPr>
      </p:pic>
      <p:sp>
        <p:nvSpPr>
          <p:cNvPr id="6" name="TextBox 5">
            <a:extLst>
              <a:ext uri="{FF2B5EF4-FFF2-40B4-BE49-F238E27FC236}">
                <a16:creationId xmlns:a16="http://schemas.microsoft.com/office/drawing/2014/main" id="{C3197CBC-D354-013D-6368-EEED8CCD9276}"/>
              </a:ext>
            </a:extLst>
          </p:cNvPr>
          <p:cNvSpPr txBox="1"/>
          <p:nvPr/>
        </p:nvSpPr>
        <p:spPr>
          <a:xfrm>
            <a:off x="952548" y="2980417"/>
            <a:ext cx="1503863" cy="246221"/>
          </a:xfrm>
          <a:prstGeom prst="rect">
            <a:avLst/>
          </a:prstGeom>
          <a:noFill/>
        </p:spPr>
        <p:txBody>
          <a:bodyPr wrap="square" rtlCol="0">
            <a:spAutoFit/>
          </a:bodyPr>
          <a:lstStyle/>
          <a:p>
            <a:pPr algn="ctr">
              <a:buClrTx/>
              <a:buFontTx/>
              <a:buNone/>
            </a:pPr>
            <a:r>
              <a:rPr lang="en-US" sz="1000" kern="1200" dirty="0">
                <a:solidFill>
                  <a:srgbClr val="E7E6E6">
                    <a:lumMod val="25000"/>
                  </a:srgbClr>
                </a:solidFill>
                <a:latin typeface="+mj-lt"/>
                <a:ea typeface="+mn-ea"/>
                <a:cs typeface="Times New Roman" panose="02020603050405020304" pitchFamily="18" charset="0"/>
              </a:rPr>
              <a:t>Shape-Material Design</a:t>
            </a:r>
          </a:p>
        </p:txBody>
      </p:sp>
      <p:sp>
        <p:nvSpPr>
          <p:cNvPr id="7" name="TextBox 6">
            <a:extLst>
              <a:ext uri="{FF2B5EF4-FFF2-40B4-BE49-F238E27FC236}">
                <a16:creationId xmlns:a16="http://schemas.microsoft.com/office/drawing/2014/main" id="{AC7C51CF-3744-181F-B076-D555C636133D}"/>
              </a:ext>
            </a:extLst>
          </p:cNvPr>
          <p:cNvSpPr txBox="1"/>
          <p:nvPr/>
        </p:nvSpPr>
        <p:spPr>
          <a:xfrm>
            <a:off x="1053627" y="4399220"/>
            <a:ext cx="1218298" cy="246221"/>
          </a:xfrm>
          <a:prstGeom prst="rect">
            <a:avLst/>
          </a:prstGeom>
          <a:noFill/>
        </p:spPr>
        <p:txBody>
          <a:bodyPr wrap="square" rtlCol="0">
            <a:spAutoFit/>
          </a:bodyPr>
          <a:lstStyle/>
          <a:p>
            <a:pPr algn="ctr">
              <a:buClrTx/>
              <a:buFontTx/>
              <a:buNone/>
            </a:pPr>
            <a:r>
              <a:rPr lang="en-US" sz="1000" kern="1200" dirty="0">
                <a:solidFill>
                  <a:srgbClr val="E7E6E6">
                    <a:lumMod val="25000"/>
                  </a:srgbClr>
                </a:solidFill>
                <a:latin typeface="+mn-lt"/>
                <a:ea typeface="+mn-ea"/>
                <a:cs typeface="Times New Roman" panose="02020603050405020304" pitchFamily="18" charset="0"/>
              </a:rPr>
              <a:t>Brightness Design</a:t>
            </a:r>
          </a:p>
        </p:txBody>
      </p:sp>
      <p:pic>
        <p:nvPicPr>
          <p:cNvPr id="8" name="Picture 7">
            <a:extLst>
              <a:ext uri="{FF2B5EF4-FFF2-40B4-BE49-F238E27FC236}">
                <a16:creationId xmlns:a16="http://schemas.microsoft.com/office/drawing/2014/main" id="{61F8A6FE-67EA-F595-05B1-C41982D0914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40231" y="2569938"/>
            <a:ext cx="2129972" cy="1067177"/>
          </a:xfrm>
          <a:prstGeom prst="rect">
            <a:avLst/>
          </a:prstGeom>
        </p:spPr>
      </p:pic>
      <p:sp>
        <p:nvSpPr>
          <p:cNvPr id="10" name="TextBox 1000">
            <a:extLst>
              <a:ext uri="{FF2B5EF4-FFF2-40B4-BE49-F238E27FC236}">
                <a16:creationId xmlns:a16="http://schemas.microsoft.com/office/drawing/2014/main" id="{8ECF4D26-1682-A911-6990-8E8C6BA1F38D}"/>
              </a:ext>
            </a:extLst>
          </p:cNvPr>
          <p:cNvSpPr txBox="1"/>
          <p:nvPr/>
        </p:nvSpPr>
        <p:spPr>
          <a:xfrm>
            <a:off x="6624820" y="3813604"/>
            <a:ext cx="1562100" cy="246221"/>
          </a:xfrm>
          <a:prstGeom prst="rect">
            <a:avLst/>
          </a:prstGeom>
          <a:noFill/>
        </p:spPr>
        <p:txBody>
          <a:bodyPr wrap="square" rtlCol="0">
            <a:spAutoFit/>
          </a:bodyPr>
          <a:lstStyle/>
          <a:p>
            <a:pPr algn="r"/>
            <a:r>
              <a:rPr lang="en-US" sz="1000" dirty="0"/>
              <a:t>*mirror material</a:t>
            </a:r>
          </a:p>
        </p:txBody>
      </p:sp>
    </p:spTree>
    <p:custDataLst>
      <p:tags r:id="rId1"/>
    </p:custDataLst>
    <p:extLst>
      <p:ext uri="{BB962C8B-B14F-4D97-AF65-F5344CB8AC3E}">
        <p14:creationId xmlns:p14="http://schemas.microsoft.com/office/powerpoint/2010/main" val="13154600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p10"/>
          <p:cNvSpPr txBox="1">
            <a:spLocks noGrp="1"/>
          </p:cNvSpPr>
          <p:nvPr>
            <p:ph type="title"/>
          </p:nvPr>
        </p:nvSpPr>
        <p:spPr>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dirty="0"/>
              <a:t>Automatic Lighting Design Tools</a:t>
            </a:r>
            <a:endParaRPr dirty="0"/>
          </a:p>
        </p:txBody>
      </p:sp>
      <p:sp>
        <p:nvSpPr>
          <p:cNvPr id="59" name="Google Shape;59;p10"/>
          <p:cNvSpPr txBox="1">
            <a:spLocks noGrp="1"/>
          </p:cNvSpPr>
          <p:nvPr>
            <p:ph type="body" idx="1"/>
          </p:nvPr>
        </p:nvSpPr>
        <p:spPr>
          <a:prstGeom prst="rect">
            <a:avLst/>
          </a:prstGeom>
        </p:spPr>
        <p:txBody>
          <a:bodyPr spcFirstLastPara="1" wrap="square" lIns="91425" tIns="91425" rIns="91425" bIns="91425" anchor="t" anchorCtr="0">
            <a:normAutofit/>
          </a:bodyPr>
          <a:lstStyle/>
          <a:p>
            <a:pPr marL="285750" indent="-285750"/>
            <a:r>
              <a:rPr lang="en-US" dirty="0" err="1"/>
              <a:t>EnvyLight</a:t>
            </a:r>
            <a:endParaRPr lang="en-US" dirty="0"/>
          </a:p>
          <a:p>
            <a:pPr marL="228600" lvl="1" indent="0">
              <a:spcAft>
                <a:spcPts val="1200"/>
              </a:spcAft>
              <a:buNone/>
            </a:pPr>
            <a:r>
              <a:rPr lang="en-US" dirty="0"/>
              <a:t> [</a:t>
            </a:r>
            <a:r>
              <a:rPr lang="en-US" dirty="0" err="1"/>
              <a:t>Pellacini</a:t>
            </a:r>
            <a:r>
              <a:rPr lang="en-US" dirty="0"/>
              <a:t> 2010]</a:t>
            </a:r>
          </a:p>
          <a:p>
            <a:pPr marL="285750" indent="-285750">
              <a:spcAft>
                <a:spcPts val="1200"/>
              </a:spcAft>
            </a:pPr>
            <a:endParaRPr lang="en-US" dirty="0"/>
          </a:p>
          <a:p>
            <a:pPr marL="285750" indent="-285750">
              <a:spcAft>
                <a:spcPts val="1200"/>
              </a:spcAft>
            </a:pPr>
            <a:endParaRPr lang="en-US" dirty="0"/>
          </a:p>
          <a:p>
            <a:pPr marL="285750" indent="-285750">
              <a:spcAft>
                <a:spcPts val="1200"/>
              </a:spcAft>
            </a:pPr>
            <a:endParaRPr lang="en-US" dirty="0"/>
          </a:p>
          <a:p>
            <a:pPr marL="285750" indent="-285750">
              <a:spcAft>
                <a:spcPts val="1200"/>
              </a:spcAft>
            </a:pPr>
            <a:r>
              <a:rPr lang="en-US" dirty="0"/>
              <a:t>[Bousseau et al. 2011]</a:t>
            </a:r>
          </a:p>
        </p:txBody>
      </p:sp>
      <p:sp>
        <p:nvSpPr>
          <p:cNvPr id="4" name="Slide Number Placeholder 3">
            <a:extLst>
              <a:ext uri="{FF2B5EF4-FFF2-40B4-BE49-F238E27FC236}">
                <a16:creationId xmlns:a16="http://schemas.microsoft.com/office/drawing/2014/main" id="{58E6B067-20D8-C8AD-B300-E9A9F678E70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16</a:t>
            </a:fld>
            <a:endParaRPr lang="en"/>
          </a:p>
        </p:txBody>
      </p:sp>
      <p:pic>
        <p:nvPicPr>
          <p:cNvPr id="6" name="Picture 5" descr="Logo&#10;&#10;Description automatically generated">
            <a:extLst>
              <a:ext uri="{FF2B5EF4-FFF2-40B4-BE49-F238E27FC236}">
                <a16:creationId xmlns:a16="http://schemas.microsoft.com/office/drawing/2014/main" id="{50435980-5B75-FBE0-BC86-170451809756}"/>
              </a:ext>
            </a:extLst>
          </p:cNvPr>
          <p:cNvPicPr>
            <a:picLocks noChangeAspect="1"/>
          </p:cNvPicPr>
          <p:nvPr/>
        </p:nvPicPr>
        <p:blipFill>
          <a:blip r:embed="rId4"/>
          <a:stretch>
            <a:fillRect/>
          </a:stretch>
        </p:blipFill>
        <p:spPr>
          <a:xfrm>
            <a:off x="7816392" y="373765"/>
            <a:ext cx="1264396" cy="778868"/>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53BA8FC6-AAF7-354B-3819-49D395B40767}"/>
              </a:ext>
            </a:extLst>
          </p:cNvPr>
          <p:cNvPicPr>
            <a:picLocks noChangeAspect="1"/>
          </p:cNvPicPr>
          <p:nvPr/>
        </p:nvPicPr>
        <p:blipFill>
          <a:blip r:embed="rId5"/>
          <a:stretch>
            <a:fillRect/>
          </a:stretch>
        </p:blipFill>
        <p:spPr>
          <a:xfrm>
            <a:off x="8340600" y="139972"/>
            <a:ext cx="509416" cy="337823"/>
          </a:xfrm>
          <a:prstGeom prst="rect">
            <a:avLst/>
          </a:prstGeom>
        </p:spPr>
      </p:pic>
      <p:sp>
        <p:nvSpPr>
          <p:cNvPr id="8" name="TextBox 7">
            <a:extLst>
              <a:ext uri="{FF2B5EF4-FFF2-40B4-BE49-F238E27FC236}">
                <a16:creationId xmlns:a16="http://schemas.microsoft.com/office/drawing/2014/main" id="{E5E6DA92-7290-7A1F-53F6-19CE235C4799}"/>
              </a:ext>
            </a:extLst>
          </p:cNvPr>
          <p:cNvSpPr txBox="1"/>
          <p:nvPr/>
        </p:nvSpPr>
        <p:spPr>
          <a:xfrm>
            <a:off x="7964984" y="9003"/>
            <a:ext cx="381836" cy="529184"/>
          </a:xfrm>
          <a:prstGeom prst="rect">
            <a:avLst/>
          </a:prstGeom>
          <a:noFill/>
        </p:spPr>
        <p:txBody>
          <a:bodyPr wrap="none" rtlCol="0">
            <a:spAutoFit/>
          </a:bodyPr>
          <a:lstStyle/>
          <a:p>
            <a:pPr marL="0" marR="0" defTabSz="0">
              <a:lnSpc>
                <a:spcPct val="107000"/>
              </a:lnSpc>
              <a:spcBef>
                <a:spcPts val="0"/>
              </a:spcBef>
            </a:pPr>
            <a:r>
              <a:rPr lang="en-US" sz="2800" dirty="0">
                <a:effectLst/>
                <a:latin typeface="Symbol" panose="05050102010706020507" pitchFamily="18" charset="2"/>
                <a:ea typeface="Calibri" panose="020F0502020204030204" pitchFamily="34" charset="0"/>
                <a:cs typeface="Times New Roman" panose="02020603050405020304" pitchFamily="18" charset="0"/>
              </a:rPr>
              <a:t>p</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FEFBC841-CABA-6587-B680-70D4BCDEBA8D}"/>
              </a:ext>
            </a:extLst>
          </p:cNvPr>
          <p:cNvPicPr>
            <a:picLocks noChangeAspect="1"/>
          </p:cNvPicPr>
          <p:nvPr/>
        </p:nvPicPr>
        <p:blipFill>
          <a:blip r:embed="rId6"/>
          <a:stretch>
            <a:fillRect/>
          </a:stretch>
        </p:blipFill>
        <p:spPr>
          <a:xfrm>
            <a:off x="3685078" y="1211372"/>
            <a:ext cx="1773844" cy="1765496"/>
          </a:xfrm>
          <a:prstGeom prst="rect">
            <a:avLst/>
          </a:prstGeom>
        </p:spPr>
      </p:pic>
      <p:pic>
        <p:nvPicPr>
          <p:cNvPr id="12" name="Picture 11">
            <a:extLst>
              <a:ext uri="{FF2B5EF4-FFF2-40B4-BE49-F238E27FC236}">
                <a16:creationId xmlns:a16="http://schemas.microsoft.com/office/drawing/2014/main" id="{F8080FC7-D451-7BA9-D569-D3F2DFD3F3E2}"/>
              </a:ext>
            </a:extLst>
          </p:cNvPr>
          <p:cNvPicPr>
            <a:picLocks noChangeAspect="1"/>
          </p:cNvPicPr>
          <p:nvPr/>
        </p:nvPicPr>
        <p:blipFill>
          <a:blip r:embed="rId7"/>
          <a:stretch>
            <a:fillRect/>
          </a:stretch>
        </p:blipFill>
        <p:spPr>
          <a:xfrm>
            <a:off x="6115079" y="1223893"/>
            <a:ext cx="1773844" cy="1752975"/>
          </a:xfrm>
          <a:prstGeom prst="rect">
            <a:avLst/>
          </a:prstGeom>
        </p:spPr>
      </p:pic>
      <p:sp>
        <p:nvSpPr>
          <p:cNvPr id="13" name="Rectangle 12">
            <a:extLst>
              <a:ext uri="{FF2B5EF4-FFF2-40B4-BE49-F238E27FC236}">
                <a16:creationId xmlns:a16="http://schemas.microsoft.com/office/drawing/2014/main" id="{6393A977-8E02-848E-226A-2393C896A2E3}"/>
              </a:ext>
            </a:extLst>
          </p:cNvPr>
          <p:cNvSpPr/>
          <p:nvPr/>
        </p:nvSpPr>
        <p:spPr>
          <a:xfrm>
            <a:off x="7451025" y="1512277"/>
            <a:ext cx="205770" cy="2602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820F35FF-611B-CCCB-3D59-FB4EF72ADE83}"/>
              </a:ext>
            </a:extLst>
          </p:cNvPr>
          <p:cNvPicPr>
            <a:picLocks noChangeAspect="1"/>
          </p:cNvPicPr>
          <p:nvPr/>
        </p:nvPicPr>
        <p:blipFill>
          <a:blip r:embed="rId8"/>
          <a:stretch>
            <a:fillRect/>
          </a:stretch>
        </p:blipFill>
        <p:spPr>
          <a:xfrm>
            <a:off x="3682735" y="3410621"/>
            <a:ext cx="4206188" cy="1503695"/>
          </a:xfrm>
          <a:prstGeom prst="rect">
            <a:avLst/>
          </a:prstGeom>
        </p:spPr>
      </p:pic>
    </p:spTree>
    <p:custDataLst>
      <p:tags r:id="rId1"/>
    </p:custDataLst>
    <p:extLst>
      <p:ext uri="{BB962C8B-B14F-4D97-AF65-F5344CB8AC3E}">
        <p14:creationId xmlns:p14="http://schemas.microsoft.com/office/powerpoint/2010/main" val="1532157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
                                            <p:txEl>
                                              <p:pRg st="0" end="0"/>
                                            </p:txEl>
                                          </p:spTgt>
                                        </p:tgtEl>
                                        <p:attrNameLst>
                                          <p:attrName>style.visibility</p:attrName>
                                        </p:attrNameLst>
                                      </p:cBhvr>
                                      <p:to>
                                        <p:strVal val="visible"/>
                                      </p:to>
                                    </p:set>
                                    <p:animEffect transition="in" filter="fade">
                                      <p:cBhvr>
                                        <p:cTn id="7" dur="500"/>
                                        <p:tgtEl>
                                          <p:spTgt spid="5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9">
                                            <p:txEl>
                                              <p:pRg st="1" end="1"/>
                                            </p:txEl>
                                          </p:spTgt>
                                        </p:tgtEl>
                                        <p:attrNameLst>
                                          <p:attrName>style.visibility</p:attrName>
                                        </p:attrNameLst>
                                      </p:cBhvr>
                                      <p:to>
                                        <p:strVal val="visible"/>
                                      </p:to>
                                    </p:set>
                                    <p:animEffect transition="in" filter="fade">
                                      <p:cBhvr>
                                        <p:cTn id="10" dur="500"/>
                                        <p:tgtEl>
                                          <p:spTgt spid="59">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9">
                                            <p:txEl>
                                              <p:pRg st="5" end="5"/>
                                            </p:txEl>
                                          </p:spTgt>
                                        </p:tgtEl>
                                        <p:attrNameLst>
                                          <p:attrName>style.visibility</p:attrName>
                                        </p:attrNameLst>
                                      </p:cBhvr>
                                      <p:to>
                                        <p:strVal val="visible"/>
                                      </p:to>
                                    </p:set>
                                    <p:animEffect transition="in" filter="fade">
                                      <p:cBhvr>
                                        <p:cTn id="30" dur="500"/>
                                        <p:tgtEl>
                                          <p:spTgt spid="59">
                                            <p:txEl>
                                              <p:pRg st="5" end="5"/>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2EAB83DB-0D6B-AD56-5D01-2832DB372997}"/>
                  </a:ext>
                </a:extLst>
              </p:cNvPr>
              <p:cNvSpPr>
                <a:spLocks noGrp="1"/>
              </p:cNvSpPr>
              <p:nvPr>
                <p:ph type="body" idx="1"/>
              </p:nvPr>
            </p:nvSpPr>
            <p:spPr>
              <a:xfrm>
                <a:off x="311700" y="1152474"/>
                <a:ext cx="8520600" cy="3781475"/>
              </a:xfrm>
            </p:spPr>
            <p:txBody>
              <a:bodyPr>
                <a:normAutofit fontScale="92500" lnSpcReduction="20000"/>
              </a:bodyPr>
              <a:lstStyle/>
              <a:p>
                <a:pPr marL="114300" indent="0">
                  <a:buNone/>
                </a:pPr>
                <a:r>
                  <a:rPr lang="en-US" dirty="0">
                    <a:latin typeface="Cambria Math" panose="02040503050406030204" pitchFamily="18" charset="0"/>
                  </a:rPr>
                  <a:t>Our goal:</a:t>
                </a:r>
              </a:p>
              <a:p>
                <a:pPr marL="114300" indent="0">
                  <a:buNone/>
                </a:pPr>
                <a:r>
                  <a:rPr lang="en-US" dirty="0">
                    <a:latin typeface="Cambria Math" panose="02040503050406030204" pitchFamily="18" charset="0"/>
                  </a:rPr>
                  <a:t>	</a:t>
                </a:r>
                <a:r>
                  <a:rPr lang="en-US" i="1" dirty="0"/>
                  <a:t>w </a:t>
                </a:r>
                <a:r>
                  <a:rPr lang="en-US" dirty="0"/>
                  <a:t>is the environment map</a:t>
                </a:r>
                <a:endParaRPr lang="en-US" dirty="0">
                  <a:latin typeface="Cambria Math" panose="02040503050406030204" pitchFamily="18" charset="0"/>
                </a:endParaRPr>
              </a:p>
              <a:p>
                <a:pPr marL="114300" indent="0">
                  <a:buNone/>
                </a:pPr>
                <a:r>
                  <a:rPr lang="en-US" i="1" dirty="0"/>
                  <a:t>	I(w) </a:t>
                </a:r>
                <a:r>
                  <a:rPr lang="en-US" dirty="0"/>
                  <a:t>is the rendered image</a:t>
                </a:r>
              </a:p>
              <a:p>
                <a:pPr marL="114300" indent="0">
                  <a:buNone/>
                </a:pPr>
                <a:r>
                  <a:rPr lang="en-US" i="1" dirty="0"/>
                  <a:t>	C </a:t>
                </a:r>
                <a:r>
                  <a:rPr lang="en-US" dirty="0"/>
                  <a:t>is the final cost function</a:t>
                </a:r>
              </a:p>
              <a:p>
                <a:pPr marL="114300" indent="0">
                  <a:buNone/>
                </a:pPr>
                <a:endParaRPr lang="en-US" dirty="0">
                  <a:latin typeface="Cambria Math" panose="02040503050406030204" pitchFamily="18" charset="0"/>
                </a:endParaRPr>
              </a:p>
              <a:p>
                <a:pPr marL="114300" indent="0">
                  <a:buNone/>
                </a:pPr>
                <a:endParaRPr lang="en-US" dirty="0"/>
              </a:p>
              <a:p>
                <a:pPr marL="114300" indent="0">
                  <a:buNone/>
                </a:pPr>
                <a:r>
                  <a:rPr lang="en-US" dirty="0"/>
                  <a:t>The rendered image is calculated:</a:t>
                </a:r>
              </a:p>
              <a:p>
                <a:pPr marL="114300" indent="0">
                  <a:buNone/>
                </a:pPr>
                <a:r>
                  <a:rPr lang="en-US" i="1" dirty="0"/>
                  <a:t>	T </a:t>
                </a:r>
                <a:r>
                  <a:rPr lang="en-US" dirty="0"/>
                  <a:t>is the light transport</a:t>
                </a:r>
              </a:p>
              <a:p>
                <a:pPr marL="114300" indent="0">
                  <a:buNone/>
                </a:pPr>
                <a:endParaRPr lang="en-US" i="1" dirty="0"/>
              </a:p>
              <a:p>
                <a:pPr marL="114300" indent="0">
                  <a:buNone/>
                </a:pPr>
                <a:r>
                  <a:rPr lang="en-US" dirty="0"/>
                  <a:t>The cost function is the weighted(</a:t>
                </a:r>
                <a14:m>
                  <m:oMath xmlns:m="http://schemas.openxmlformats.org/officeDocument/2006/math">
                    <m:r>
                      <a:rPr lang="en-US" sz="1800" i="1" smtClean="0">
                        <a:latin typeface="Cambria Math" panose="02040503050406030204" pitchFamily="18" charset="0"/>
                        <a:ea typeface="Cambria Math" panose="02040503050406030204" pitchFamily="18" charset="0"/>
                      </a:rPr>
                      <m:t>𝛽</m:t>
                    </m:r>
                  </m:oMath>
                </a14:m>
                <a:r>
                  <a:rPr lang="en-US" dirty="0"/>
                  <a:t>) </a:t>
                </a:r>
              </a:p>
              <a:p>
                <a:pPr marL="114300" indent="0">
                  <a:buNone/>
                </a:pPr>
                <a:r>
                  <a:rPr lang="en-US" dirty="0"/>
                  <a:t>average of</a:t>
                </a:r>
              </a:p>
              <a:p>
                <a:pPr marL="114300" indent="0">
                  <a:buNone/>
                </a:pPr>
                <a:r>
                  <a:rPr lang="en-US" i="1" dirty="0"/>
                  <a:t>	</a:t>
                </a: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𝐶</m:t>
                        </m:r>
                      </m:e>
                      <m:sub>
                        <m:r>
                          <a:rPr lang="en-US" sz="1800" b="0" i="1" smtClean="0">
                            <a:latin typeface="Cambria Math" panose="02040503050406030204" pitchFamily="18" charset="0"/>
                          </a:rPr>
                          <m:t>𝐵</m:t>
                        </m:r>
                      </m:sub>
                    </m:sSub>
                  </m:oMath>
                </a14:m>
                <a:r>
                  <a:rPr lang="en-US" dirty="0"/>
                  <a:t>: Brightness</a:t>
                </a:r>
              </a:p>
              <a:p>
                <a:pPr marL="114300" indent="0">
                  <a:buNone/>
                </a:pPr>
                <a:r>
                  <a:rPr lang="en-US" dirty="0"/>
                  <a:t>	</a:t>
                </a: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𝐶</m:t>
                        </m:r>
                      </m:e>
                      <m:sub>
                        <m:r>
                          <a:rPr lang="en-US" sz="1800" b="0" i="1" smtClean="0">
                            <a:latin typeface="Cambria Math" panose="02040503050406030204" pitchFamily="18" charset="0"/>
                          </a:rPr>
                          <m:t>𝐿</m:t>
                        </m:r>
                      </m:sub>
                    </m:sSub>
                  </m:oMath>
                </a14:m>
                <a:r>
                  <a:rPr lang="en-US" dirty="0"/>
                  <a:t>: Total Luminosity</a:t>
                </a:r>
              </a:p>
              <a:p>
                <a:pPr marL="114300" indent="0">
                  <a:buNone/>
                </a:pPr>
                <a:r>
                  <a:rPr lang="en-US" dirty="0"/>
                  <a:t>	</a:t>
                </a: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𝐶</m:t>
                        </m:r>
                      </m:e>
                      <m:sub>
                        <m:r>
                          <a:rPr lang="en-US" sz="1800" b="0" i="1" smtClean="0">
                            <a:latin typeface="Cambria Math" panose="02040503050406030204" pitchFamily="18" charset="0"/>
                          </a:rPr>
                          <m:t>𝑆𝑀</m:t>
                        </m:r>
                      </m:sub>
                    </m:sSub>
                  </m:oMath>
                </a14:m>
                <a:r>
                  <a:rPr lang="en-US" dirty="0"/>
                  <a:t>: Shape-Material</a:t>
                </a:r>
              </a:p>
              <a:p>
                <a:pPr marL="114300" indent="0">
                  <a:buNone/>
                </a:pPr>
                <a:endParaRPr lang="en-US" i="1" dirty="0"/>
              </a:p>
            </p:txBody>
          </p:sp>
        </mc:Choice>
        <mc:Fallback xmlns="">
          <p:sp>
            <p:nvSpPr>
              <p:cNvPr id="3" name="Text Placeholder 2">
                <a:extLst>
                  <a:ext uri="{FF2B5EF4-FFF2-40B4-BE49-F238E27FC236}">
                    <a16:creationId xmlns:a16="http://schemas.microsoft.com/office/drawing/2014/main" id="{2EAB83DB-0D6B-AD56-5D01-2832DB372997}"/>
                  </a:ext>
                </a:extLst>
              </p:cNvPr>
              <p:cNvSpPr>
                <a:spLocks noGrp="1" noRot="1" noChangeAspect="1" noMove="1" noResize="1" noEditPoints="1" noAdjustHandles="1" noChangeArrowheads="1" noChangeShapeType="1" noTextEdit="1"/>
              </p:cNvSpPr>
              <p:nvPr>
                <p:ph type="body" idx="1"/>
              </p:nvPr>
            </p:nvSpPr>
            <p:spPr>
              <a:xfrm>
                <a:off x="311700" y="1152474"/>
                <a:ext cx="8520600" cy="3781475"/>
              </a:xfrm>
              <a:blipFill>
                <a:blip r:embed="rId4"/>
                <a:stretch>
                  <a:fillRect/>
                </a:stretch>
              </a:blipFill>
            </p:spPr>
            <p:txBody>
              <a:bodyPr/>
              <a:lstStyle/>
              <a:p>
                <a:r>
                  <a:rPr lang="en-NL">
                    <a:noFill/>
                  </a:rPr>
                  <a:t> </a:t>
                </a:r>
              </a:p>
            </p:txBody>
          </p:sp>
        </mc:Fallback>
      </mc:AlternateContent>
      <p:sp>
        <p:nvSpPr>
          <p:cNvPr id="58" name="Google Shape;58;p10"/>
          <p:cNvSpPr txBox="1">
            <a:spLocks noGrp="1"/>
          </p:cNvSpPr>
          <p:nvPr>
            <p:ph type="title"/>
          </p:nvPr>
        </p:nvSpPr>
        <p:spPr>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dirty="0"/>
              <a:t>Our solution</a:t>
            </a:r>
            <a:endParaRPr dirty="0"/>
          </a:p>
        </p:txBody>
      </p:sp>
      <p:sp>
        <p:nvSpPr>
          <p:cNvPr id="4" name="Slide Number Placeholder 3">
            <a:extLst>
              <a:ext uri="{FF2B5EF4-FFF2-40B4-BE49-F238E27FC236}">
                <a16:creationId xmlns:a16="http://schemas.microsoft.com/office/drawing/2014/main" id="{58E6B067-20D8-C8AD-B300-E9A9F678E70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17</a:t>
            </a:fld>
            <a:endParaRPr lang="en"/>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A08F0742-6896-021B-EF32-BAE39B3F1C58}"/>
                  </a:ext>
                </a:extLst>
              </p:cNvPr>
              <p:cNvSpPr txBox="1"/>
              <p:nvPr/>
            </p:nvSpPr>
            <p:spPr>
              <a:xfrm>
                <a:off x="4231965" y="3774821"/>
                <a:ext cx="46750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𝐶</m:t>
                      </m:r>
                    </m:oMath>
                  </m:oMathPara>
                </a14:m>
                <a:endParaRPr lang="en-US" sz="2400" dirty="0"/>
              </a:p>
            </p:txBody>
          </p:sp>
        </mc:Choice>
        <mc:Fallback xmlns="">
          <p:sp>
            <p:nvSpPr>
              <p:cNvPr id="2" name="TextBox 1">
                <a:extLst>
                  <a:ext uri="{FF2B5EF4-FFF2-40B4-BE49-F238E27FC236}">
                    <a16:creationId xmlns:a16="http://schemas.microsoft.com/office/drawing/2014/main" id="{A08F0742-6896-021B-EF32-BAE39B3F1C58}"/>
                  </a:ext>
                </a:extLst>
              </p:cNvPr>
              <p:cNvSpPr txBox="1">
                <a:spLocks noRot="1" noChangeAspect="1" noMove="1" noResize="1" noEditPoints="1" noAdjustHandles="1" noChangeArrowheads="1" noChangeShapeType="1" noTextEdit="1"/>
              </p:cNvSpPr>
              <p:nvPr/>
            </p:nvSpPr>
            <p:spPr>
              <a:xfrm>
                <a:off x="4231965" y="3774821"/>
                <a:ext cx="467500" cy="461665"/>
              </a:xfrm>
              <a:prstGeom prst="rect">
                <a:avLst/>
              </a:prstGeom>
              <a:blipFill>
                <a:blip r:embed="rId5"/>
                <a:stretch>
                  <a:fillRect/>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A9B05E8-AB5B-DB9B-6A1F-77A073D7B808}"/>
                  </a:ext>
                </a:extLst>
              </p:cNvPr>
              <p:cNvSpPr txBox="1"/>
              <p:nvPr/>
            </p:nvSpPr>
            <p:spPr>
              <a:xfrm>
                <a:off x="4231965" y="2617781"/>
                <a:ext cx="170809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𝐼</m:t>
                      </m:r>
                      <m:d>
                        <m:dPr>
                          <m:ctrlPr>
                            <a:rPr lang="en-US" sz="2400" i="1">
                              <a:latin typeface="Cambria Math" panose="02040503050406030204" pitchFamily="18" charset="0"/>
                            </a:rPr>
                          </m:ctrlPr>
                        </m:dPr>
                        <m:e>
                          <m:r>
                            <a:rPr lang="en-US" sz="2400" i="1">
                              <a:latin typeface="Cambria Math" panose="02040503050406030204" pitchFamily="18" charset="0"/>
                            </a:rPr>
                            <m:t>𝑤</m:t>
                          </m:r>
                        </m:e>
                      </m:d>
                      <m:r>
                        <a:rPr lang="en-US" sz="2400" i="1">
                          <a:latin typeface="Cambria Math" panose="02040503050406030204" pitchFamily="18" charset="0"/>
                        </a:rPr>
                        <m:t>=</m:t>
                      </m:r>
                      <m:r>
                        <a:rPr lang="en-US" sz="2400" i="1">
                          <a:latin typeface="Cambria Math" panose="02040503050406030204" pitchFamily="18" charset="0"/>
                        </a:rPr>
                        <m:t>𝑇𝑤</m:t>
                      </m:r>
                    </m:oMath>
                  </m:oMathPara>
                </a14:m>
                <a:endParaRPr lang="en-US" sz="2400" dirty="0"/>
              </a:p>
            </p:txBody>
          </p:sp>
        </mc:Choice>
        <mc:Fallback xmlns="">
          <p:sp>
            <p:nvSpPr>
              <p:cNvPr id="5" name="TextBox 4">
                <a:extLst>
                  <a:ext uri="{FF2B5EF4-FFF2-40B4-BE49-F238E27FC236}">
                    <a16:creationId xmlns:a16="http://schemas.microsoft.com/office/drawing/2014/main" id="{0A9B05E8-AB5B-DB9B-6A1F-77A073D7B808}"/>
                  </a:ext>
                </a:extLst>
              </p:cNvPr>
              <p:cNvSpPr txBox="1">
                <a:spLocks noRot="1" noChangeAspect="1" noMove="1" noResize="1" noEditPoints="1" noAdjustHandles="1" noChangeArrowheads="1" noChangeShapeType="1" noTextEdit="1"/>
              </p:cNvSpPr>
              <p:nvPr/>
            </p:nvSpPr>
            <p:spPr>
              <a:xfrm>
                <a:off x="4231965" y="2617781"/>
                <a:ext cx="1708096" cy="461665"/>
              </a:xfrm>
              <a:prstGeom prst="rect">
                <a:avLst/>
              </a:prstGeom>
              <a:blipFill>
                <a:blip r:embed="rId6"/>
                <a:stretch>
                  <a:fillRect/>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AEAE533-C913-5909-5D16-B3E05A6AF36D}"/>
                  </a:ext>
                </a:extLst>
              </p:cNvPr>
              <p:cNvSpPr txBox="1"/>
              <p:nvPr/>
            </p:nvSpPr>
            <p:spPr>
              <a:xfrm>
                <a:off x="4231965" y="1238192"/>
                <a:ext cx="2337756" cy="64004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unc>
                        <m:funcPr>
                          <m:ctrlPr>
                            <a:rPr lang="en-US" sz="2400" i="1">
                              <a:latin typeface="Cambria Math" panose="02040503050406030204" pitchFamily="18" charset="0"/>
                            </a:rPr>
                          </m:ctrlPr>
                        </m:funcPr>
                        <m:fName>
                          <m:limLow>
                            <m:limLowPr>
                              <m:ctrlPr>
                                <a:rPr lang="en-US" sz="2400" i="1">
                                  <a:latin typeface="Cambria Math" panose="02040503050406030204" pitchFamily="18" charset="0"/>
                                </a:rPr>
                              </m:ctrlPr>
                            </m:limLowPr>
                            <m:e>
                              <m:r>
                                <m:rPr>
                                  <m:sty m:val="p"/>
                                </m:rPr>
                                <a:rPr lang="en-US" sz="2400">
                                  <a:latin typeface="Cambria Math" panose="02040503050406030204" pitchFamily="18" charset="0"/>
                                </a:rPr>
                                <m:t>argmin</m:t>
                              </m:r>
                            </m:e>
                            <m:lim>
                              <m:r>
                                <a:rPr lang="en-US" sz="2400" i="1">
                                  <a:latin typeface="Cambria Math" panose="02040503050406030204" pitchFamily="18" charset="0"/>
                                </a:rPr>
                                <m:t>𝑤</m:t>
                              </m:r>
                            </m:lim>
                          </m:limLow>
                        </m:fName>
                        <m:e>
                          <m:r>
                            <a:rPr lang="en-US" sz="2400" i="1">
                              <a:latin typeface="Cambria Math" panose="02040503050406030204" pitchFamily="18" charset="0"/>
                            </a:rPr>
                            <m:t>𝐶</m:t>
                          </m:r>
                          <m:r>
                            <a:rPr lang="en-US" sz="2400" i="1">
                              <a:latin typeface="Cambria Math" panose="02040503050406030204" pitchFamily="18" charset="0"/>
                            </a:rPr>
                            <m:t>(</m:t>
                          </m:r>
                          <m:r>
                            <a:rPr lang="en-US" sz="2400" i="1">
                              <a:latin typeface="Cambria Math" panose="02040503050406030204" pitchFamily="18" charset="0"/>
                            </a:rPr>
                            <m:t>𝐼</m:t>
                          </m:r>
                          <m:r>
                            <a:rPr lang="en-US" sz="2400" i="1">
                              <a:latin typeface="Cambria Math" panose="02040503050406030204" pitchFamily="18" charset="0"/>
                            </a:rPr>
                            <m:t>(</m:t>
                          </m:r>
                          <m:r>
                            <a:rPr lang="en-US" sz="2400" i="1">
                              <a:latin typeface="Cambria Math" panose="02040503050406030204" pitchFamily="18" charset="0"/>
                            </a:rPr>
                            <m:t>𝑤</m:t>
                          </m:r>
                          <m:r>
                            <a:rPr lang="en-US" sz="2400" i="1">
                              <a:latin typeface="Cambria Math" panose="02040503050406030204" pitchFamily="18" charset="0"/>
                            </a:rPr>
                            <m:t>))</m:t>
                          </m:r>
                        </m:e>
                      </m:func>
                    </m:oMath>
                  </m:oMathPara>
                </a14:m>
                <a:endParaRPr lang="en-US" sz="2400" dirty="0"/>
              </a:p>
            </p:txBody>
          </p:sp>
        </mc:Choice>
        <mc:Fallback xmlns="">
          <p:sp>
            <p:nvSpPr>
              <p:cNvPr id="6" name="TextBox 5">
                <a:extLst>
                  <a:ext uri="{FF2B5EF4-FFF2-40B4-BE49-F238E27FC236}">
                    <a16:creationId xmlns:a16="http://schemas.microsoft.com/office/drawing/2014/main" id="{0AEAE533-C913-5909-5D16-B3E05A6AF36D}"/>
                  </a:ext>
                </a:extLst>
              </p:cNvPr>
              <p:cNvSpPr txBox="1">
                <a:spLocks noRot="1" noChangeAspect="1" noMove="1" noResize="1" noEditPoints="1" noAdjustHandles="1" noChangeArrowheads="1" noChangeShapeType="1" noTextEdit="1"/>
              </p:cNvSpPr>
              <p:nvPr/>
            </p:nvSpPr>
            <p:spPr>
              <a:xfrm>
                <a:off x="4231965" y="1238192"/>
                <a:ext cx="2337756" cy="640047"/>
              </a:xfrm>
              <a:prstGeom prst="rect">
                <a:avLst/>
              </a:prstGeom>
              <a:blipFill>
                <a:blip r:embed="rId7"/>
                <a:stretch>
                  <a:fillRect b="-952"/>
                </a:stretch>
              </a:blipFill>
            </p:spPr>
            <p:txBody>
              <a:bodyPr/>
              <a:lstStyle/>
              <a:p>
                <a:r>
                  <a:rPr lang="en-NL">
                    <a:noFill/>
                  </a:rPr>
                  <a:t> </a:t>
                </a:r>
              </a:p>
            </p:txBody>
          </p:sp>
        </mc:Fallback>
      </mc:AlternateContent>
      <p:pic>
        <p:nvPicPr>
          <p:cNvPr id="7" name="Picture 6" descr="Logo&#10;&#10;Description automatically generated">
            <a:extLst>
              <a:ext uri="{FF2B5EF4-FFF2-40B4-BE49-F238E27FC236}">
                <a16:creationId xmlns:a16="http://schemas.microsoft.com/office/drawing/2014/main" id="{6D609E00-6085-1437-0F3D-32CA87359254}"/>
              </a:ext>
            </a:extLst>
          </p:cNvPr>
          <p:cNvPicPr>
            <a:picLocks noChangeAspect="1"/>
          </p:cNvPicPr>
          <p:nvPr/>
        </p:nvPicPr>
        <p:blipFill>
          <a:blip r:embed="rId8"/>
          <a:stretch>
            <a:fillRect/>
          </a:stretch>
        </p:blipFill>
        <p:spPr>
          <a:xfrm>
            <a:off x="7816392" y="373765"/>
            <a:ext cx="1264396" cy="778868"/>
          </a:xfrm>
          <a:prstGeom prst="rect">
            <a:avLst/>
          </a:prstGeom>
        </p:spPr>
      </p:pic>
      <p:pic>
        <p:nvPicPr>
          <p:cNvPr id="8" name="Picture 7" descr="A picture containing shape&#10;&#10;Description automatically generated">
            <a:extLst>
              <a:ext uri="{FF2B5EF4-FFF2-40B4-BE49-F238E27FC236}">
                <a16:creationId xmlns:a16="http://schemas.microsoft.com/office/drawing/2014/main" id="{883B9D59-B15D-B6B0-B233-006C1DE3B82D}"/>
              </a:ext>
            </a:extLst>
          </p:cNvPr>
          <p:cNvPicPr>
            <a:picLocks noChangeAspect="1"/>
          </p:cNvPicPr>
          <p:nvPr/>
        </p:nvPicPr>
        <p:blipFill>
          <a:blip r:embed="rId9"/>
          <a:stretch>
            <a:fillRect/>
          </a:stretch>
        </p:blipFill>
        <p:spPr>
          <a:xfrm>
            <a:off x="8340600" y="139972"/>
            <a:ext cx="509416" cy="337823"/>
          </a:xfrm>
          <a:prstGeom prst="rect">
            <a:avLst/>
          </a:prstGeom>
        </p:spPr>
      </p:pic>
      <p:sp>
        <p:nvSpPr>
          <p:cNvPr id="9" name="TextBox 8">
            <a:extLst>
              <a:ext uri="{FF2B5EF4-FFF2-40B4-BE49-F238E27FC236}">
                <a16:creationId xmlns:a16="http://schemas.microsoft.com/office/drawing/2014/main" id="{AC1EA419-C55A-663F-B1A8-F03F58D8F8A6}"/>
              </a:ext>
            </a:extLst>
          </p:cNvPr>
          <p:cNvSpPr txBox="1"/>
          <p:nvPr/>
        </p:nvSpPr>
        <p:spPr>
          <a:xfrm>
            <a:off x="7964984" y="9003"/>
            <a:ext cx="381836" cy="529184"/>
          </a:xfrm>
          <a:prstGeom prst="rect">
            <a:avLst/>
          </a:prstGeom>
          <a:noFill/>
        </p:spPr>
        <p:txBody>
          <a:bodyPr wrap="none" rtlCol="0">
            <a:spAutoFit/>
          </a:bodyPr>
          <a:lstStyle/>
          <a:p>
            <a:pPr marL="0" marR="0" defTabSz="0">
              <a:lnSpc>
                <a:spcPct val="107000"/>
              </a:lnSpc>
              <a:spcBef>
                <a:spcPts val="0"/>
              </a:spcBef>
            </a:pPr>
            <a:r>
              <a:rPr lang="en-US" sz="2800" dirty="0">
                <a:effectLst/>
                <a:latin typeface="Symbol" panose="05050102010706020507" pitchFamily="18" charset="2"/>
                <a:ea typeface="Calibri" panose="020F0502020204030204" pitchFamily="34" charset="0"/>
                <a:cs typeface="Times New Roman" panose="02020603050405020304" pitchFamily="18" charset="0"/>
              </a:rPr>
              <a:t>p</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FE8A22F6-79B9-067D-AD76-7231B722292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71819" y="1185165"/>
            <a:ext cx="1223489" cy="613003"/>
          </a:xfrm>
          <a:prstGeom prst="rect">
            <a:avLst/>
          </a:prstGeom>
        </p:spPr>
      </p:pic>
      <p:pic>
        <p:nvPicPr>
          <p:cNvPr id="11" name="Picture 10" descr="A picture containing indoor, black, white&#10;&#10;Description automatically generated">
            <a:extLst>
              <a:ext uri="{FF2B5EF4-FFF2-40B4-BE49-F238E27FC236}">
                <a16:creationId xmlns:a16="http://schemas.microsoft.com/office/drawing/2014/main" id="{F53ECE25-3F0B-B996-B9EC-B406412E3E0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71819" y="2002915"/>
            <a:ext cx="1223489" cy="1223489"/>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722963CB-DA95-0B41-325E-A8E8D3D968F9}"/>
                  </a:ext>
                </a:extLst>
              </p:cNvPr>
              <p:cNvSpPr txBox="1"/>
              <p:nvPr/>
            </p:nvSpPr>
            <p:spPr>
              <a:xfrm>
                <a:off x="7715284" y="3197696"/>
                <a:ext cx="536557"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200" i="1">
                          <a:latin typeface="Cambria Math" panose="02040503050406030204" pitchFamily="18" charset="0"/>
                        </a:rPr>
                        <m:t>𝐼</m:t>
                      </m:r>
                      <m:d>
                        <m:dPr>
                          <m:ctrlPr>
                            <a:rPr lang="en-US" sz="1200" i="1">
                              <a:latin typeface="Cambria Math" panose="02040503050406030204" pitchFamily="18" charset="0"/>
                            </a:rPr>
                          </m:ctrlPr>
                        </m:dPr>
                        <m:e>
                          <m:r>
                            <a:rPr lang="en-US" sz="1200" i="1">
                              <a:latin typeface="Cambria Math" panose="02040503050406030204" pitchFamily="18" charset="0"/>
                            </a:rPr>
                            <m:t>𝑤</m:t>
                          </m:r>
                        </m:e>
                      </m:d>
                    </m:oMath>
                  </m:oMathPara>
                </a14:m>
                <a:endParaRPr lang="en-US" sz="2400" dirty="0"/>
              </a:p>
            </p:txBody>
          </p:sp>
        </mc:Choice>
        <mc:Fallback xmlns="">
          <p:sp>
            <p:nvSpPr>
              <p:cNvPr id="12" name="TextBox 11">
                <a:extLst>
                  <a:ext uri="{FF2B5EF4-FFF2-40B4-BE49-F238E27FC236}">
                    <a16:creationId xmlns:a16="http://schemas.microsoft.com/office/drawing/2014/main" id="{722963CB-DA95-0B41-325E-A8E8D3D968F9}"/>
                  </a:ext>
                </a:extLst>
              </p:cNvPr>
              <p:cNvSpPr txBox="1">
                <a:spLocks noRot="1" noChangeAspect="1" noMove="1" noResize="1" noEditPoints="1" noAdjustHandles="1" noChangeArrowheads="1" noChangeShapeType="1" noTextEdit="1"/>
              </p:cNvSpPr>
              <p:nvPr/>
            </p:nvSpPr>
            <p:spPr>
              <a:xfrm>
                <a:off x="7715284" y="3197696"/>
                <a:ext cx="536557" cy="276999"/>
              </a:xfrm>
              <a:prstGeom prst="rect">
                <a:avLst/>
              </a:prstGeom>
              <a:blipFill>
                <a:blip r:embed="rId12"/>
                <a:stretch>
                  <a:fillRect/>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1063DA3E-DFB9-136A-6186-D20EB982AEA5}"/>
                  </a:ext>
                </a:extLst>
              </p:cNvPr>
              <p:cNvSpPr txBox="1"/>
              <p:nvPr/>
            </p:nvSpPr>
            <p:spPr>
              <a:xfrm>
                <a:off x="7715284" y="1745506"/>
                <a:ext cx="536557"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200" i="1">
                          <a:latin typeface="Cambria Math" panose="02040503050406030204" pitchFamily="18" charset="0"/>
                        </a:rPr>
                        <m:t>𝑤</m:t>
                      </m:r>
                    </m:oMath>
                  </m:oMathPara>
                </a14:m>
                <a:endParaRPr lang="en-US" sz="2400" dirty="0"/>
              </a:p>
            </p:txBody>
          </p:sp>
        </mc:Choice>
        <mc:Fallback xmlns="">
          <p:sp>
            <p:nvSpPr>
              <p:cNvPr id="13" name="TextBox 12">
                <a:extLst>
                  <a:ext uri="{FF2B5EF4-FFF2-40B4-BE49-F238E27FC236}">
                    <a16:creationId xmlns:a16="http://schemas.microsoft.com/office/drawing/2014/main" id="{1063DA3E-DFB9-136A-6186-D20EB982AEA5}"/>
                  </a:ext>
                </a:extLst>
              </p:cNvPr>
              <p:cNvSpPr txBox="1">
                <a:spLocks noRot="1" noChangeAspect="1" noMove="1" noResize="1" noEditPoints="1" noAdjustHandles="1" noChangeArrowheads="1" noChangeShapeType="1" noTextEdit="1"/>
              </p:cNvSpPr>
              <p:nvPr/>
            </p:nvSpPr>
            <p:spPr>
              <a:xfrm>
                <a:off x="7715284" y="1745506"/>
                <a:ext cx="536557" cy="276999"/>
              </a:xfrm>
              <a:prstGeom prst="rect">
                <a:avLst/>
              </a:prstGeom>
              <a:blipFill>
                <a:blip r:embed="rId13"/>
                <a:stretch>
                  <a:fillRect/>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ABC3A9C9-48ED-2A94-87A7-120671033F9D}"/>
                  </a:ext>
                </a:extLst>
              </p:cNvPr>
              <p:cNvSpPr txBox="1"/>
              <p:nvPr/>
            </p:nvSpPr>
            <p:spPr>
              <a:xfrm>
                <a:off x="4429477" y="3778866"/>
                <a:ext cx="1454122"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 </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𝐶</m:t>
                          </m:r>
                        </m:e>
                        <m:sub>
                          <m:r>
                            <a:rPr lang="en-US" sz="2400" b="0" i="1" smtClean="0">
                              <a:latin typeface="Cambria Math" panose="02040503050406030204" pitchFamily="18" charset="0"/>
                            </a:rPr>
                            <m:t>𝐵</m:t>
                          </m:r>
                        </m:sub>
                      </m:sSub>
                      <m:sSub>
                        <m:sSubPr>
                          <m:ctrlPr>
                            <a:rPr lang="en-US" sz="2400" i="1">
                              <a:latin typeface="Cambria Math" panose="02040503050406030204" pitchFamily="18" charset="0"/>
                            </a:rPr>
                          </m:ctrlPr>
                        </m:sSubPr>
                        <m:e>
                          <m:r>
                            <a:rPr lang="en-US" sz="2400" i="1" smtClean="0">
                              <a:latin typeface="Cambria Math" panose="02040503050406030204" pitchFamily="18" charset="0"/>
                              <a:ea typeface="Cambria Math" panose="02040503050406030204" pitchFamily="18" charset="0"/>
                            </a:rPr>
                            <m:t>𝛽</m:t>
                          </m:r>
                        </m:e>
                        <m:sub>
                          <m:r>
                            <a:rPr lang="en-US" sz="2400" b="0" i="1" smtClean="0">
                              <a:latin typeface="Cambria Math" panose="02040503050406030204" pitchFamily="18" charset="0"/>
                            </a:rPr>
                            <m:t>𝐵</m:t>
                          </m:r>
                        </m:sub>
                      </m:sSub>
                    </m:oMath>
                  </m:oMathPara>
                </a14:m>
                <a:endParaRPr lang="en-NL" sz="2400" dirty="0"/>
              </a:p>
            </p:txBody>
          </p:sp>
        </mc:Choice>
        <mc:Fallback xmlns="">
          <p:sp>
            <p:nvSpPr>
              <p:cNvPr id="15" name="TextBox 14">
                <a:extLst>
                  <a:ext uri="{FF2B5EF4-FFF2-40B4-BE49-F238E27FC236}">
                    <a16:creationId xmlns:a16="http://schemas.microsoft.com/office/drawing/2014/main" id="{ABC3A9C9-48ED-2A94-87A7-120671033F9D}"/>
                  </a:ext>
                </a:extLst>
              </p:cNvPr>
              <p:cNvSpPr txBox="1">
                <a:spLocks noRot="1" noChangeAspect="1" noMove="1" noResize="1" noEditPoints="1" noAdjustHandles="1" noChangeArrowheads="1" noChangeShapeType="1" noTextEdit="1"/>
              </p:cNvSpPr>
              <p:nvPr/>
            </p:nvSpPr>
            <p:spPr>
              <a:xfrm>
                <a:off x="4429477" y="3778866"/>
                <a:ext cx="1454122" cy="461665"/>
              </a:xfrm>
              <a:prstGeom prst="rect">
                <a:avLst/>
              </a:prstGeom>
              <a:blipFill>
                <a:blip r:embed="rId14"/>
                <a:stretch>
                  <a:fillRect b="-19737"/>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7A87D1AD-956A-7FF0-AD69-62FD2C0DCF88}"/>
                  </a:ext>
                </a:extLst>
              </p:cNvPr>
              <p:cNvSpPr txBox="1"/>
              <p:nvPr/>
            </p:nvSpPr>
            <p:spPr>
              <a:xfrm>
                <a:off x="5587508" y="3774820"/>
                <a:ext cx="627017"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𝐶</m:t>
                          </m:r>
                        </m:e>
                        <m:sub>
                          <m:r>
                            <a:rPr lang="en-US" sz="2400" i="1">
                              <a:latin typeface="Cambria Math" panose="02040503050406030204" pitchFamily="18" charset="0"/>
                            </a:rPr>
                            <m:t>𝐿</m:t>
                          </m:r>
                        </m:sub>
                      </m:sSub>
                      <m:sSub>
                        <m:sSubPr>
                          <m:ctrlPr>
                            <a:rPr lang="en-US" sz="2400" i="1">
                              <a:latin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𝛽</m:t>
                          </m:r>
                        </m:e>
                        <m:sub>
                          <m:r>
                            <a:rPr lang="en-US" sz="2400" i="1">
                              <a:latin typeface="Cambria Math" panose="02040503050406030204" pitchFamily="18" charset="0"/>
                            </a:rPr>
                            <m:t>𝐿</m:t>
                          </m:r>
                        </m:sub>
                      </m:sSub>
                    </m:oMath>
                  </m:oMathPara>
                </a14:m>
                <a:endParaRPr lang="en-NL" sz="2400" dirty="0"/>
              </a:p>
            </p:txBody>
          </p:sp>
        </mc:Choice>
        <mc:Fallback xmlns="">
          <p:sp>
            <p:nvSpPr>
              <p:cNvPr id="18" name="TextBox 17">
                <a:extLst>
                  <a:ext uri="{FF2B5EF4-FFF2-40B4-BE49-F238E27FC236}">
                    <a16:creationId xmlns:a16="http://schemas.microsoft.com/office/drawing/2014/main" id="{7A87D1AD-956A-7FF0-AD69-62FD2C0DCF88}"/>
                  </a:ext>
                </a:extLst>
              </p:cNvPr>
              <p:cNvSpPr txBox="1">
                <a:spLocks noRot="1" noChangeAspect="1" noMove="1" noResize="1" noEditPoints="1" noAdjustHandles="1" noChangeArrowheads="1" noChangeShapeType="1" noTextEdit="1"/>
              </p:cNvSpPr>
              <p:nvPr/>
            </p:nvSpPr>
            <p:spPr>
              <a:xfrm>
                <a:off x="5587508" y="3774820"/>
                <a:ext cx="627017" cy="461665"/>
              </a:xfrm>
              <a:prstGeom prst="rect">
                <a:avLst/>
              </a:prstGeom>
              <a:blipFill>
                <a:blip r:embed="rId15"/>
                <a:stretch>
                  <a:fillRect l="-980" r="-57843" b="-19737"/>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6D2DEF11-01A4-5338-A369-490503E36327}"/>
                  </a:ext>
                </a:extLst>
              </p:cNvPr>
              <p:cNvSpPr txBox="1"/>
              <p:nvPr/>
            </p:nvSpPr>
            <p:spPr>
              <a:xfrm>
                <a:off x="6403824" y="3778829"/>
                <a:ext cx="1429986"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m:t>
                      </m:r>
                      <m:sSub>
                        <m:sSubPr>
                          <m:ctrlPr>
                            <a:rPr lang="en-US" sz="2400" i="1">
                              <a:latin typeface="Cambria Math" panose="02040503050406030204" pitchFamily="18" charset="0"/>
                            </a:rPr>
                          </m:ctrlPr>
                        </m:sSubPr>
                        <m:e>
                          <m:r>
                            <a:rPr lang="en-US" sz="2400" b="0" i="1" smtClean="0">
                              <a:latin typeface="Cambria Math" panose="02040503050406030204" pitchFamily="18" charset="0"/>
                            </a:rPr>
                            <m:t>𝐶</m:t>
                          </m:r>
                        </m:e>
                        <m:sub>
                          <m:r>
                            <a:rPr lang="en-US" sz="2400" b="0" i="1" smtClean="0">
                              <a:latin typeface="Cambria Math" panose="02040503050406030204" pitchFamily="18" charset="0"/>
                            </a:rPr>
                            <m:t>𝑆𝑀</m:t>
                          </m:r>
                        </m:sub>
                      </m:sSub>
                      <m:sSub>
                        <m:sSubPr>
                          <m:ctrlPr>
                            <a:rPr lang="en-US" sz="2400" i="1">
                              <a:latin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𝛽</m:t>
                          </m:r>
                        </m:e>
                        <m:sub>
                          <m:r>
                            <a:rPr lang="en-US" sz="2400" b="0" i="1" smtClean="0">
                              <a:latin typeface="Cambria Math" panose="02040503050406030204" pitchFamily="18" charset="0"/>
                            </a:rPr>
                            <m:t>𝑆𝑀</m:t>
                          </m:r>
                        </m:sub>
                      </m:sSub>
                    </m:oMath>
                  </m:oMathPara>
                </a14:m>
                <a:endParaRPr lang="en-NL" sz="2400" dirty="0"/>
              </a:p>
            </p:txBody>
          </p:sp>
        </mc:Choice>
        <mc:Fallback xmlns="">
          <p:sp>
            <p:nvSpPr>
              <p:cNvPr id="22" name="TextBox 21">
                <a:extLst>
                  <a:ext uri="{FF2B5EF4-FFF2-40B4-BE49-F238E27FC236}">
                    <a16:creationId xmlns:a16="http://schemas.microsoft.com/office/drawing/2014/main" id="{6D2DEF11-01A4-5338-A369-490503E36327}"/>
                  </a:ext>
                </a:extLst>
              </p:cNvPr>
              <p:cNvSpPr txBox="1">
                <a:spLocks noRot="1" noChangeAspect="1" noMove="1" noResize="1" noEditPoints="1" noAdjustHandles="1" noChangeArrowheads="1" noChangeShapeType="1" noTextEdit="1"/>
              </p:cNvSpPr>
              <p:nvPr/>
            </p:nvSpPr>
            <p:spPr>
              <a:xfrm>
                <a:off x="6403824" y="3778829"/>
                <a:ext cx="1429986" cy="461665"/>
              </a:xfrm>
              <a:prstGeom prst="rect">
                <a:avLst/>
              </a:prstGeom>
              <a:blipFill>
                <a:blip r:embed="rId16"/>
                <a:stretch>
                  <a:fillRect b="-19737"/>
                </a:stretch>
              </a:blipFill>
            </p:spPr>
            <p:txBody>
              <a:bodyPr/>
              <a:lstStyle/>
              <a:p>
                <a:r>
                  <a:rPr lang="en-NL">
                    <a:noFill/>
                  </a:rPr>
                  <a:t> </a:t>
                </a:r>
              </a:p>
            </p:txBody>
          </p:sp>
        </mc:Fallback>
      </mc:AlternateContent>
    </p:spTree>
    <p:custDataLst>
      <p:tags r:id="rId1"/>
    </p:custDataLst>
    <p:extLst>
      <p:ext uri="{BB962C8B-B14F-4D97-AF65-F5344CB8AC3E}">
        <p14:creationId xmlns:p14="http://schemas.microsoft.com/office/powerpoint/2010/main" val="740511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500"/>
                                        <p:tgtEl>
                                          <p:spTgt spid="3">
                                            <p:txEl>
                                              <p:pRg st="6" end="6"/>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7" end="7"/>
                                            </p:txEl>
                                          </p:spTgt>
                                        </p:tgtEl>
                                        <p:attrNameLst>
                                          <p:attrName>style.visibility</p:attrName>
                                        </p:attrNameLst>
                                      </p:cBhvr>
                                      <p:to>
                                        <p:strVal val="visible"/>
                                      </p:to>
                                    </p:set>
                                    <p:animEffect transition="in" filter="fade">
                                      <p:cBhvr>
                                        <p:cTn id="10" dur="500"/>
                                        <p:tgtEl>
                                          <p:spTgt spid="3">
                                            <p:txEl>
                                              <p:pRg st="7" end="7"/>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9" end="9"/>
                                            </p:txEl>
                                          </p:spTgt>
                                        </p:tgtEl>
                                        <p:attrNameLst>
                                          <p:attrName>style.visibility</p:attrName>
                                        </p:attrNameLst>
                                      </p:cBhvr>
                                      <p:to>
                                        <p:strVal val="visible"/>
                                      </p:to>
                                    </p:set>
                                    <p:animEffect transition="in" filter="fade">
                                      <p:cBhvr>
                                        <p:cTn id="18" dur="500"/>
                                        <p:tgtEl>
                                          <p:spTgt spid="3">
                                            <p:txEl>
                                              <p:pRg st="9" end="9"/>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animEffect transition="in" filter="fade">
                                      <p:cBhvr>
                                        <p:cTn id="21" dur="500"/>
                                        <p:tgtEl>
                                          <p:spTgt spid="3">
                                            <p:txEl>
                                              <p:pRg st="10" end="1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11" end="11"/>
                                            </p:txEl>
                                          </p:spTgt>
                                        </p:tgtEl>
                                        <p:attrNameLst>
                                          <p:attrName>style.visibility</p:attrName>
                                        </p:attrNameLst>
                                      </p:cBhvr>
                                      <p:to>
                                        <p:strVal val="visible"/>
                                      </p:to>
                                    </p:set>
                                    <p:animEffect transition="in" filter="fade">
                                      <p:cBhvr>
                                        <p:cTn id="32" dur="500"/>
                                        <p:tgtEl>
                                          <p:spTgt spid="3">
                                            <p:txEl>
                                              <p:pRg st="11" end="1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12" end="12"/>
                                            </p:txEl>
                                          </p:spTgt>
                                        </p:tgtEl>
                                        <p:attrNameLst>
                                          <p:attrName>style.visibility</p:attrName>
                                        </p:attrNameLst>
                                      </p:cBhvr>
                                      <p:to>
                                        <p:strVal val="visible"/>
                                      </p:to>
                                    </p:set>
                                    <p:animEffect transition="in" filter="fade">
                                      <p:cBhvr>
                                        <p:cTn id="40" dur="500"/>
                                        <p:tgtEl>
                                          <p:spTgt spid="3">
                                            <p:txEl>
                                              <p:pRg st="12" end="1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cTn>
                              </p:par>
                              <p:par>
                                <p:cTn id="46" presetID="10" presetClass="entr" presetSubtype="0" fill="hold" nodeType="withEffect">
                                  <p:stCondLst>
                                    <p:cond delay="0"/>
                                  </p:stCondLst>
                                  <p:childTnLst>
                                    <p:set>
                                      <p:cBhvr>
                                        <p:cTn id="47" dur="1" fill="hold">
                                          <p:stCondLst>
                                            <p:cond delay="0"/>
                                          </p:stCondLst>
                                        </p:cTn>
                                        <p:tgtEl>
                                          <p:spTgt spid="3">
                                            <p:txEl>
                                              <p:pRg st="13" end="13"/>
                                            </p:txEl>
                                          </p:spTgt>
                                        </p:tgtEl>
                                        <p:attrNameLst>
                                          <p:attrName>style.visibility</p:attrName>
                                        </p:attrNameLst>
                                      </p:cBhvr>
                                      <p:to>
                                        <p:strVal val="visible"/>
                                      </p:to>
                                    </p:set>
                                    <p:animEffect transition="in" filter="fade">
                                      <p:cBhvr>
                                        <p:cTn id="48"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5" grpId="0"/>
      <p:bldP spid="18" grpId="0"/>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1" name="Picture 30" descr="Logo&#10;&#10;Description automatically generated">
            <a:extLst>
              <a:ext uri="{FF2B5EF4-FFF2-40B4-BE49-F238E27FC236}">
                <a16:creationId xmlns:a16="http://schemas.microsoft.com/office/drawing/2014/main" id="{98393A50-1E36-5F7D-5583-FCA2AD9647CC}"/>
              </a:ext>
            </a:extLst>
          </p:cNvPr>
          <p:cNvPicPr>
            <a:picLocks noChangeAspect="1"/>
          </p:cNvPicPr>
          <p:nvPr/>
        </p:nvPicPr>
        <p:blipFill>
          <a:blip r:embed="rId4"/>
          <a:stretch>
            <a:fillRect/>
          </a:stretch>
        </p:blipFill>
        <p:spPr>
          <a:xfrm>
            <a:off x="7818916" y="373765"/>
            <a:ext cx="1261872" cy="777313"/>
          </a:xfrm>
          <a:prstGeom prst="rect">
            <a:avLst/>
          </a:prstGeom>
        </p:spPr>
      </p:pic>
      <p:sp>
        <p:nvSpPr>
          <p:cNvPr id="2" name="Title 1">
            <a:extLst>
              <a:ext uri="{FF2B5EF4-FFF2-40B4-BE49-F238E27FC236}">
                <a16:creationId xmlns:a16="http://schemas.microsoft.com/office/drawing/2014/main" id="{761E8753-D327-0EB7-7FFB-C3F9A00272F8}"/>
              </a:ext>
            </a:extLst>
          </p:cNvPr>
          <p:cNvSpPr>
            <a:spLocks noGrp="1"/>
          </p:cNvSpPr>
          <p:nvPr>
            <p:ph type="title"/>
          </p:nvPr>
        </p:nvSpPr>
        <p:spPr/>
        <p:txBody>
          <a:bodyPr>
            <a:normAutofit fontScale="90000"/>
          </a:bodyPr>
          <a:lstStyle/>
          <a:p>
            <a:r>
              <a:rPr lang="en-US" dirty="0">
                <a:solidFill>
                  <a:schemeClr val="bg1"/>
                </a:solidFill>
              </a:rPr>
              <a:t>Shape and Gloss Perception</a:t>
            </a:r>
          </a:p>
        </p:txBody>
      </p:sp>
      <p:sp>
        <p:nvSpPr>
          <p:cNvPr id="3" name="Text Placeholder 2">
            <a:extLst>
              <a:ext uri="{FF2B5EF4-FFF2-40B4-BE49-F238E27FC236}">
                <a16:creationId xmlns:a16="http://schemas.microsoft.com/office/drawing/2014/main" id="{21B0C7E9-0438-2892-ED87-8A8AC597DBDE}"/>
              </a:ext>
            </a:extLst>
          </p:cNvPr>
          <p:cNvSpPr>
            <a:spLocks noGrp="1"/>
          </p:cNvSpPr>
          <p:nvPr>
            <p:ph type="body" idx="1"/>
          </p:nvPr>
        </p:nvSpPr>
        <p:spPr>
          <a:xfrm>
            <a:off x="311700" y="1152475"/>
            <a:ext cx="3184169" cy="3416400"/>
          </a:xfrm>
        </p:spPr>
        <p:txBody>
          <a:bodyPr>
            <a:normAutofit fontScale="92500" lnSpcReduction="20000"/>
          </a:bodyPr>
          <a:lstStyle/>
          <a:p>
            <a:r>
              <a:rPr lang="en-US" dirty="0">
                <a:solidFill>
                  <a:schemeClr val="bg1"/>
                </a:solidFill>
              </a:rPr>
              <a:t>Shape Perception</a:t>
            </a:r>
          </a:p>
          <a:p>
            <a:pPr lvl="1"/>
            <a:r>
              <a:rPr lang="en-US" dirty="0">
                <a:solidFill>
                  <a:schemeClr val="bg1"/>
                </a:solidFill>
              </a:rPr>
              <a:t>Contours</a:t>
            </a:r>
          </a:p>
          <a:p>
            <a:pPr lvl="1"/>
            <a:r>
              <a:rPr lang="en-US" dirty="0">
                <a:solidFill>
                  <a:schemeClr val="bg1"/>
                </a:solidFill>
              </a:rPr>
              <a:t>Local Surface structure</a:t>
            </a:r>
          </a:p>
          <a:p>
            <a:pPr marL="596900" lvl="1" indent="0">
              <a:buNone/>
            </a:pPr>
            <a:r>
              <a:rPr lang="en-US" dirty="0">
                <a:solidFill>
                  <a:schemeClr val="bg1"/>
                </a:solidFill>
              </a:rPr>
              <a:t>	[</a:t>
            </a:r>
            <a:r>
              <a:rPr lang="en-US" dirty="0" err="1">
                <a:solidFill>
                  <a:schemeClr val="bg1"/>
                </a:solidFill>
              </a:rPr>
              <a:t>Kunsberg</a:t>
            </a:r>
            <a:r>
              <a:rPr lang="en-US" dirty="0">
                <a:solidFill>
                  <a:schemeClr val="bg1"/>
                </a:solidFill>
              </a:rPr>
              <a:t> et al. 2018; </a:t>
            </a:r>
          </a:p>
          <a:p>
            <a:pPr marL="596900" lvl="1" indent="0">
              <a:buNone/>
            </a:pPr>
            <a:r>
              <a:rPr lang="en-US" dirty="0">
                <a:solidFill>
                  <a:schemeClr val="bg1"/>
                </a:solidFill>
              </a:rPr>
              <a:t>	Johnston et al. 1994]</a:t>
            </a:r>
          </a:p>
          <a:p>
            <a:pPr lvl="1"/>
            <a:endParaRPr lang="en-US" dirty="0">
              <a:solidFill>
                <a:schemeClr val="bg1"/>
              </a:solidFill>
            </a:endParaRPr>
          </a:p>
          <a:p>
            <a:pPr lvl="1"/>
            <a:endParaRPr lang="en-US" dirty="0">
              <a:solidFill>
                <a:schemeClr val="bg1"/>
              </a:solidFill>
            </a:endParaRPr>
          </a:p>
          <a:p>
            <a:r>
              <a:rPr lang="en-US" dirty="0">
                <a:solidFill>
                  <a:schemeClr val="bg1"/>
                </a:solidFill>
              </a:rPr>
              <a:t>Gloss Perception</a:t>
            </a:r>
          </a:p>
          <a:p>
            <a:pPr lvl="1"/>
            <a:r>
              <a:rPr lang="en-US" dirty="0">
                <a:solidFill>
                  <a:schemeClr val="bg1"/>
                </a:solidFill>
              </a:rPr>
              <a:t>Specular highlights</a:t>
            </a:r>
          </a:p>
          <a:p>
            <a:pPr lvl="2"/>
            <a:r>
              <a:rPr lang="en-US" dirty="0">
                <a:solidFill>
                  <a:schemeClr val="bg1"/>
                </a:solidFill>
              </a:rPr>
              <a:t>Contrast</a:t>
            </a:r>
          </a:p>
          <a:p>
            <a:pPr lvl="2"/>
            <a:r>
              <a:rPr lang="en-US" dirty="0">
                <a:solidFill>
                  <a:schemeClr val="bg1"/>
                </a:solidFill>
              </a:rPr>
              <a:t>Sharpness</a:t>
            </a:r>
          </a:p>
          <a:p>
            <a:pPr lvl="2"/>
            <a:r>
              <a:rPr lang="en-US" dirty="0">
                <a:solidFill>
                  <a:schemeClr val="bg1"/>
                </a:solidFill>
              </a:rPr>
              <a:t>Position</a:t>
            </a:r>
          </a:p>
          <a:p>
            <a:pPr lvl="2"/>
            <a:r>
              <a:rPr lang="en-US" dirty="0">
                <a:solidFill>
                  <a:schemeClr val="bg1"/>
                </a:solidFill>
              </a:rPr>
              <a:t>Orientation</a:t>
            </a:r>
          </a:p>
          <a:p>
            <a:pPr marL="596900" lvl="1" indent="0">
              <a:buNone/>
            </a:pPr>
            <a:r>
              <a:rPr lang="en-US" dirty="0">
                <a:solidFill>
                  <a:schemeClr val="bg1"/>
                </a:solidFill>
              </a:rPr>
              <a:t>	[Wills et al. 2009; </a:t>
            </a:r>
          </a:p>
          <a:p>
            <a:pPr marL="596900" lvl="1" indent="0">
              <a:buNone/>
            </a:pPr>
            <a:r>
              <a:rPr lang="en-US" dirty="0">
                <a:solidFill>
                  <a:schemeClr val="bg1"/>
                </a:solidFill>
              </a:rPr>
              <a:t>	Fleming et al. 2004]</a:t>
            </a:r>
          </a:p>
        </p:txBody>
      </p:sp>
      <p:sp>
        <p:nvSpPr>
          <p:cNvPr id="4" name="Slide Number Placeholder 3">
            <a:extLst>
              <a:ext uri="{FF2B5EF4-FFF2-40B4-BE49-F238E27FC236}">
                <a16:creationId xmlns:a16="http://schemas.microsoft.com/office/drawing/2014/main" id="{B79F406D-C1F4-2FF8-94D2-BD9EEDDD4C5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18</a:t>
            </a:fld>
            <a:endParaRPr lang="en"/>
          </a:p>
        </p:txBody>
      </p:sp>
      <p:pic>
        <p:nvPicPr>
          <p:cNvPr id="6" name="Picture 5" descr="A picture containing shape&#10;&#10;Description automatically generated">
            <a:extLst>
              <a:ext uri="{FF2B5EF4-FFF2-40B4-BE49-F238E27FC236}">
                <a16:creationId xmlns:a16="http://schemas.microsoft.com/office/drawing/2014/main" id="{C11A5ED1-D353-8E9C-5EF2-3B1A324BB149}"/>
              </a:ext>
            </a:extLst>
          </p:cNvPr>
          <p:cNvPicPr>
            <a:picLocks noChangeAspect="1"/>
          </p:cNvPicPr>
          <p:nvPr/>
        </p:nvPicPr>
        <p:blipFill>
          <a:blip r:embed="rId5"/>
          <a:stretch>
            <a:fillRect/>
          </a:stretch>
        </p:blipFill>
        <p:spPr>
          <a:xfrm>
            <a:off x="8340600" y="139972"/>
            <a:ext cx="509416" cy="337823"/>
          </a:xfrm>
          <a:prstGeom prst="rect">
            <a:avLst/>
          </a:prstGeom>
        </p:spPr>
      </p:pic>
      <p:sp>
        <p:nvSpPr>
          <p:cNvPr id="7" name="TextBox 6">
            <a:extLst>
              <a:ext uri="{FF2B5EF4-FFF2-40B4-BE49-F238E27FC236}">
                <a16:creationId xmlns:a16="http://schemas.microsoft.com/office/drawing/2014/main" id="{5A825BCB-2AF5-0FDB-89BA-01E11DD38E6F}"/>
              </a:ext>
            </a:extLst>
          </p:cNvPr>
          <p:cNvSpPr txBox="1"/>
          <p:nvPr/>
        </p:nvSpPr>
        <p:spPr>
          <a:xfrm>
            <a:off x="7964984" y="9003"/>
            <a:ext cx="381836" cy="529184"/>
          </a:xfrm>
          <a:prstGeom prst="rect">
            <a:avLst/>
          </a:prstGeom>
          <a:noFill/>
        </p:spPr>
        <p:txBody>
          <a:bodyPr wrap="none" rtlCol="0">
            <a:spAutoFit/>
          </a:bodyPr>
          <a:lstStyle/>
          <a:p>
            <a:pPr marL="0" marR="0" defTabSz="0">
              <a:lnSpc>
                <a:spcPct val="107000"/>
              </a:lnSpc>
              <a:spcBef>
                <a:spcPts val="0"/>
              </a:spcBef>
            </a:pPr>
            <a:r>
              <a:rPr lang="en-US" sz="2800" dirty="0">
                <a:solidFill>
                  <a:schemeClr val="bg1"/>
                </a:solidFill>
                <a:effectLst/>
                <a:latin typeface="Symbol" panose="05050102010706020507" pitchFamily="18" charset="2"/>
                <a:ea typeface="Calibri" panose="020F0502020204030204" pitchFamily="34" charset="0"/>
                <a:cs typeface="Times New Roman" panose="02020603050405020304" pitchFamily="18" charset="0"/>
              </a:rPr>
              <a:t>p</a:t>
            </a:r>
            <a:endParaRPr lang="en-U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 name="Picture 19">
            <a:extLst>
              <a:ext uri="{FF2B5EF4-FFF2-40B4-BE49-F238E27FC236}">
                <a16:creationId xmlns:a16="http://schemas.microsoft.com/office/drawing/2014/main" id="{37E58CBB-9E2A-2BAA-0CD8-2D43F551A70F}"/>
              </a:ext>
            </a:extLst>
          </p:cNvPr>
          <p:cNvPicPr>
            <a:picLocks noChangeAspect="1"/>
          </p:cNvPicPr>
          <p:nvPr/>
        </p:nvPicPr>
        <p:blipFill rotWithShape="1">
          <a:blip r:embed="rId6"/>
          <a:srcRect l="639" t="2537" r="68865" b="3287"/>
          <a:stretch/>
        </p:blipFill>
        <p:spPr>
          <a:xfrm>
            <a:off x="3808571" y="3190295"/>
            <a:ext cx="1089660" cy="1066801"/>
          </a:xfrm>
          <a:prstGeom prst="rect">
            <a:avLst/>
          </a:prstGeom>
        </p:spPr>
      </p:pic>
      <p:sp>
        <p:nvSpPr>
          <p:cNvPr id="21" name="TextBox 20">
            <a:extLst>
              <a:ext uri="{FF2B5EF4-FFF2-40B4-BE49-F238E27FC236}">
                <a16:creationId xmlns:a16="http://schemas.microsoft.com/office/drawing/2014/main" id="{66D90F8F-E3D4-7C71-1BAC-9CAD28C444DF}"/>
              </a:ext>
            </a:extLst>
          </p:cNvPr>
          <p:cNvSpPr txBox="1"/>
          <p:nvPr/>
        </p:nvSpPr>
        <p:spPr>
          <a:xfrm>
            <a:off x="5162792" y="4184321"/>
            <a:ext cx="2196572" cy="261610"/>
          </a:xfrm>
          <a:prstGeom prst="rect">
            <a:avLst/>
          </a:prstGeom>
          <a:noFill/>
        </p:spPr>
        <p:txBody>
          <a:bodyPr wrap="square" rtlCol="0">
            <a:spAutoFit/>
          </a:bodyPr>
          <a:lstStyle/>
          <a:p>
            <a:r>
              <a:rPr lang="pt-BR" sz="1100" dirty="0">
                <a:solidFill>
                  <a:schemeClr val="bg1"/>
                </a:solidFill>
              </a:rPr>
              <a:t>[Sawayama and Nishida 2018]</a:t>
            </a:r>
            <a:endParaRPr lang="en-US" sz="1100" dirty="0">
              <a:solidFill>
                <a:schemeClr val="bg1"/>
              </a:solidFill>
            </a:endParaRPr>
          </a:p>
        </p:txBody>
      </p:sp>
      <p:pic>
        <p:nvPicPr>
          <p:cNvPr id="23" name="Picture 22" descr="A picture containing cup, coffee, computer, keyboard&#10;&#10;Description automatically generated">
            <a:extLst>
              <a:ext uri="{FF2B5EF4-FFF2-40B4-BE49-F238E27FC236}">
                <a16:creationId xmlns:a16="http://schemas.microsoft.com/office/drawing/2014/main" id="{6B39A7A2-8C85-2433-9F97-271C090171DE}"/>
              </a:ext>
            </a:extLst>
          </p:cNvPr>
          <p:cNvPicPr>
            <a:picLocks noChangeAspect="1"/>
          </p:cNvPicPr>
          <p:nvPr/>
        </p:nvPicPr>
        <p:blipFill>
          <a:blip r:embed="rId7"/>
          <a:stretch>
            <a:fillRect/>
          </a:stretch>
        </p:blipFill>
        <p:spPr>
          <a:xfrm>
            <a:off x="3544618" y="1249048"/>
            <a:ext cx="1132777" cy="1132777"/>
          </a:xfrm>
          <a:prstGeom prst="rect">
            <a:avLst/>
          </a:prstGeom>
        </p:spPr>
      </p:pic>
      <p:pic>
        <p:nvPicPr>
          <p:cNvPr id="25" name="Picture 24" descr="A picture containing cup, coffee, tableware, dark&#10;&#10;Description automatically generated">
            <a:extLst>
              <a:ext uri="{FF2B5EF4-FFF2-40B4-BE49-F238E27FC236}">
                <a16:creationId xmlns:a16="http://schemas.microsoft.com/office/drawing/2014/main" id="{8A1E1A9A-FC90-1592-7952-3A78354FC93C}"/>
              </a:ext>
            </a:extLst>
          </p:cNvPr>
          <p:cNvPicPr>
            <a:picLocks noChangeAspect="1"/>
          </p:cNvPicPr>
          <p:nvPr/>
        </p:nvPicPr>
        <p:blipFill>
          <a:blip r:embed="rId8"/>
          <a:stretch>
            <a:fillRect/>
          </a:stretch>
        </p:blipFill>
        <p:spPr>
          <a:xfrm>
            <a:off x="4903707" y="1249049"/>
            <a:ext cx="1132777" cy="1132777"/>
          </a:xfrm>
          <a:prstGeom prst="rect">
            <a:avLst/>
          </a:prstGeom>
        </p:spPr>
      </p:pic>
      <p:pic>
        <p:nvPicPr>
          <p:cNvPr id="27" name="Picture 26" descr="A close-up of a glass&#10;&#10;Description automatically generated with low confidence">
            <a:extLst>
              <a:ext uri="{FF2B5EF4-FFF2-40B4-BE49-F238E27FC236}">
                <a16:creationId xmlns:a16="http://schemas.microsoft.com/office/drawing/2014/main" id="{879EFBC5-2F99-3360-4B01-17C38C87BB22}"/>
              </a:ext>
            </a:extLst>
          </p:cNvPr>
          <p:cNvPicPr>
            <a:picLocks noChangeAspect="1"/>
          </p:cNvPicPr>
          <p:nvPr/>
        </p:nvPicPr>
        <p:blipFill>
          <a:blip r:embed="rId9"/>
          <a:stretch>
            <a:fillRect/>
          </a:stretch>
        </p:blipFill>
        <p:spPr>
          <a:xfrm>
            <a:off x="6167182" y="1249049"/>
            <a:ext cx="1132778" cy="1132778"/>
          </a:xfrm>
          <a:prstGeom prst="rect">
            <a:avLst/>
          </a:prstGeom>
        </p:spPr>
      </p:pic>
      <p:pic>
        <p:nvPicPr>
          <p:cNvPr id="28" name="Picture 27">
            <a:extLst>
              <a:ext uri="{FF2B5EF4-FFF2-40B4-BE49-F238E27FC236}">
                <a16:creationId xmlns:a16="http://schemas.microsoft.com/office/drawing/2014/main" id="{78E68B44-BC83-C782-74E1-EF8E84FA7897}"/>
              </a:ext>
            </a:extLst>
          </p:cNvPr>
          <p:cNvPicPr>
            <a:picLocks noChangeAspect="1"/>
          </p:cNvPicPr>
          <p:nvPr/>
        </p:nvPicPr>
        <p:blipFill rotWithShape="1">
          <a:blip r:embed="rId6"/>
          <a:srcRect l="35194" t="3022" r="35377" b="5492"/>
          <a:stretch/>
        </p:blipFill>
        <p:spPr>
          <a:xfrm>
            <a:off x="5053874" y="3205536"/>
            <a:ext cx="1051561" cy="1036321"/>
          </a:xfrm>
          <a:prstGeom prst="rect">
            <a:avLst/>
          </a:prstGeom>
        </p:spPr>
      </p:pic>
      <p:pic>
        <p:nvPicPr>
          <p:cNvPr id="29" name="Picture 28">
            <a:extLst>
              <a:ext uri="{FF2B5EF4-FFF2-40B4-BE49-F238E27FC236}">
                <a16:creationId xmlns:a16="http://schemas.microsoft.com/office/drawing/2014/main" id="{CFFCEC4B-56F6-9E24-0AFB-56B5D99C93BC}"/>
              </a:ext>
            </a:extLst>
          </p:cNvPr>
          <p:cNvPicPr>
            <a:picLocks noChangeAspect="1"/>
          </p:cNvPicPr>
          <p:nvPr/>
        </p:nvPicPr>
        <p:blipFill rotWithShape="1">
          <a:blip r:embed="rId6"/>
          <a:srcRect l="68889" t="3861" r="2109" b="5327"/>
          <a:stretch/>
        </p:blipFill>
        <p:spPr>
          <a:xfrm>
            <a:off x="6263640" y="3213156"/>
            <a:ext cx="1036320" cy="1028701"/>
          </a:xfrm>
          <a:prstGeom prst="rect">
            <a:avLst/>
          </a:prstGeom>
        </p:spPr>
      </p:pic>
      <p:pic>
        <p:nvPicPr>
          <p:cNvPr id="33" name="Picture 32" descr="A picture containing text, clipart&#10;&#10;Description automatically generated">
            <a:extLst>
              <a:ext uri="{FF2B5EF4-FFF2-40B4-BE49-F238E27FC236}">
                <a16:creationId xmlns:a16="http://schemas.microsoft.com/office/drawing/2014/main" id="{76D83F57-E2DB-966D-FBE0-CE700830CA43}"/>
              </a:ext>
            </a:extLst>
          </p:cNvPr>
          <p:cNvPicPr>
            <a:picLocks noChangeAspect="1"/>
          </p:cNvPicPr>
          <p:nvPr/>
        </p:nvPicPr>
        <p:blipFill>
          <a:blip r:embed="rId10"/>
          <a:stretch>
            <a:fillRect/>
          </a:stretch>
        </p:blipFill>
        <p:spPr>
          <a:xfrm>
            <a:off x="8340600" y="138139"/>
            <a:ext cx="510177" cy="338328"/>
          </a:xfrm>
          <a:prstGeom prst="rect">
            <a:avLst/>
          </a:prstGeom>
        </p:spPr>
      </p:pic>
      <p:sp>
        <p:nvSpPr>
          <p:cNvPr id="36" name="TextBox 35">
            <a:extLst>
              <a:ext uri="{FF2B5EF4-FFF2-40B4-BE49-F238E27FC236}">
                <a16:creationId xmlns:a16="http://schemas.microsoft.com/office/drawing/2014/main" id="{468D4F00-8A6A-91D9-E3D2-5FC7B20BD76E}"/>
              </a:ext>
            </a:extLst>
          </p:cNvPr>
          <p:cNvSpPr txBox="1"/>
          <p:nvPr/>
        </p:nvSpPr>
        <p:spPr>
          <a:xfrm>
            <a:off x="5648133" y="1114140"/>
            <a:ext cx="960519" cy="307777"/>
          </a:xfrm>
          <a:prstGeom prst="rect">
            <a:avLst/>
          </a:prstGeom>
          <a:noFill/>
        </p:spPr>
        <p:txBody>
          <a:bodyPr wrap="none" rtlCol="0">
            <a:spAutoFit/>
          </a:bodyPr>
          <a:lstStyle/>
          <a:p>
            <a:r>
              <a:rPr lang="en-US" dirty="0">
                <a:solidFill>
                  <a:schemeClr val="bg1"/>
                </a:solidFill>
              </a:rPr>
              <a:t>Gradients</a:t>
            </a:r>
          </a:p>
        </p:txBody>
      </p: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CD372893-67A1-82BD-B3E2-12AEE5D0120E}"/>
                  </a:ext>
                </a:extLst>
              </p:cNvPr>
              <p:cNvSpPr txBox="1"/>
              <p:nvPr/>
            </p:nvSpPr>
            <p:spPr>
              <a:xfrm>
                <a:off x="5106405" y="2321844"/>
                <a:ext cx="807720"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bg1"/>
                              </a:solidFill>
                              <a:latin typeface="Cambria Math" panose="02040503050406030204" pitchFamily="18" charset="0"/>
                              <a:ea typeface="Cambria Math" panose="02040503050406030204" pitchFamily="18" charset="0"/>
                            </a:rPr>
                          </m:ctrlPr>
                        </m:sSubPr>
                        <m:e>
                          <m:r>
                            <m:rPr>
                              <m:sty m:val="p"/>
                            </m:rPr>
                            <a:rPr lang="en-US" i="1">
                              <a:solidFill>
                                <a:schemeClr val="bg1"/>
                              </a:solidFill>
                              <a:latin typeface="Cambria Math" panose="02040503050406030204" pitchFamily="18" charset="0"/>
                              <a:ea typeface="Cambria Math" panose="02040503050406030204" pitchFamily="18" charset="0"/>
                            </a:rPr>
                            <m:t>∇</m:t>
                          </m:r>
                        </m:e>
                        <m:sub>
                          <m:r>
                            <a:rPr lang="en-US" b="0" i="1" smtClean="0">
                              <a:solidFill>
                                <a:schemeClr val="bg1"/>
                              </a:solidFill>
                              <a:latin typeface="Cambria Math" panose="02040503050406030204" pitchFamily="18" charset="0"/>
                              <a:ea typeface="Cambria Math" panose="02040503050406030204" pitchFamily="18" charset="0"/>
                            </a:rPr>
                            <m:t>𝑥</m:t>
                          </m:r>
                        </m:sub>
                      </m:sSub>
                      <m:r>
                        <a:rPr lang="en-US" i="1">
                          <a:solidFill>
                            <a:schemeClr val="bg1"/>
                          </a:solidFill>
                          <a:latin typeface="Cambria Math" panose="02040503050406030204" pitchFamily="18" charset="0"/>
                        </a:rPr>
                        <m:t>𝐼</m:t>
                      </m:r>
                      <m:r>
                        <a:rPr lang="en-US" i="1">
                          <a:solidFill>
                            <a:schemeClr val="bg1"/>
                          </a:solidFill>
                          <a:latin typeface="Cambria Math" panose="02040503050406030204" pitchFamily="18" charset="0"/>
                        </a:rPr>
                        <m:t>(</m:t>
                      </m:r>
                      <m:r>
                        <a:rPr lang="en-US" i="1">
                          <a:solidFill>
                            <a:schemeClr val="bg1"/>
                          </a:solidFill>
                          <a:latin typeface="Cambria Math" panose="02040503050406030204" pitchFamily="18" charset="0"/>
                        </a:rPr>
                        <m:t>𝑤</m:t>
                      </m:r>
                      <m:r>
                        <a:rPr lang="en-US" i="1">
                          <a:solidFill>
                            <a:schemeClr val="bg1"/>
                          </a:solidFill>
                          <a:latin typeface="Cambria Math" panose="02040503050406030204" pitchFamily="18" charset="0"/>
                        </a:rPr>
                        <m:t>)</m:t>
                      </m:r>
                    </m:oMath>
                  </m:oMathPara>
                </a14:m>
                <a:endParaRPr lang="en-US" dirty="0">
                  <a:solidFill>
                    <a:schemeClr val="bg1"/>
                  </a:solidFill>
                </a:endParaRPr>
              </a:p>
            </p:txBody>
          </p:sp>
        </mc:Choice>
        <mc:Fallback xmlns="">
          <p:sp>
            <p:nvSpPr>
              <p:cNvPr id="37" name="TextBox 36">
                <a:extLst>
                  <a:ext uri="{FF2B5EF4-FFF2-40B4-BE49-F238E27FC236}">
                    <a16:creationId xmlns:a16="http://schemas.microsoft.com/office/drawing/2014/main" id="{CD372893-67A1-82BD-B3E2-12AEE5D0120E}"/>
                  </a:ext>
                </a:extLst>
              </p:cNvPr>
              <p:cNvSpPr txBox="1">
                <a:spLocks noRot="1" noChangeAspect="1" noMove="1" noResize="1" noEditPoints="1" noAdjustHandles="1" noChangeArrowheads="1" noChangeShapeType="1" noTextEdit="1"/>
              </p:cNvSpPr>
              <p:nvPr/>
            </p:nvSpPr>
            <p:spPr>
              <a:xfrm>
                <a:off x="5106405" y="2321844"/>
                <a:ext cx="807720" cy="307777"/>
              </a:xfrm>
              <a:prstGeom prst="rect">
                <a:avLst/>
              </a:prstGeom>
              <a:blipFill>
                <a:blip r:embed="rId14"/>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D9ABC102-4A7D-0A9A-E6F4-247DB5FB7543}"/>
                  </a:ext>
                </a:extLst>
              </p:cNvPr>
              <p:cNvSpPr txBox="1"/>
              <p:nvPr/>
            </p:nvSpPr>
            <p:spPr>
              <a:xfrm>
                <a:off x="6462765" y="2321844"/>
                <a:ext cx="807720" cy="32476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bg1"/>
                              </a:solidFill>
                              <a:latin typeface="Cambria Math" panose="02040503050406030204" pitchFamily="18" charset="0"/>
                              <a:ea typeface="Cambria Math" panose="02040503050406030204" pitchFamily="18" charset="0"/>
                            </a:rPr>
                          </m:ctrlPr>
                        </m:sSubPr>
                        <m:e>
                          <m:r>
                            <m:rPr>
                              <m:sty m:val="p"/>
                            </m:rPr>
                            <a:rPr lang="en-US" i="1">
                              <a:solidFill>
                                <a:schemeClr val="bg1"/>
                              </a:solidFill>
                              <a:latin typeface="Cambria Math" panose="02040503050406030204" pitchFamily="18" charset="0"/>
                              <a:ea typeface="Cambria Math" panose="02040503050406030204" pitchFamily="18" charset="0"/>
                            </a:rPr>
                            <m:t>∇</m:t>
                          </m:r>
                        </m:e>
                        <m:sub>
                          <m:r>
                            <a:rPr lang="en-US" b="0" i="1" smtClean="0">
                              <a:solidFill>
                                <a:schemeClr val="bg1"/>
                              </a:solidFill>
                              <a:latin typeface="Cambria Math" panose="02040503050406030204" pitchFamily="18" charset="0"/>
                              <a:ea typeface="Cambria Math" panose="02040503050406030204" pitchFamily="18" charset="0"/>
                            </a:rPr>
                            <m:t>𝑦</m:t>
                          </m:r>
                        </m:sub>
                      </m:sSub>
                      <m:r>
                        <a:rPr lang="en-US" i="1">
                          <a:solidFill>
                            <a:schemeClr val="bg1"/>
                          </a:solidFill>
                          <a:latin typeface="Cambria Math" panose="02040503050406030204" pitchFamily="18" charset="0"/>
                        </a:rPr>
                        <m:t>𝐼</m:t>
                      </m:r>
                      <m:r>
                        <a:rPr lang="en-US" i="1">
                          <a:solidFill>
                            <a:schemeClr val="bg1"/>
                          </a:solidFill>
                          <a:latin typeface="Cambria Math" panose="02040503050406030204" pitchFamily="18" charset="0"/>
                        </a:rPr>
                        <m:t>(</m:t>
                      </m:r>
                      <m:r>
                        <a:rPr lang="en-US" i="1">
                          <a:solidFill>
                            <a:schemeClr val="bg1"/>
                          </a:solidFill>
                          <a:latin typeface="Cambria Math" panose="02040503050406030204" pitchFamily="18" charset="0"/>
                        </a:rPr>
                        <m:t>𝑤</m:t>
                      </m:r>
                      <m:r>
                        <a:rPr lang="en-US" i="1">
                          <a:solidFill>
                            <a:schemeClr val="bg1"/>
                          </a:solidFill>
                          <a:latin typeface="Cambria Math" panose="02040503050406030204" pitchFamily="18" charset="0"/>
                        </a:rPr>
                        <m:t>)</m:t>
                      </m:r>
                    </m:oMath>
                  </m:oMathPara>
                </a14:m>
                <a:endParaRPr lang="en-US" dirty="0">
                  <a:solidFill>
                    <a:schemeClr val="bg1"/>
                  </a:solidFill>
                </a:endParaRPr>
              </a:p>
            </p:txBody>
          </p:sp>
        </mc:Choice>
        <mc:Fallback xmlns="">
          <p:sp>
            <p:nvSpPr>
              <p:cNvPr id="38" name="TextBox 37">
                <a:extLst>
                  <a:ext uri="{FF2B5EF4-FFF2-40B4-BE49-F238E27FC236}">
                    <a16:creationId xmlns:a16="http://schemas.microsoft.com/office/drawing/2014/main" id="{D9ABC102-4A7D-0A9A-E6F4-247DB5FB7543}"/>
                  </a:ext>
                </a:extLst>
              </p:cNvPr>
              <p:cNvSpPr txBox="1">
                <a:spLocks noRot="1" noChangeAspect="1" noMove="1" noResize="1" noEditPoints="1" noAdjustHandles="1" noChangeArrowheads="1" noChangeShapeType="1" noTextEdit="1"/>
              </p:cNvSpPr>
              <p:nvPr/>
            </p:nvSpPr>
            <p:spPr>
              <a:xfrm>
                <a:off x="6462765" y="2321844"/>
                <a:ext cx="807720" cy="324769"/>
              </a:xfrm>
              <a:prstGeom prst="rect">
                <a:avLst/>
              </a:prstGeom>
              <a:blipFill>
                <a:blip r:embed="rId15"/>
                <a:stretch>
                  <a:fillRect b="-3774"/>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3175253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par>
                                <p:cTn id="11" presetID="10"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500"/>
                                        <p:tgtEl>
                                          <p:spTgt spid="3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fade">
                                      <p:cBhvr>
                                        <p:cTn id="24" dur="500"/>
                                        <p:tgtEl>
                                          <p:spTgt spid="3">
                                            <p:txEl>
                                              <p:pRg st="7" end="7"/>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animEffect transition="in" filter="fade">
                                      <p:cBhvr>
                                        <p:cTn id="30" dur="500"/>
                                        <p:tgtEl>
                                          <p:spTgt spid="3">
                                            <p:txEl>
                                              <p:pRg st="9" end="9"/>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animEffect transition="in" filter="fade">
                                      <p:cBhvr>
                                        <p:cTn id="33" dur="500"/>
                                        <p:tgtEl>
                                          <p:spTgt spid="3">
                                            <p:txEl>
                                              <p:pRg st="10" end="10"/>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11" end="11"/>
                                            </p:txEl>
                                          </p:spTgt>
                                        </p:tgtEl>
                                        <p:attrNameLst>
                                          <p:attrName>style.visibility</p:attrName>
                                        </p:attrNameLst>
                                      </p:cBhvr>
                                      <p:to>
                                        <p:strVal val="visible"/>
                                      </p:to>
                                    </p:set>
                                    <p:animEffect transition="in" filter="fade">
                                      <p:cBhvr>
                                        <p:cTn id="36" dur="500"/>
                                        <p:tgtEl>
                                          <p:spTgt spid="3">
                                            <p:txEl>
                                              <p:pRg st="11" end="11"/>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animEffect transition="in" filter="fade">
                                      <p:cBhvr>
                                        <p:cTn id="39" dur="500"/>
                                        <p:tgtEl>
                                          <p:spTgt spid="3">
                                            <p:txEl>
                                              <p:pRg st="12" end="12"/>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3">
                                            <p:txEl>
                                              <p:pRg st="13" end="13"/>
                                            </p:txEl>
                                          </p:spTgt>
                                        </p:tgtEl>
                                        <p:attrNameLst>
                                          <p:attrName>style.visibility</p:attrName>
                                        </p:attrNameLst>
                                      </p:cBhvr>
                                      <p:to>
                                        <p:strVal val="visible"/>
                                      </p:to>
                                    </p:set>
                                    <p:animEffect transition="in" filter="fade">
                                      <p:cBhvr>
                                        <p:cTn id="42" dur="500"/>
                                        <p:tgtEl>
                                          <p:spTgt spid="3">
                                            <p:txEl>
                                              <p:pRg st="13" end="13"/>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3">
                                            <p:txEl>
                                              <p:pRg st="14" end="14"/>
                                            </p:txEl>
                                          </p:spTgt>
                                        </p:tgtEl>
                                        <p:attrNameLst>
                                          <p:attrName>style.visibility</p:attrName>
                                        </p:attrNameLst>
                                      </p:cBhvr>
                                      <p:to>
                                        <p:strVal val="visible"/>
                                      </p:to>
                                    </p:set>
                                    <p:animEffect transition="in" filter="fade">
                                      <p:cBhvr>
                                        <p:cTn id="45" dur="500"/>
                                        <p:tgtEl>
                                          <p:spTgt spid="3">
                                            <p:txEl>
                                              <p:pRg st="14" end="14"/>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500"/>
                                        <p:tgtEl>
                                          <p:spTgt spid="21"/>
                                        </p:tgtEl>
                                      </p:cBhvr>
                                    </p:animEffect>
                                  </p:childTnLst>
                                </p:cTn>
                              </p:par>
                              <p:par>
                                <p:cTn id="52" presetID="10" presetClass="entr" presetSubtype="0" fill="hold" nodeType="with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500"/>
                                        <p:tgtEl>
                                          <p:spTgt spid="28"/>
                                        </p:tgtEl>
                                      </p:cBhvr>
                                    </p:animEffect>
                                  </p:childTnLst>
                                </p:cTn>
                              </p:par>
                              <p:par>
                                <p:cTn id="55" presetID="10" presetClass="entr" presetSubtype="0" fill="hold"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6" grpId="0"/>
      <p:bldP spid="37" grpId="0"/>
      <p:bldP spid="3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32AE4-BDE8-1F38-5365-CFC12B85331D}"/>
              </a:ext>
            </a:extLst>
          </p:cNvPr>
          <p:cNvSpPr>
            <a:spLocks noGrp="1"/>
          </p:cNvSpPr>
          <p:nvPr>
            <p:ph type="title"/>
          </p:nvPr>
        </p:nvSpPr>
        <p:spPr/>
        <p:txBody>
          <a:bodyPr>
            <a:normAutofit fontScale="90000"/>
          </a:bodyPr>
          <a:lstStyle/>
          <a:p>
            <a:r>
              <a:rPr lang="en-US" dirty="0">
                <a:solidFill>
                  <a:schemeClr val="bg1"/>
                </a:solidFill>
              </a:rPr>
              <a:t>Image Gradients</a:t>
            </a:r>
          </a:p>
        </p:txBody>
      </p:sp>
      <p:sp>
        <p:nvSpPr>
          <p:cNvPr id="4" name="Slide Number Placeholder 3">
            <a:extLst>
              <a:ext uri="{FF2B5EF4-FFF2-40B4-BE49-F238E27FC236}">
                <a16:creationId xmlns:a16="http://schemas.microsoft.com/office/drawing/2014/main" id="{86A00029-A6EE-9B05-8820-635D3D28D02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19</a:t>
            </a:fld>
            <a:endParaRPr lang="en"/>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EAF1B087-1A30-051F-841F-ED26FDFC9714}"/>
                  </a:ext>
                </a:extLst>
              </p:cNvPr>
              <p:cNvSpPr txBox="1"/>
              <p:nvPr/>
            </p:nvSpPr>
            <p:spPr>
              <a:xfrm>
                <a:off x="3502327" y="4461881"/>
                <a:ext cx="157555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bg1"/>
                              </a:solidFill>
                              <a:latin typeface="Cambria Math" panose="02040503050406030204" pitchFamily="18" charset="0"/>
                              <a:ea typeface="Cambria Math" panose="02040503050406030204" pitchFamily="18" charset="0"/>
                            </a:rPr>
                          </m:ctrlPr>
                        </m:sSubPr>
                        <m:e>
                          <m:r>
                            <m:rPr>
                              <m:sty m:val="p"/>
                            </m:rPr>
                            <a:rPr lang="en-US" i="1">
                              <a:solidFill>
                                <a:schemeClr val="bg1"/>
                              </a:solidFill>
                              <a:latin typeface="Cambria Math" panose="02040503050406030204" pitchFamily="18" charset="0"/>
                              <a:ea typeface="Cambria Math" panose="02040503050406030204" pitchFamily="18" charset="0"/>
                            </a:rPr>
                            <m:t>∇</m:t>
                          </m:r>
                        </m:e>
                        <m:sub>
                          <m:r>
                            <a:rPr lang="en-US" b="0" i="1" smtClean="0">
                              <a:solidFill>
                                <a:schemeClr val="bg1"/>
                              </a:solidFill>
                              <a:latin typeface="Cambria Math" panose="02040503050406030204" pitchFamily="18" charset="0"/>
                              <a:ea typeface="Cambria Math" panose="02040503050406030204" pitchFamily="18" charset="0"/>
                            </a:rPr>
                            <m:t>𝑥</m:t>
                          </m:r>
                        </m:sub>
                      </m:sSub>
                      <m:r>
                        <a:rPr lang="en-US" i="1">
                          <a:solidFill>
                            <a:schemeClr val="bg1"/>
                          </a:solidFill>
                          <a:latin typeface="Cambria Math" panose="02040503050406030204" pitchFamily="18" charset="0"/>
                        </a:rPr>
                        <m:t>𝐼</m:t>
                      </m:r>
                      <m:r>
                        <a:rPr lang="en-US" i="1">
                          <a:solidFill>
                            <a:schemeClr val="bg1"/>
                          </a:solidFill>
                          <a:latin typeface="Cambria Math" panose="02040503050406030204" pitchFamily="18" charset="0"/>
                        </a:rPr>
                        <m:t>(</m:t>
                      </m:r>
                      <m:r>
                        <a:rPr lang="en-US" i="1">
                          <a:solidFill>
                            <a:schemeClr val="bg1"/>
                          </a:solidFill>
                          <a:latin typeface="Cambria Math" panose="02040503050406030204" pitchFamily="18" charset="0"/>
                        </a:rPr>
                        <m:t>𝑤</m:t>
                      </m:r>
                      <m:r>
                        <a:rPr lang="en-US" i="1">
                          <a:solidFill>
                            <a:schemeClr val="bg1"/>
                          </a:solidFill>
                          <a:latin typeface="Cambria Math" panose="02040503050406030204" pitchFamily="18" charset="0"/>
                        </a:rPr>
                        <m:t>)</m:t>
                      </m:r>
                    </m:oMath>
                  </m:oMathPara>
                </a14:m>
                <a:endParaRPr lang="en-US" dirty="0">
                  <a:solidFill>
                    <a:schemeClr val="bg1"/>
                  </a:solidFill>
                </a:endParaRPr>
              </a:p>
            </p:txBody>
          </p:sp>
        </mc:Choice>
        <mc:Fallback xmlns="">
          <p:sp>
            <p:nvSpPr>
              <p:cNvPr id="25" name="TextBox 24">
                <a:extLst>
                  <a:ext uri="{FF2B5EF4-FFF2-40B4-BE49-F238E27FC236}">
                    <a16:creationId xmlns:a16="http://schemas.microsoft.com/office/drawing/2014/main" id="{EAF1B087-1A30-051F-841F-ED26FDFC9714}"/>
                  </a:ext>
                </a:extLst>
              </p:cNvPr>
              <p:cNvSpPr txBox="1">
                <a:spLocks noRot="1" noChangeAspect="1" noMove="1" noResize="1" noEditPoints="1" noAdjustHandles="1" noChangeArrowheads="1" noChangeShapeType="1" noTextEdit="1"/>
              </p:cNvSpPr>
              <p:nvPr/>
            </p:nvSpPr>
            <p:spPr>
              <a:xfrm>
                <a:off x="3502327" y="4461881"/>
                <a:ext cx="1575555" cy="307777"/>
              </a:xfrm>
              <a:prstGeom prst="rect">
                <a:avLst/>
              </a:prstGeom>
              <a:blipFill>
                <a:blip r:embed="rId6"/>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6619FDCE-9B0B-26C8-0D7F-4EA90C360931}"/>
                  </a:ext>
                </a:extLst>
              </p:cNvPr>
              <p:cNvSpPr txBox="1"/>
              <p:nvPr/>
            </p:nvSpPr>
            <p:spPr>
              <a:xfrm>
                <a:off x="5321230" y="4461881"/>
                <a:ext cx="1575554" cy="32476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bg1"/>
                              </a:solidFill>
                              <a:latin typeface="Cambria Math" panose="02040503050406030204" pitchFamily="18" charset="0"/>
                              <a:ea typeface="Cambria Math" panose="02040503050406030204" pitchFamily="18" charset="0"/>
                            </a:rPr>
                          </m:ctrlPr>
                        </m:sSubPr>
                        <m:e>
                          <m:r>
                            <m:rPr>
                              <m:sty m:val="p"/>
                            </m:rPr>
                            <a:rPr lang="en-US" i="1">
                              <a:solidFill>
                                <a:schemeClr val="bg1"/>
                              </a:solidFill>
                              <a:latin typeface="Cambria Math" panose="02040503050406030204" pitchFamily="18" charset="0"/>
                              <a:ea typeface="Cambria Math" panose="02040503050406030204" pitchFamily="18" charset="0"/>
                            </a:rPr>
                            <m:t>∇</m:t>
                          </m:r>
                        </m:e>
                        <m:sub>
                          <m:r>
                            <a:rPr lang="en-US" b="0" i="1" smtClean="0">
                              <a:solidFill>
                                <a:schemeClr val="bg1"/>
                              </a:solidFill>
                              <a:latin typeface="Cambria Math" panose="02040503050406030204" pitchFamily="18" charset="0"/>
                              <a:ea typeface="Cambria Math" panose="02040503050406030204" pitchFamily="18" charset="0"/>
                            </a:rPr>
                            <m:t>𝑦</m:t>
                          </m:r>
                        </m:sub>
                      </m:sSub>
                      <m:r>
                        <a:rPr lang="en-US" i="1">
                          <a:solidFill>
                            <a:schemeClr val="bg1"/>
                          </a:solidFill>
                          <a:latin typeface="Cambria Math" panose="02040503050406030204" pitchFamily="18" charset="0"/>
                        </a:rPr>
                        <m:t>𝐼</m:t>
                      </m:r>
                      <m:r>
                        <a:rPr lang="en-US" i="1">
                          <a:solidFill>
                            <a:schemeClr val="bg1"/>
                          </a:solidFill>
                          <a:latin typeface="Cambria Math" panose="02040503050406030204" pitchFamily="18" charset="0"/>
                        </a:rPr>
                        <m:t>(</m:t>
                      </m:r>
                      <m:r>
                        <a:rPr lang="en-US" i="1">
                          <a:solidFill>
                            <a:schemeClr val="bg1"/>
                          </a:solidFill>
                          <a:latin typeface="Cambria Math" panose="02040503050406030204" pitchFamily="18" charset="0"/>
                        </a:rPr>
                        <m:t>𝑤</m:t>
                      </m:r>
                      <m:r>
                        <a:rPr lang="en-US" i="1">
                          <a:solidFill>
                            <a:schemeClr val="bg1"/>
                          </a:solidFill>
                          <a:latin typeface="Cambria Math" panose="02040503050406030204" pitchFamily="18" charset="0"/>
                        </a:rPr>
                        <m:t>)</m:t>
                      </m:r>
                    </m:oMath>
                  </m:oMathPara>
                </a14:m>
                <a:endParaRPr lang="en-US" dirty="0">
                  <a:solidFill>
                    <a:schemeClr val="bg1"/>
                  </a:solidFill>
                </a:endParaRPr>
              </a:p>
            </p:txBody>
          </p:sp>
        </mc:Choice>
        <mc:Fallback xmlns="">
          <p:sp>
            <p:nvSpPr>
              <p:cNvPr id="26" name="TextBox 25">
                <a:extLst>
                  <a:ext uri="{FF2B5EF4-FFF2-40B4-BE49-F238E27FC236}">
                    <a16:creationId xmlns:a16="http://schemas.microsoft.com/office/drawing/2014/main" id="{6619FDCE-9B0B-26C8-0D7F-4EA90C360931}"/>
                  </a:ext>
                </a:extLst>
              </p:cNvPr>
              <p:cNvSpPr txBox="1">
                <a:spLocks noRot="1" noChangeAspect="1" noMove="1" noResize="1" noEditPoints="1" noAdjustHandles="1" noChangeArrowheads="1" noChangeShapeType="1" noTextEdit="1"/>
              </p:cNvSpPr>
              <p:nvPr/>
            </p:nvSpPr>
            <p:spPr>
              <a:xfrm>
                <a:off x="5321230" y="4461881"/>
                <a:ext cx="1575554" cy="324769"/>
              </a:xfrm>
              <a:prstGeom prst="rect">
                <a:avLst/>
              </a:prstGeom>
              <a:blipFill>
                <a:blip r:embed="rId7"/>
                <a:stretch>
                  <a:fillRect b="-3774"/>
                </a:stretch>
              </a:blipFill>
            </p:spPr>
            <p:txBody>
              <a:bodyPr/>
              <a:lstStyle/>
              <a:p>
                <a:r>
                  <a:rPr lang="en-US">
                    <a:noFill/>
                  </a:rPr>
                  <a:t> </a:t>
                </a:r>
              </a:p>
            </p:txBody>
          </p:sp>
        </mc:Fallback>
      </mc:AlternateContent>
      <p:pic>
        <p:nvPicPr>
          <p:cNvPr id="27" name="Picture 26" descr="Logo&#10;&#10;Description automatically generated">
            <a:extLst>
              <a:ext uri="{FF2B5EF4-FFF2-40B4-BE49-F238E27FC236}">
                <a16:creationId xmlns:a16="http://schemas.microsoft.com/office/drawing/2014/main" id="{AE8F3E8B-D7A6-7E4D-2420-6D1D600FA259}"/>
              </a:ext>
            </a:extLst>
          </p:cNvPr>
          <p:cNvPicPr>
            <a:picLocks noChangeAspect="1"/>
          </p:cNvPicPr>
          <p:nvPr/>
        </p:nvPicPr>
        <p:blipFill>
          <a:blip r:embed="rId8"/>
          <a:stretch>
            <a:fillRect/>
          </a:stretch>
        </p:blipFill>
        <p:spPr>
          <a:xfrm>
            <a:off x="7818916" y="373765"/>
            <a:ext cx="1261872" cy="777313"/>
          </a:xfrm>
          <a:prstGeom prst="rect">
            <a:avLst/>
          </a:prstGeom>
        </p:spPr>
      </p:pic>
      <p:sp>
        <p:nvSpPr>
          <p:cNvPr id="28" name="TextBox 27">
            <a:extLst>
              <a:ext uri="{FF2B5EF4-FFF2-40B4-BE49-F238E27FC236}">
                <a16:creationId xmlns:a16="http://schemas.microsoft.com/office/drawing/2014/main" id="{91875097-834B-BF41-020C-4B7540754FF4}"/>
              </a:ext>
            </a:extLst>
          </p:cNvPr>
          <p:cNvSpPr txBox="1"/>
          <p:nvPr/>
        </p:nvSpPr>
        <p:spPr>
          <a:xfrm>
            <a:off x="7964984" y="9003"/>
            <a:ext cx="381836" cy="529184"/>
          </a:xfrm>
          <a:prstGeom prst="rect">
            <a:avLst/>
          </a:prstGeom>
          <a:noFill/>
        </p:spPr>
        <p:txBody>
          <a:bodyPr wrap="none" rtlCol="0">
            <a:spAutoFit/>
          </a:bodyPr>
          <a:lstStyle/>
          <a:p>
            <a:pPr marL="0" marR="0" defTabSz="0">
              <a:lnSpc>
                <a:spcPct val="107000"/>
              </a:lnSpc>
              <a:spcBef>
                <a:spcPts val="0"/>
              </a:spcBef>
            </a:pPr>
            <a:r>
              <a:rPr lang="en-US" sz="2800" dirty="0">
                <a:solidFill>
                  <a:schemeClr val="bg1"/>
                </a:solidFill>
                <a:effectLst/>
                <a:latin typeface="Symbol" panose="05050102010706020507" pitchFamily="18" charset="2"/>
                <a:ea typeface="Calibri" panose="020F0502020204030204" pitchFamily="34" charset="0"/>
                <a:cs typeface="Times New Roman" panose="02020603050405020304" pitchFamily="18" charset="0"/>
              </a:rPr>
              <a:t>p</a:t>
            </a:r>
            <a:endParaRPr lang="en-U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9" name="Picture 28" descr="A picture containing text, clipart&#10;&#10;Description automatically generated">
            <a:extLst>
              <a:ext uri="{FF2B5EF4-FFF2-40B4-BE49-F238E27FC236}">
                <a16:creationId xmlns:a16="http://schemas.microsoft.com/office/drawing/2014/main" id="{BA1205E4-1A0C-CFE9-17AB-EA743F8DEA72}"/>
              </a:ext>
            </a:extLst>
          </p:cNvPr>
          <p:cNvPicPr>
            <a:picLocks noChangeAspect="1"/>
          </p:cNvPicPr>
          <p:nvPr/>
        </p:nvPicPr>
        <p:blipFill>
          <a:blip r:embed="rId9"/>
          <a:stretch>
            <a:fillRect/>
          </a:stretch>
        </p:blipFill>
        <p:spPr>
          <a:xfrm>
            <a:off x="8340600" y="138139"/>
            <a:ext cx="510177" cy="338328"/>
          </a:xfrm>
          <a:prstGeom prst="rect">
            <a:avLst/>
          </a:prstGeom>
        </p:spPr>
      </p:pic>
      <p:pic>
        <p:nvPicPr>
          <p:cNvPr id="5" name="Picture 4">
            <a:extLst>
              <a:ext uri="{FF2B5EF4-FFF2-40B4-BE49-F238E27FC236}">
                <a16:creationId xmlns:a16="http://schemas.microsoft.com/office/drawing/2014/main" id="{8C7CEE1F-ACE6-B9E6-87D8-2276E7A32E24}"/>
              </a:ext>
            </a:extLst>
          </p:cNvPr>
          <p:cNvPicPr>
            <a:picLocks noChangeAspect="1"/>
          </p:cNvPicPr>
          <p:nvPr/>
        </p:nvPicPr>
        <p:blipFill>
          <a:blip r:embed="rId10"/>
          <a:stretch>
            <a:fillRect/>
          </a:stretch>
        </p:blipFill>
        <p:spPr>
          <a:xfrm>
            <a:off x="1150713" y="1151078"/>
            <a:ext cx="1575556" cy="1575556"/>
          </a:xfrm>
          <a:prstGeom prst="rect">
            <a:avLst/>
          </a:prstGeom>
        </p:spPr>
      </p:pic>
      <p:pic>
        <p:nvPicPr>
          <p:cNvPr id="9" name="Picture 8" descr="A white egg on a black background&#10;&#10;Description automatically generated with medium confidence">
            <a:extLst>
              <a:ext uri="{FF2B5EF4-FFF2-40B4-BE49-F238E27FC236}">
                <a16:creationId xmlns:a16="http://schemas.microsoft.com/office/drawing/2014/main" id="{9B752ED3-44FA-7162-365C-D03D2CB5895D}"/>
              </a:ext>
            </a:extLst>
          </p:cNvPr>
          <p:cNvPicPr>
            <a:picLocks noChangeAspect="1"/>
          </p:cNvPicPr>
          <p:nvPr/>
        </p:nvPicPr>
        <p:blipFill>
          <a:blip r:embed="rId11"/>
          <a:stretch>
            <a:fillRect/>
          </a:stretch>
        </p:blipFill>
        <p:spPr>
          <a:xfrm>
            <a:off x="1150713" y="2878797"/>
            <a:ext cx="1575555" cy="1575555"/>
          </a:xfrm>
          <a:prstGeom prst="rect">
            <a:avLst/>
          </a:prstGeom>
        </p:spPr>
      </p:pic>
      <p:pic>
        <p:nvPicPr>
          <p:cNvPr id="13" name="Picture 12" descr="A white planet with a black background&#10;&#10;Description automatically generated with low confidence">
            <a:extLst>
              <a:ext uri="{FF2B5EF4-FFF2-40B4-BE49-F238E27FC236}">
                <a16:creationId xmlns:a16="http://schemas.microsoft.com/office/drawing/2014/main" id="{04396DE1-E88F-9735-58EC-2D56E4731D4A}"/>
              </a:ext>
            </a:extLst>
          </p:cNvPr>
          <p:cNvPicPr>
            <a:picLocks noChangeAspect="1"/>
          </p:cNvPicPr>
          <p:nvPr/>
        </p:nvPicPr>
        <p:blipFill>
          <a:blip r:embed="rId12"/>
          <a:stretch>
            <a:fillRect/>
          </a:stretch>
        </p:blipFill>
        <p:spPr>
          <a:xfrm>
            <a:off x="3502327" y="2878797"/>
            <a:ext cx="1575555" cy="1575555"/>
          </a:xfrm>
          <a:prstGeom prst="rect">
            <a:avLst/>
          </a:prstGeom>
        </p:spPr>
      </p:pic>
      <p:pic>
        <p:nvPicPr>
          <p:cNvPr id="17" name="Picture 16" descr="A picture containing arthropod&#10;&#10;Description automatically generated">
            <a:extLst>
              <a:ext uri="{FF2B5EF4-FFF2-40B4-BE49-F238E27FC236}">
                <a16:creationId xmlns:a16="http://schemas.microsoft.com/office/drawing/2014/main" id="{331177BF-A02C-224C-AF1D-D3E151C28EDC}"/>
              </a:ext>
            </a:extLst>
          </p:cNvPr>
          <p:cNvPicPr>
            <a:picLocks noChangeAspect="1"/>
          </p:cNvPicPr>
          <p:nvPr/>
        </p:nvPicPr>
        <p:blipFill>
          <a:blip r:embed="rId13"/>
          <a:stretch>
            <a:fillRect/>
          </a:stretch>
        </p:blipFill>
        <p:spPr>
          <a:xfrm>
            <a:off x="3502327" y="1151078"/>
            <a:ext cx="1575555" cy="1575555"/>
          </a:xfrm>
          <a:prstGeom prst="rect">
            <a:avLst/>
          </a:prstGeom>
        </p:spPr>
      </p:pic>
      <p:pic>
        <p:nvPicPr>
          <p:cNvPr id="21" name="Picture 20" descr="A picture containing text, white, old&#10;&#10;Description automatically generated">
            <a:extLst>
              <a:ext uri="{FF2B5EF4-FFF2-40B4-BE49-F238E27FC236}">
                <a16:creationId xmlns:a16="http://schemas.microsoft.com/office/drawing/2014/main" id="{ADA79E7B-9463-A3FF-53E3-E6931B363E7F}"/>
              </a:ext>
            </a:extLst>
          </p:cNvPr>
          <p:cNvPicPr>
            <a:picLocks noChangeAspect="1"/>
          </p:cNvPicPr>
          <p:nvPr/>
        </p:nvPicPr>
        <p:blipFill>
          <a:blip r:embed="rId14"/>
          <a:stretch>
            <a:fillRect/>
          </a:stretch>
        </p:blipFill>
        <p:spPr>
          <a:xfrm>
            <a:off x="5321230" y="1151078"/>
            <a:ext cx="1575556" cy="1575556"/>
          </a:xfrm>
          <a:prstGeom prst="rect">
            <a:avLst/>
          </a:prstGeom>
        </p:spPr>
      </p:pic>
      <p:pic>
        <p:nvPicPr>
          <p:cNvPr id="24" name="Picture 23" descr="A planet in space&#10;&#10;Description automatically generated with low confidence">
            <a:extLst>
              <a:ext uri="{FF2B5EF4-FFF2-40B4-BE49-F238E27FC236}">
                <a16:creationId xmlns:a16="http://schemas.microsoft.com/office/drawing/2014/main" id="{57B3B39A-5776-A358-A5B3-ED05652ADC2F}"/>
              </a:ext>
            </a:extLst>
          </p:cNvPr>
          <p:cNvPicPr>
            <a:picLocks noChangeAspect="1"/>
          </p:cNvPicPr>
          <p:nvPr/>
        </p:nvPicPr>
        <p:blipFill>
          <a:blip r:embed="rId15"/>
          <a:stretch>
            <a:fillRect/>
          </a:stretch>
        </p:blipFill>
        <p:spPr>
          <a:xfrm>
            <a:off x="5321230" y="2878796"/>
            <a:ext cx="1575556" cy="1575556"/>
          </a:xfrm>
          <a:prstGeom prst="rect">
            <a:avLst/>
          </a:prstGeom>
        </p:spPr>
      </p:pic>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A0AD35BD-C2D2-6B3E-F8F9-26D7D86BF878}"/>
                  </a:ext>
                </a:extLst>
              </p:cNvPr>
              <p:cNvSpPr txBox="1"/>
              <p:nvPr/>
            </p:nvSpPr>
            <p:spPr>
              <a:xfrm>
                <a:off x="3502327" y="4698475"/>
                <a:ext cx="3394457"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b="0" i="0" smtClean="0">
                          <a:solidFill>
                            <a:schemeClr val="bg1"/>
                          </a:solidFill>
                          <a:latin typeface="Cambria Math" panose="02040503050406030204" pitchFamily="18" charset="0"/>
                          <a:ea typeface="Cambria Math" panose="02040503050406030204" pitchFamily="18" charset="0"/>
                        </a:rPr>
                        <m:t>Gradients</m:t>
                      </m:r>
                    </m:oMath>
                  </m:oMathPara>
                </a14:m>
                <a:endParaRPr lang="en-US" dirty="0">
                  <a:solidFill>
                    <a:schemeClr val="bg1"/>
                  </a:solidFill>
                  <a:latin typeface="+mn-lt"/>
                </a:endParaRPr>
              </a:p>
            </p:txBody>
          </p:sp>
        </mc:Choice>
        <mc:Fallback xmlns="">
          <p:sp>
            <p:nvSpPr>
              <p:cNvPr id="30" name="TextBox 29">
                <a:extLst>
                  <a:ext uri="{FF2B5EF4-FFF2-40B4-BE49-F238E27FC236}">
                    <a16:creationId xmlns:a16="http://schemas.microsoft.com/office/drawing/2014/main" id="{A0AD35BD-C2D2-6B3E-F8F9-26D7D86BF878}"/>
                  </a:ext>
                </a:extLst>
              </p:cNvPr>
              <p:cNvSpPr txBox="1">
                <a:spLocks noRot="1" noChangeAspect="1" noMove="1" noResize="1" noEditPoints="1" noAdjustHandles="1" noChangeArrowheads="1" noChangeShapeType="1" noTextEdit="1"/>
              </p:cNvSpPr>
              <p:nvPr/>
            </p:nvSpPr>
            <p:spPr>
              <a:xfrm>
                <a:off x="3502327" y="4698475"/>
                <a:ext cx="3394457" cy="307777"/>
              </a:xfrm>
              <a:prstGeom prst="rect">
                <a:avLst/>
              </a:prstGeom>
              <a:blipFill>
                <a:blip r:embed="rId16"/>
                <a:stretch>
                  <a:fillRect/>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30ACB95A-5BA1-766C-E2F8-36212212DB76}"/>
              </a:ext>
            </a:extLst>
          </p:cNvPr>
          <p:cNvSpPr txBox="1"/>
          <p:nvPr/>
        </p:nvSpPr>
        <p:spPr>
          <a:xfrm>
            <a:off x="1164168" y="4426604"/>
            <a:ext cx="1562100" cy="246221"/>
          </a:xfrm>
          <a:prstGeom prst="rect">
            <a:avLst/>
          </a:prstGeom>
          <a:noFill/>
        </p:spPr>
        <p:txBody>
          <a:bodyPr wrap="square" rtlCol="0">
            <a:spAutoFit/>
          </a:bodyPr>
          <a:lstStyle/>
          <a:p>
            <a:pPr algn="r"/>
            <a:r>
              <a:rPr lang="en-US" sz="1000" dirty="0">
                <a:solidFill>
                  <a:schemeClr val="bg1"/>
                </a:solidFill>
              </a:rPr>
              <a:t>*mirror material</a:t>
            </a:r>
          </a:p>
        </p:txBody>
      </p:sp>
    </p:spTree>
    <p:extLst>
      <p:ext uri="{BB962C8B-B14F-4D97-AF65-F5344CB8AC3E}">
        <p14:creationId xmlns:p14="http://schemas.microsoft.com/office/powerpoint/2010/main" val="42588111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3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52D47-D12A-E7A4-9DF1-B4597229C1FA}"/>
              </a:ext>
            </a:extLst>
          </p:cNvPr>
          <p:cNvSpPr>
            <a:spLocks noGrp="1"/>
          </p:cNvSpPr>
          <p:nvPr>
            <p:ph type="title"/>
          </p:nvPr>
        </p:nvSpPr>
        <p:spPr/>
        <p:txBody>
          <a:bodyPr>
            <a:normAutofit fontScale="90000"/>
          </a:bodyPr>
          <a:lstStyle/>
          <a:p>
            <a:r>
              <a:rPr lang="en-US" dirty="0"/>
              <a:t>Digital Product Photography</a:t>
            </a:r>
          </a:p>
        </p:txBody>
      </p:sp>
      <p:sp>
        <p:nvSpPr>
          <p:cNvPr id="4" name="Slide Number Placeholder 3">
            <a:extLst>
              <a:ext uri="{FF2B5EF4-FFF2-40B4-BE49-F238E27FC236}">
                <a16:creationId xmlns:a16="http://schemas.microsoft.com/office/drawing/2014/main" id="{71FD5FDB-9551-9E32-1AB7-78D68566B0D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a:t>
            </a:fld>
            <a:endParaRPr lang="en"/>
          </a:p>
        </p:txBody>
      </p:sp>
      <p:pic>
        <p:nvPicPr>
          <p:cNvPr id="6" name="Picture 5" descr="A picture containing text&#10;&#10;Description automatically generated">
            <a:extLst>
              <a:ext uri="{FF2B5EF4-FFF2-40B4-BE49-F238E27FC236}">
                <a16:creationId xmlns:a16="http://schemas.microsoft.com/office/drawing/2014/main" id="{63645EB8-A901-724B-BEFA-9017A4AFCC57}"/>
              </a:ext>
            </a:extLst>
          </p:cNvPr>
          <p:cNvPicPr>
            <a:picLocks noChangeAspect="1"/>
          </p:cNvPicPr>
          <p:nvPr/>
        </p:nvPicPr>
        <p:blipFill>
          <a:blip r:embed="rId3"/>
          <a:stretch>
            <a:fillRect/>
          </a:stretch>
        </p:blipFill>
        <p:spPr>
          <a:xfrm>
            <a:off x="590133" y="1239897"/>
            <a:ext cx="2127947" cy="1418631"/>
          </a:xfrm>
          <a:prstGeom prst="rect">
            <a:avLst/>
          </a:prstGeom>
        </p:spPr>
      </p:pic>
      <p:pic>
        <p:nvPicPr>
          <p:cNvPr id="8" name="Picture 7" descr="A picture containing indoor&#10;&#10;Description automatically generated">
            <a:extLst>
              <a:ext uri="{FF2B5EF4-FFF2-40B4-BE49-F238E27FC236}">
                <a16:creationId xmlns:a16="http://schemas.microsoft.com/office/drawing/2014/main" id="{06BDE483-2002-8FD8-8E35-2772007BFFFD}"/>
              </a:ext>
            </a:extLst>
          </p:cNvPr>
          <p:cNvPicPr>
            <a:picLocks noChangeAspect="1"/>
          </p:cNvPicPr>
          <p:nvPr/>
        </p:nvPicPr>
        <p:blipFill>
          <a:blip r:embed="rId4"/>
          <a:stretch>
            <a:fillRect/>
          </a:stretch>
        </p:blipFill>
        <p:spPr>
          <a:xfrm>
            <a:off x="5964429" y="1239897"/>
            <a:ext cx="2127947" cy="1419814"/>
          </a:xfrm>
          <a:prstGeom prst="rect">
            <a:avLst/>
          </a:prstGeom>
        </p:spPr>
      </p:pic>
      <p:pic>
        <p:nvPicPr>
          <p:cNvPr id="10" name="Picture 9" descr="A bottle of beer&#10;&#10;Description automatically generated with low confidence">
            <a:extLst>
              <a:ext uri="{FF2B5EF4-FFF2-40B4-BE49-F238E27FC236}">
                <a16:creationId xmlns:a16="http://schemas.microsoft.com/office/drawing/2014/main" id="{15A418F1-E2E0-59B9-B6CE-1923A99094E5}"/>
              </a:ext>
            </a:extLst>
          </p:cNvPr>
          <p:cNvPicPr>
            <a:picLocks noChangeAspect="1"/>
          </p:cNvPicPr>
          <p:nvPr/>
        </p:nvPicPr>
        <p:blipFill>
          <a:blip r:embed="rId5"/>
          <a:stretch>
            <a:fillRect/>
          </a:stretch>
        </p:blipFill>
        <p:spPr>
          <a:xfrm>
            <a:off x="5936520" y="2881884"/>
            <a:ext cx="1376748" cy="1752600"/>
          </a:xfrm>
          <a:prstGeom prst="rect">
            <a:avLst/>
          </a:prstGeom>
          <a:ln>
            <a:solidFill>
              <a:schemeClr val="tx1"/>
            </a:solidFill>
          </a:ln>
        </p:spPr>
      </p:pic>
      <p:pic>
        <p:nvPicPr>
          <p:cNvPr id="12" name="Picture 11" descr="A bottle of beer&#10;&#10;Description automatically generated with medium confidence">
            <a:extLst>
              <a:ext uri="{FF2B5EF4-FFF2-40B4-BE49-F238E27FC236}">
                <a16:creationId xmlns:a16="http://schemas.microsoft.com/office/drawing/2014/main" id="{89C17F2B-2DFE-8D97-CCD4-1AF78D1C110C}"/>
              </a:ext>
            </a:extLst>
          </p:cNvPr>
          <p:cNvPicPr>
            <a:picLocks noChangeAspect="1"/>
          </p:cNvPicPr>
          <p:nvPr/>
        </p:nvPicPr>
        <p:blipFill>
          <a:blip r:embed="rId6"/>
          <a:stretch>
            <a:fillRect/>
          </a:stretch>
        </p:blipFill>
        <p:spPr>
          <a:xfrm>
            <a:off x="7313268" y="2881884"/>
            <a:ext cx="1376748" cy="1752600"/>
          </a:xfrm>
          <a:prstGeom prst="rect">
            <a:avLst/>
          </a:prstGeom>
          <a:ln>
            <a:solidFill>
              <a:schemeClr val="tx1"/>
            </a:solidFill>
          </a:ln>
        </p:spPr>
      </p:pic>
      <p:pic>
        <p:nvPicPr>
          <p:cNvPr id="14" name="Picture 13" descr="A set of silverware&#10;&#10;Description automatically generated with low confidence">
            <a:extLst>
              <a:ext uri="{FF2B5EF4-FFF2-40B4-BE49-F238E27FC236}">
                <a16:creationId xmlns:a16="http://schemas.microsoft.com/office/drawing/2014/main" id="{D8D0F955-F1F9-5D0F-9A88-7EE5D9BF6D7B}"/>
              </a:ext>
            </a:extLst>
          </p:cNvPr>
          <p:cNvPicPr>
            <a:picLocks noChangeAspect="1"/>
          </p:cNvPicPr>
          <p:nvPr/>
        </p:nvPicPr>
        <p:blipFill>
          <a:blip r:embed="rId7"/>
          <a:stretch>
            <a:fillRect/>
          </a:stretch>
        </p:blipFill>
        <p:spPr>
          <a:xfrm>
            <a:off x="3027461" y="2225341"/>
            <a:ext cx="2627587" cy="1752600"/>
          </a:xfrm>
          <a:prstGeom prst="rect">
            <a:avLst/>
          </a:prstGeom>
        </p:spPr>
      </p:pic>
      <p:pic>
        <p:nvPicPr>
          <p:cNvPr id="16" name="Picture 15" descr="A close-up of a camera&#10;&#10;Description automatically generated with medium confidence">
            <a:extLst>
              <a:ext uri="{FF2B5EF4-FFF2-40B4-BE49-F238E27FC236}">
                <a16:creationId xmlns:a16="http://schemas.microsoft.com/office/drawing/2014/main" id="{291FDB03-9EF3-88CC-3D3C-D7C3F72ABF90}"/>
              </a:ext>
            </a:extLst>
          </p:cNvPr>
          <p:cNvPicPr>
            <a:picLocks noChangeAspect="1"/>
          </p:cNvPicPr>
          <p:nvPr/>
        </p:nvPicPr>
        <p:blipFill>
          <a:blip r:embed="rId8"/>
          <a:stretch>
            <a:fillRect/>
          </a:stretch>
        </p:blipFill>
        <p:spPr>
          <a:xfrm>
            <a:off x="1121416" y="3268626"/>
            <a:ext cx="1418631" cy="1418631"/>
          </a:xfrm>
          <a:prstGeom prst="rect">
            <a:avLst/>
          </a:prstGeom>
        </p:spPr>
      </p:pic>
      <p:pic>
        <p:nvPicPr>
          <p:cNvPr id="19" name="Picture 18" descr="Logo&#10;&#10;Description automatically generated">
            <a:extLst>
              <a:ext uri="{FF2B5EF4-FFF2-40B4-BE49-F238E27FC236}">
                <a16:creationId xmlns:a16="http://schemas.microsoft.com/office/drawing/2014/main" id="{2993CC17-BA36-7AB3-0E64-D223ECE211B2}"/>
              </a:ext>
            </a:extLst>
          </p:cNvPr>
          <p:cNvPicPr>
            <a:picLocks noChangeAspect="1"/>
          </p:cNvPicPr>
          <p:nvPr/>
        </p:nvPicPr>
        <p:blipFill>
          <a:blip r:embed="rId9"/>
          <a:stretch>
            <a:fillRect/>
          </a:stretch>
        </p:blipFill>
        <p:spPr>
          <a:xfrm>
            <a:off x="7816392" y="373765"/>
            <a:ext cx="1264396" cy="778868"/>
          </a:xfrm>
          <a:prstGeom prst="rect">
            <a:avLst/>
          </a:prstGeom>
        </p:spPr>
      </p:pic>
      <p:pic>
        <p:nvPicPr>
          <p:cNvPr id="20" name="Picture 19" descr="A picture containing shape&#10;&#10;Description automatically generated">
            <a:extLst>
              <a:ext uri="{FF2B5EF4-FFF2-40B4-BE49-F238E27FC236}">
                <a16:creationId xmlns:a16="http://schemas.microsoft.com/office/drawing/2014/main" id="{B5FA7FFD-24C1-9028-9244-3ADE795872A8}"/>
              </a:ext>
            </a:extLst>
          </p:cNvPr>
          <p:cNvPicPr>
            <a:picLocks noChangeAspect="1"/>
          </p:cNvPicPr>
          <p:nvPr/>
        </p:nvPicPr>
        <p:blipFill>
          <a:blip r:embed="rId10"/>
          <a:stretch>
            <a:fillRect/>
          </a:stretch>
        </p:blipFill>
        <p:spPr>
          <a:xfrm>
            <a:off x="8340600" y="139972"/>
            <a:ext cx="509416" cy="337823"/>
          </a:xfrm>
          <a:prstGeom prst="rect">
            <a:avLst/>
          </a:prstGeom>
        </p:spPr>
      </p:pic>
      <p:sp>
        <p:nvSpPr>
          <p:cNvPr id="21" name="TextBox 20">
            <a:extLst>
              <a:ext uri="{FF2B5EF4-FFF2-40B4-BE49-F238E27FC236}">
                <a16:creationId xmlns:a16="http://schemas.microsoft.com/office/drawing/2014/main" id="{62CD44BA-FDC9-6BCE-9ECF-2B58D0D1F364}"/>
              </a:ext>
            </a:extLst>
          </p:cNvPr>
          <p:cNvSpPr txBox="1"/>
          <p:nvPr/>
        </p:nvSpPr>
        <p:spPr>
          <a:xfrm>
            <a:off x="7964984" y="9003"/>
            <a:ext cx="381836" cy="529184"/>
          </a:xfrm>
          <a:prstGeom prst="rect">
            <a:avLst/>
          </a:prstGeom>
          <a:noFill/>
        </p:spPr>
        <p:txBody>
          <a:bodyPr wrap="none" rtlCol="0">
            <a:spAutoFit/>
          </a:bodyPr>
          <a:lstStyle/>
          <a:p>
            <a:pPr marL="0" marR="0" defTabSz="0">
              <a:lnSpc>
                <a:spcPct val="107000"/>
              </a:lnSpc>
              <a:spcBef>
                <a:spcPts val="0"/>
              </a:spcBef>
            </a:pPr>
            <a:r>
              <a:rPr lang="en-US" sz="2800" dirty="0">
                <a:effectLst/>
                <a:latin typeface="Symbol" panose="05050102010706020507" pitchFamily="18" charset="2"/>
                <a:ea typeface="Calibri" panose="020F0502020204030204" pitchFamily="34" charset="0"/>
                <a:cs typeface="Times New Roman" panose="02020603050405020304" pitchFamily="18" charset="0"/>
              </a:rPr>
              <a:t>p</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TextBox 22">
            <a:extLst>
              <a:ext uri="{FF2B5EF4-FFF2-40B4-BE49-F238E27FC236}">
                <a16:creationId xmlns:a16="http://schemas.microsoft.com/office/drawing/2014/main" id="{EB12F8DF-6732-33A1-74EF-ECFEB3A9197A}"/>
              </a:ext>
            </a:extLst>
          </p:cNvPr>
          <p:cNvSpPr txBox="1"/>
          <p:nvPr/>
        </p:nvSpPr>
        <p:spPr>
          <a:xfrm>
            <a:off x="4753093" y="4634484"/>
            <a:ext cx="3931858" cy="261610"/>
          </a:xfrm>
          <a:prstGeom prst="rect">
            <a:avLst/>
          </a:prstGeom>
          <a:noFill/>
        </p:spPr>
        <p:txBody>
          <a:bodyPr wrap="square">
            <a:spAutoFit/>
          </a:bodyPr>
          <a:lstStyle/>
          <a:p>
            <a:pPr algn="r"/>
            <a:r>
              <a:rPr lang="en-US" sz="1050" dirty="0"/>
              <a:t>©Brian Rodgers Jr. | </a:t>
            </a:r>
            <a:r>
              <a:rPr lang="en-US" sz="1050" dirty="0">
                <a:hlinkClick r:id="rId11"/>
              </a:rPr>
              <a:t>www.digitalartthatrocks.com</a:t>
            </a:r>
            <a:endParaRPr lang="en-US" sz="1050" dirty="0"/>
          </a:p>
        </p:txBody>
      </p:sp>
    </p:spTree>
    <p:extLst>
      <p:ext uri="{BB962C8B-B14F-4D97-AF65-F5344CB8AC3E}">
        <p14:creationId xmlns:p14="http://schemas.microsoft.com/office/powerpoint/2010/main" val="17814323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32AE4-BDE8-1F38-5365-CFC12B85331D}"/>
              </a:ext>
            </a:extLst>
          </p:cNvPr>
          <p:cNvSpPr>
            <a:spLocks noGrp="1"/>
          </p:cNvSpPr>
          <p:nvPr>
            <p:ph type="title"/>
          </p:nvPr>
        </p:nvSpPr>
        <p:spPr/>
        <p:txBody>
          <a:bodyPr>
            <a:normAutofit fontScale="90000"/>
          </a:bodyPr>
          <a:lstStyle/>
          <a:p>
            <a:r>
              <a:rPr lang="en-US" dirty="0">
                <a:solidFill>
                  <a:schemeClr val="bg1"/>
                </a:solidFill>
              </a:rPr>
              <a:t>Image Gradients</a:t>
            </a:r>
          </a:p>
        </p:txBody>
      </p:sp>
      <p:sp>
        <p:nvSpPr>
          <p:cNvPr id="4" name="Slide Number Placeholder 3">
            <a:extLst>
              <a:ext uri="{FF2B5EF4-FFF2-40B4-BE49-F238E27FC236}">
                <a16:creationId xmlns:a16="http://schemas.microsoft.com/office/drawing/2014/main" id="{86A00029-A6EE-9B05-8820-635D3D28D02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20</a:t>
            </a:fld>
            <a:endParaRPr lang="en"/>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EAF1B087-1A30-051F-841F-ED26FDFC9714}"/>
                  </a:ext>
                </a:extLst>
              </p:cNvPr>
              <p:cNvSpPr txBox="1"/>
              <p:nvPr/>
            </p:nvSpPr>
            <p:spPr>
              <a:xfrm>
                <a:off x="1306829" y="2918533"/>
                <a:ext cx="807720"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bg1"/>
                              </a:solidFill>
                              <a:latin typeface="Cambria Math" panose="02040503050406030204" pitchFamily="18" charset="0"/>
                              <a:ea typeface="Cambria Math" panose="02040503050406030204" pitchFamily="18" charset="0"/>
                            </a:rPr>
                          </m:ctrlPr>
                        </m:sSubPr>
                        <m:e>
                          <m:r>
                            <m:rPr>
                              <m:sty m:val="p"/>
                            </m:rPr>
                            <a:rPr lang="en-US" i="1">
                              <a:solidFill>
                                <a:schemeClr val="bg1"/>
                              </a:solidFill>
                              <a:latin typeface="Cambria Math" panose="02040503050406030204" pitchFamily="18" charset="0"/>
                              <a:ea typeface="Cambria Math" panose="02040503050406030204" pitchFamily="18" charset="0"/>
                            </a:rPr>
                            <m:t>∇</m:t>
                          </m:r>
                        </m:e>
                        <m:sub>
                          <m:r>
                            <a:rPr lang="en-US" b="0" i="1" smtClean="0">
                              <a:solidFill>
                                <a:schemeClr val="bg1"/>
                              </a:solidFill>
                              <a:latin typeface="Cambria Math" panose="02040503050406030204" pitchFamily="18" charset="0"/>
                              <a:ea typeface="Cambria Math" panose="02040503050406030204" pitchFamily="18" charset="0"/>
                            </a:rPr>
                            <m:t>𝑥</m:t>
                          </m:r>
                        </m:sub>
                      </m:sSub>
                      <m:r>
                        <a:rPr lang="en-US" i="1">
                          <a:solidFill>
                            <a:schemeClr val="bg1"/>
                          </a:solidFill>
                          <a:latin typeface="Cambria Math" panose="02040503050406030204" pitchFamily="18" charset="0"/>
                        </a:rPr>
                        <m:t>𝐼</m:t>
                      </m:r>
                      <m:r>
                        <a:rPr lang="en-US" i="1">
                          <a:solidFill>
                            <a:schemeClr val="bg1"/>
                          </a:solidFill>
                          <a:latin typeface="Cambria Math" panose="02040503050406030204" pitchFamily="18" charset="0"/>
                        </a:rPr>
                        <m:t>(</m:t>
                      </m:r>
                      <m:r>
                        <a:rPr lang="en-US" i="1">
                          <a:solidFill>
                            <a:schemeClr val="bg1"/>
                          </a:solidFill>
                          <a:latin typeface="Cambria Math" panose="02040503050406030204" pitchFamily="18" charset="0"/>
                        </a:rPr>
                        <m:t>𝑤</m:t>
                      </m:r>
                      <m:r>
                        <a:rPr lang="en-US" i="1">
                          <a:solidFill>
                            <a:schemeClr val="bg1"/>
                          </a:solidFill>
                          <a:latin typeface="Cambria Math" panose="02040503050406030204" pitchFamily="18" charset="0"/>
                        </a:rPr>
                        <m:t>)</m:t>
                      </m:r>
                    </m:oMath>
                  </m:oMathPara>
                </a14:m>
                <a:endParaRPr lang="en-US" dirty="0">
                  <a:solidFill>
                    <a:schemeClr val="bg1"/>
                  </a:solidFill>
                </a:endParaRPr>
              </a:p>
            </p:txBody>
          </p:sp>
        </mc:Choice>
        <mc:Fallback xmlns="">
          <p:sp>
            <p:nvSpPr>
              <p:cNvPr id="25" name="TextBox 24">
                <a:extLst>
                  <a:ext uri="{FF2B5EF4-FFF2-40B4-BE49-F238E27FC236}">
                    <a16:creationId xmlns:a16="http://schemas.microsoft.com/office/drawing/2014/main" id="{EAF1B087-1A30-051F-841F-ED26FDFC9714}"/>
                  </a:ext>
                </a:extLst>
              </p:cNvPr>
              <p:cNvSpPr txBox="1">
                <a:spLocks noRot="1" noChangeAspect="1" noMove="1" noResize="1" noEditPoints="1" noAdjustHandles="1" noChangeArrowheads="1" noChangeShapeType="1" noTextEdit="1"/>
              </p:cNvSpPr>
              <p:nvPr/>
            </p:nvSpPr>
            <p:spPr>
              <a:xfrm>
                <a:off x="1306829" y="2918533"/>
                <a:ext cx="807720" cy="307777"/>
              </a:xfrm>
              <a:prstGeom prst="rect">
                <a:avLst/>
              </a:prstGeom>
              <a:blipFill>
                <a:blip r:embed="rId15"/>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6619FDCE-9B0B-26C8-0D7F-4EA90C360931}"/>
                  </a:ext>
                </a:extLst>
              </p:cNvPr>
              <p:cNvSpPr txBox="1"/>
              <p:nvPr/>
            </p:nvSpPr>
            <p:spPr>
              <a:xfrm>
                <a:off x="1348738" y="4187603"/>
                <a:ext cx="807720" cy="32476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bg1"/>
                              </a:solidFill>
                              <a:latin typeface="Cambria Math" panose="02040503050406030204" pitchFamily="18" charset="0"/>
                              <a:ea typeface="Cambria Math" panose="02040503050406030204" pitchFamily="18" charset="0"/>
                            </a:rPr>
                          </m:ctrlPr>
                        </m:sSubPr>
                        <m:e>
                          <m:r>
                            <m:rPr>
                              <m:sty m:val="p"/>
                            </m:rPr>
                            <a:rPr lang="en-US" i="1">
                              <a:solidFill>
                                <a:schemeClr val="bg1"/>
                              </a:solidFill>
                              <a:latin typeface="Cambria Math" panose="02040503050406030204" pitchFamily="18" charset="0"/>
                              <a:ea typeface="Cambria Math" panose="02040503050406030204" pitchFamily="18" charset="0"/>
                            </a:rPr>
                            <m:t>∇</m:t>
                          </m:r>
                        </m:e>
                        <m:sub>
                          <m:r>
                            <a:rPr lang="en-US" b="0" i="1" smtClean="0">
                              <a:solidFill>
                                <a:schemeClr val="bg1"/>
                              </a:solidFill>
                              <a:latin typeface="Cambria Math" panose="02040503050406030204" pitchFamily="18" charset="0"/>
                              <a:ea typeface="Cambria Math" panose="02040503050406030204" pitchFamily="18" charset="0"/>
                            </a:rPr>
                            <m:t>𝑦</m:t>
                          </m:r>
                        </m:sub>
                      </m:sSub>
                      <m:r>
                        <a:rPr lang="en-US" i="1">
                          <a:solidFill>
                            <a:schemeClr val="bg1"/>
                          </a:solidFill>
                          <a:latin typeface="Cambria Math" panose="02040503050406030204" pitchFamily="18" charset="0"/>
                        </a:rPr>
                        <m:t>𝐼</m:t>
                      </m:r>
                      <m:r>
                        <a:rPr lang="en-US" i="1">
                          <a:solidFill>
                            <a:schemeClr val="bg1"/>
                          </a:solidFill>
                          <a:latin typeface="Cambria Math" panose="02040503050406030204" pitchFamily="18" charset="0"/>
                        </a:rPr>
                        <m:t>(</m:t>
                      </m:r>
                      <m:r>
                        <a:rPr lang="en-US" i="1">
                          <a:solidFill>
                            <a:schemeClr val="bg1"/>
                          </a:solidFill>
                          <a:latin typeface="Cambria Math" panose="02040503050406030204" pitchFamily="18" charset="0"/>
                        </a:rPr>
                        <m:t>𝑤</m:t>
                      </m:r>
                      <m:r>
                        <a:rPr lang="en-US" i="1">
                          <a:solidFill>
                            <a:schemeClr val="bg1"/>
                          </a:solidFill>
                          <a:latin typeface="Cambria Math" panose="02040503050406030204" pitchFamily="18" charset="0"/>
                        </a:rPr>
                        <m:t>)</m:t>
                      </m:r>
                    </m:oMath>
                  </m:oMathPara>
                </a14:m>
                <a:endParaRPr lang="en-US" dirty="0">
                  <a:solidFill>
                    <a:schemeClr val="bg1"/>
                  </a:solidFill>
                </a:endParaRPr>
              </a:p>
            </p:txBody>
          </p:sp>
        </mc:Choice>
        <mc:Fallback xmlns="">
          <p:sp>
            <p:nvSpPr>
              <p:cNvPr id="26" name="TextBox 25">
                <a:extLst>
                  <a:ext uri="{FF2B5EF4-FFF2-40B4-BE49-F238E27FC236}">
                    <a16:creationId xmlns:a16="http://schemas.microsoft.com/office/drawing/2014/main" id="{6619FDCE-9B0B-26C8-0D7F-4EA90C360931}"/>
                  </a:ext>
                </a:extLst>
              </p:cNvPr>
              <p:cNvSpPr txBox="1">
                <a:spLocks noRot="1" noChangeAspect="1" noMove="1" noResize="1" noEditPoints="1" noAdjustHandles="1" noChangeArrowheads="1" noChangeShapeType="1" noTextEdit="1"/>
              </p:cNvSpPr>
              <p:nvPr/>
            </p:nvSpPr>
            <p:spPr>
              <a:xfrm>
                <a:off x="1348738" y="4187603"/>
                <a:ext cx="807720" cy="324769"/>
              </a:xfrm>
              <a:prstGeom prst="rect">
                <a:avLst/>
              </a:prstGeom>
              <a:blipFill>
                <a:blip r:embed="rId16"/>
                <a:stretch>
                  <a:fillRect b="-3774"/>
                </a:stretch>
              </a:blipFill>
            </p:spPr>
            <p:txBody>
              <a:bodyPr/>
              <a:lstStyle/>
              <a:p>
                <a:r>
                  <a:rPr lang="en-US">
                    <a:noFill/>
                  </a:rPr>
                  <a:t> </a:t>
                </a:r>
              </a:p>
            </p:txBody>
          </p:sp>
        </mc:Fallback>
      </mc:AlternateContent>
      <p:pic>
        <p:nvPicPr>
          <p:cNvPr id="27" name="Picture 26" descr="Logo&#10;&#10;Description automatically generated">
            <a:extLst>
              <a:ext uri="{FF2B5EF4-FFF2-40B4-BE49-F238E27FC236}">
                <a16:creationId xmlns:a16="http://schemas.microsoft.com/office/drawing/2014/main" id="{AE8F3E8B-D7A6-7E4D-2420-6D1D600FA259}"/>
              </a:ext>
            </a:extLst>
          </p:cNvPr>
          <p:cNvPicPr>
            <a:picLocks noChangeAspect="1"/>
          </p:cNvPicPr>
          <p:nvPr/>
        </p:nvPicPr>
        <p:blipFill>
          <a:blip r:embed="rId17"/>
          <a:stretch>
            <a:fillRect/>
          </a:stretch>
        </p:blipFill>
        <p:spPr>
          <a:xfrm>
            <a:off x="7818916" y="373765"/>
            <a:ext cx="1261872" cy="777313"/>
          </a:xfrm>
          <a:prstGeom prst="rect">
            <a:avLst/>
          </a:prstGeom>
        </p:spPr>
      </p:pic>
      <p:sp>
        <p:nvSpPr>
          <p:cNvPr id="28" name="TextBox 27">
            <a:extLst>
              <a:ext uri="{FF2B5EF4-FFF2-40B4-BE49-F238E27FC236}">
                <a16:creationId xmlns:a16="http://schemas.microsoft.com/office/drawing/2014/main" id="{91875097-834B-BF41-020C-4B7540754FF4}"/>
              </a:ext>
            </a:extLst>
          </p:cNvPr>
          <p:cNvSpPr txBox="1"/>
          <p:nvPr/>
        </p:nvSpPr>
        <p:spPr>
          <a:xfrm>
            <a:off x="7964984" y="9003"/>
            <a:ext cx="381836" cy="529184"/>
          </a:xfrm>
          <a:prstGeom prst="rect">
            <a:avLst/>
          </a:prstGeom>
          <a:noFill/>
        </p:spPr>
        <p:txBody>
          <a:bodyPr wrap="none" rtlCol="0">
            <a:spAutoFit/>
          </a:bodyPr>
          <a:lstStyle/>
          <a:p>
            <a:pPr marL="0" marR="0" defTabSz="0">
              <a:lnSpc>
                <a:spcPct val="107000"/>
              </a:lnSpc>
              <a:spcBef>
                <a:spcPts val="0"/>
              </a:spcBef>
            </a:pPr>
            <a:r>
              <a:rPr lang="en-US" sz="2800" dirty="0">
                <a:solidFill>
                  <a:schemeClr val="bg1"/>
                </a:solidFill>
                <a:effectLst/>
                <a:latin typeface="Symbol" panose="05050102010706020507" pitchFamily="18" charset="2"/>
                <a:ea typeface="Calibri" panose="020F0502020204030204" pitchFamily="34" charset="0"/>
                <a:cs typeface="Times New Roman" panose="02020603050405020304" pitchFamily="18" charset="0"/>
              </a:rPr>
              <a:t>p</a:t>
            </a:r>
            <a:endParaRPr lang="en-U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9" name="Picture 28" descr="A picture containing text, clipart&#10;&#10;Description automatically generated">
            <a:extLst>
              <a:ext uri="{FF2B5EF4-FFF2-40B4-BE49-F238E27FC236}">
                <a16:creationId xmlns:a16="http://schemas.microsoft.com/office/drawing/2014/main" id="{BA1205E4-1A0C-CFE9-17AB-EA743F8DEA72}"/>
              </a:ext>
            </a:extLst>
          </p:cNvPr>
          <p:cNvPicPr>
            <a:picLocks noChangeAspect="1"/>
          </p:cNvPicPr>
          <p:nvPr/>
        </p:nvPicPr>
        <p:blipFill>
          <a:blip r:embed="rId18"/>
          <a:stretch>
            <a:fillRect/>
          </a:stretch>
        </p:blipFill>
        <p:spPr>
          <a:xfrm>
            <a:off x="8340600" y="138139"/>
            <a:ext cx="510177" cy="338328"/>
          </a:xfrm>
          <a:prstGeom prst="rect">
            <a:avLst/>
          </a:prstGeom>
        </p:spPr>
      </p:pic>
      <p:pic>
        <p:nvPicPr>
          <p:cNvPr id="56" name="Picture 55">
            <a:extLst>
              <a:ext uri="{FF2B5EF4-FFF2-40B4-BE49-F238E27FC236}">
                <a16:creationId xmlns:a16="http://schemas.microsoft.com/office/drawing/2014/main" id="{339E4897-EF51-BC39-05BB-204A9CB1664D}"/>
              </a:ext>
            </a:extLst>
          </p:cNvPr>
          <p:cNvPicPr>
            <a:picLocks noChangeAspect="1"/>
          </p:cNvPicPr>
          <p:nvPr/>
        </p:nvPicPr>
        <p:blipFill>
          <a:blip r:embed="rId19"/>
          <a:stretch>
            <a:fillRect/>
          </a:stretch>
        </p:blipFill>
        <p:spPr>
          <a:xfrm>
            <a:off x="2339337" y="3665216"/>
            <a:ext cx="1352553" cy="1352553"/>
          </a:xfrm>
          <a:prstGeom prst="rect">
            <a:avLst/>
          </a:prstGeom>
        </p:spPr>
      </p:pic>
      <p:pic>
        <p:nvPicPr>
          <p:cNvPr id="58" name="Picture 57" descr="A picture containing black, egg, indoor, food&#10;&#10;Description automatically generated">
            <a:extLst>
              <a:ext uri="{FF2B5EF4-FFF2-40B4-BE49-F238E27FC236}">
                <a16:creationId xmlns:a16="http://schemas.microsoft.com/office/drawing/2014/main" id="{BBA98E3D-5051-FA3E-ADF9-EBD1956BC7FF}"/>
              </a:ext>
            </a:extLst>
          </p:cNvPr>
          <p:cNvPicPr>
            <a:picLocks noChangeAspect="1"/>
          </p:cNvPicPr>
          <p:nvPr/>
        </p:nvPicPr>
        <p:blipFill>
          <a:blip r:embed="rId20"/>
          <a:stretch>
            <a:fillRect/>
          </a:stretch>
        </p:blipFill>
        <p:spPr>
          <a:xfrm>
            <a:off x="2339337" y="1127075"/>
            <a:ext cx="1352553" cy="1352553"/>
          </a:xfrm>
          <a:prstGeom prst="rect">
            <a:avLst/>
          </a:prstGeom>
        </p:spPr>
      </p:pic>
      <p:pic>
        <p:nvPicPr>
          <p:cNvPr id="60" name="Picture 59" descr="A picture containing cup, tableware, ceramic ware, porcelain&#10;&#10;Description automatically generated">
            <a:extLst>
              <a:ext uri="{FF2B5EF4-FFF2-40B4-BE49-F238E27FC236}">
                <a16:creationId xmlns:a16="http://schemas.microsoft.com/office/drawing/2014/main" id="{0DDD3D7C-D79C-C74A-A930-93B79D46D838}"/>
              </a:ext>
            </a:extLst>
          </p:cNvPr>
          <p:cNvPicPr>
            <a:picLocks noChangeAspect="1"/>
          </p:cNvPicPr>
          <p:nvPr/>
        </p:nvPicPr>
        <p:blipFill>
          <a:blip r:embed="rId21"/>
          <a:stretch>
            <a:fillRect/>
          </a:stretch>
        </p:blipFill>
        <p:spPr>
          <a:xfrm>
            <a:off x="2339337" y="2396147"/>
            <a:ext cx="1352553" cy="1352553"/>
          </a:xfrm>
          <a:prstGeom prst="rect">
            <a:avLst/>
          </a:prstGeom>
        </p:spPr>
      </p:pic>
      <p:pic>
        <p:nvPicPr>
          <p:cNvPr id="62" name="Picture 61" descr="A picture containing egg, black, indoor, white&#10;&#10;Description automatically generated">
            <a:extLst>
              <a:ext uri="{FF2B5EF4-FFF2-40B4-BE49-F238E27FC236}">
                <a16:creationId xmlns:a16="http://schemas.microsoft.com/office/drawing/2014/main" id="{E5640C64-6C17-7FFC-5008-748D074AEA1B}"/>
              </a:ext>
            </a:extLst>
          </p:cNvPr>
          <p:cNvPicPr>
            <a:picLocks noChangeAspect="1"/>
          </p:cNvPicPr>
          <p:nvPr/>
        </p:nvPicPr>
        <p:blipFill>
          <a:blip r:embed="rId22"/>
          <a:stretch>
            <a:fillRect/>
          </a:stretch>
        </p:blipFill>
        <p:spPr>
          <a:xfrm>
            <a:off x="4044313" y="1127075"/>
            <a:ext cx="1352554" cy="1352554"/>
          </a:xfrm>
          <a:prstGeom prst="rect">
            <a:avLst/>
          </a:prstGeom>
        </p:spPr>
      </p:pic>
      <p:pic>
        <p:nvPicPr>
          <p:cNvPr id="64" name="Picture 63" descr="A close-up of the moon&#10;&#10;Description automatically generated with medium confidence">
            <a:extLst>
              <a:ext uri="{FF2B5EF4-FFF2-40B4-BE49-F238E27FC236}">
                <a16:creationId xmlns:a16="http://schemas.microsoft.com/office/drawing/2014/main" id="{35000134-8A8D-2BF7-EF88-4A2319E5FAAC}"/>
              </a:ext>
            </a:extLst>
          </p:cNvPr>
          <p:cNvPicPr>
            <a:picLocks noChangeAspect="1"/>
          </p:cNvPicPr>
          <p:nvPr/>
        </p:nvPicPr>
        <p:blipFill>
          <a:blip r:embed="rId23"/>
          <a:stretch>
            <a:fillRect/>
          </a:stretch>
        </p:blipFill>
        <p:spPr>
          <a:xfrm>
            <a:off x="4044312" y="2396147"/>
            <a:ext cx="1352554" cy="1352554"/>
          </a:xfrm>
          <a:prstGeom prst="rect">
            <a:avLst/>
          </a:prstGeom>
        </p:spPr>
      </p:pic>
      <p:pic>
        <p:nvPicPr>
          <p:cNvPr id="66" name="Picture 65">
            <a:extLst>
              <a:ext uri="{FF2B5EF4-FFF2-40B4-BE49-F238E27FC236}">
                <a16:creationId xmlns:a16="http://schemas.microsoft.com/office/drawing/2014/main" id="{7326B0CF-2B39-4C94-86CB-D9EF94A01BF8}"/>
              </a:ext>
            </a:extLst>
          </p:cNvPr>
          <p:cNvPicPr>
            <a:picLocks noChangeAspect="1"/>
          </p:cNvPicPr>
          <p:nvPr/>
        </p:nvPicPr>
        <p:blipFill>
          <a:blip r:embed="rId24"/>
          <a:stretch>
            <a:fillRect/>
          </a:stretch>
        </p:blipFill>
        <p:spPr>
          <a:xfrm>
            <a:off x="4044311" y="3665216"/>
            <a:ext cx="1352555" cy="1352555"/>
          </a:xfrm>
          <a:prstGeom prst="rect">
            <a:avLst/>
          </a:prstGeom>
        </p:spPr>
      </p:pic>
      <p:pic>
        <p:nvPicPr>
          <p:cNvPr id="68" name="Picture 67">
            <a:extLst>
              <a:ext uri="{FF2B5EF4-FFF2-40B4-BE49-F238E27FC236}">
                <a16:creationId xmlns:a16="http://schemas.microsoft.com/office/drawing/2014/main" id="{86A7D121-4B82-8B20-96C3-A79B9009DAAF}"/>
              </a:ext>
            </a:extLst>
          </p:cNvPr>
          <p:cNvPicPr>
            <a:picLocks noChangeAspect="1"/>
          </p:cNvPicPr>
          <p:nvPr/>
        </p:nvPicPr>
        <p:blipFill>
          <a:blip r:embed="rId25"/>
          <a:stretch>
            <a:fillRect/>
          </a:stretch>
        </p:blipFill>
        <p:spPr>
          <a:xfrm>
            <a:off x="5718481" y="2396143"/>
            <a:ext cx="1352556" cy="1352556"/>
          </a:xfrm>
          <a:prstGeom prst="rect">
            <a:avLst/>
          </a:prstGeom>
        </p:spPr>
      </p:pic>
      <p:pic>
        <p:nvPicPr>
          <p:cNvPr id="70" name="Picture 69">
            <a:extLst>
              <a:ext uri="{FF2B5EF4-FFF2-40B4-BE49-F238E27FC236}">
                <a16:creationId xmlns:a16="http://schemas.microsoft.com/office/drawing/2014/main" id="{A21B3D8C-7108-A57F-64CC-74A2E779B78F}"/>
              </a:ext>
            </a:extLst>
          </p:cNvPr>
          <p:cNvPicPr>
            <a:picLocks noChangeAspect="1"/>
          </p:cNvPicPr>
          <p:nvPr/>
        </p:nvPicPr>
        <p:blipFill>
          <a:blip r:embed="rId26"/>
          <a:stretch>
            <a:fillRect/>
          </a:stretch>
        </p:blipFill>
        <p:spPr>
          <a:xfrm>
            <a:off x="5718481" y="3665216"/>
            <a:ext cx="1352556" cy="1352556"/>
          </a:xfrm>
          <a:prstGeom prst="rect">
            <a:avLst/>
          </a:prstGeom>
        </p:spPr>
      </p:pic>
      <p:pic>
        <p:nvPicPr>
          <p:cNvPr id="72" name="Picture 71" descr="A picture containing black, dark, light&#10;&#10;Description automatically generated">
            <a:extLst>
              <a:ext uri="{FF2B5EF4-FFF2-40B4-BE49-F238E27FC236}">
                <a16:creationId xmlns:a16="http://schemas.microsoft.com/office/drawing/2014/main" id="{81712D58-43DE-C770-F3FF-F5D151A5794C}"/>
              </a:ext>
            </a:extLst>
          </p:cNvPr>
          <p:cNvPicPr>
            <a:picLocks noChangeAspect="1"/>
          </p:cNvPicPr>
          <p:nvPr/>
        </p:nvPicPr>
        <p:blipFill>
          <a:blip r:embed="rId27"/>
          <a:stretch>
            <a:fillRect/>
          </a:stretch>
        </p:blipFill>
        <p:spPr>
          <a:xfrm>
            <a:off x="5718480" y="1127070"/>
            <a:ext cx="1352557" cy="1352557"/>
          </a:xfrm>
          <a:prstGeom prst="rect">
            <a:avLst/>
          </a:prstGeom>
        </p:spPr>
      </p:pic>
      <p:pic>
        <p:nvPicPr>
          <p:cNvPr id="3" name="Picture 2" descr="A white egg on a black background&#10;&#10;Description automatically generated with medium confidence">
            <a:extLst>
              <a:ext uri="{FF2B5EF4-FFF2-40B4-BE49-F238E27FC236}">
                <a16:creationId xmlns:a16="http://schemas.microsoft.com/office/drawing/2014/main" id="{5DF61AE2-AC9B-6362-1A94-0526C1B281E8}"/>
              </a:ext>
            </a:extLst>
          </p:cNvPr>
          <p:cNvPicPr>
            <a:picLocks noChangeAspect="1"/>
          </p:cNvPicPr>
          <p:nvPr/>
        </p:nvPicPr>
        <p:blipFill rotWithShape="1">
          <a:blip r:embed="rId28"/>
          <a:srcRect l="10527" t="7406" r="7405" b="14349"/>
          <a:stretch/>
        </p:blipFill>
        <p:spPr>
          <a:xfrm>
            <a:off x="7091879" y="1106588"/>
            <a:ext cx="1403999" cy="1338601"/>
          </a:xfrm>
          <a:prstGeom prst="rect">
            <a:avLst/>
          </a:prstGeom>
        </p:spPr>
      </p:pic>
      <p:pic>
        <p:nvPicPr>
          <p:cNvPr id="5" name="Picture 4" descr="A white planet with a black background&#10;&#10;Description automatically generated with low confidence">
            <a:extLst>
              <a:ext uri="{FF2B5EF4-FFF2-40B4-BE49-F238E27FC236}">
                <a16:creationId xmlns:a16="http://schemas.microsoft.com/office/drawing/2014/main" id="{F33B22B8-EEE0-4B94-15EA-22BDCEFFDC67}"/>
              </a:ext>
            </a:extLst>
          </p:cNvPr>
          <p:cNvPicPr>
            <a:picLocks noChangeAspect="1"/>
          </p:cNvPicPr>
          <p:nvPr/>
        </p:nvPicPr>
        <p:blipFill rotWithShape="1">
          <a:blip r:embed="rId29"/>
          <a:srcRect l="7405" t="14031" r="7405" b="7405"/>
          <a:stretch/>
        </p:blipFill>
        <p:spPr>
          <a:xfrm>
            <a:off x="7093262" y="2479627"/>
            <a:ext cx="1404000" cy="1294794"/>
          </a:xfrm>
          <a:prstGeom prst="rect">
            <a:avLst/>
          </a:prstGeom>
        </p:spPr>
      </p:pic>
      <p:pic>
        <p:nvPicPr>
          <p:cNvPr id="6" name="Picture 5" descr="A planet in space&#10;&#10;Description automatically generated with low confidence">
            <a:extLst>
              <a:ext uri="{FF2B5EF4-FFF2-40B4-BE49-F238E27FC236}">
                <a16:creationId xmlns:a16="http://schemas.microsoft.com/office/drawing/2014/main" id="{298903CB-707A-74BC-B057-585BCE64A9F4}"/>
              </a:ext>
            </a:extLst>
          </p:cNvPr>
          <p:cNvPicPr>
            <a:picLocks noChangeAspect="1"/>
          </p:cNvPicPr>
          <p:nvPr/>
        </p:nvPicPr>
        <p:blipFill rotWithShape="1">
          <a:blip r:embed="rId30"/>
          <a:srcRect l="7404" t="7404" r="7404" b="7404"/>
          <a:stretch/>
        </p:blipFill>
        <p:spPr>
          <a:xfrm>
            <a:off x="7093262" y="3639492"/>
            <a:ext cx="1404000" cy="1404000"/>
          </a:xfrm>
          <a:prstGeom prst="rect">
            <a:avLst/>
          </a:prstGeom>
        </p:spPr>
      </p:pic>
      <p:sp>
        <p:nvSpPr>
          <p:cNvPr id="7" name="Rectangle 6">
            <a:extLst>
              <a:ext uri="{FF2B5EF4-FFF2-40B4-BE49-F238E27FC236}">
                <a16:creationId xmlns:a16="http://schemas.microsoft.com/office/drawing/2014/main" id="{61EC30E4-FFD8-4342-47B1-78C7B1C23ECD}"/>
              </a:ext>
            </a:extLst>
          </p:cNvPr>
          <p:cNvSpPr/>
          <p:nvPr/>
        </p:nvSpPr>
        <p:spPr>
          <a:xfrm>
            <a:off x="2321919" y="1127070"/>
            <a:ext cx="4689322" cy="3890699"/>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 name="TextBox 7">
            <a:extLst>
              <a:ext uri="{FF2B5EF4-FFF2-40B4-BE49-F238E27FC236}">
                <a16:creationId xmlns:a16="http://schemas.microsoft.com/office/drawing/2014/main" id="{1C167B28-9108-47FB-4245-CC7EF270555C}"/>
              </a:ext>
            </a:extLst>
          </p:cNvPr>
          <p:cNvSpPr txBox="1"/>
          <p:nvPr/>
        </p:nvSpPr>
        <p:spPr>
          <a:xfrm>
            <a:off x="5449142" y="2273029"/>
            <a:ext cx="1562100" cy="246221"/>
          </a:xfrm>
          <a:prstGeom prst="rect">
            <a:avLst/>
          </a:prstGeom>
          <a:noFill/>
        </p:spPr>
        <p:txBody>
          <a:bodyPr wrap="square" rtlCol="0">
            <a:spAutoFit/>
          </a:bodyPr>
          <a:lstStyle/>
          <a:p>
            <a:pPr algn="r"/>
            <a:r>
              <a:rPr lang="en-US" sz="1000" dirty="0">
                <a:solidFill>
                  <a:schemeClr val="bg1"/>
                </a:solidFill>
              </a:rPr>
              <a:t>*diffuse material</a:t>
            </a:r>
          </a:p>
        </p:txBody>
      </p:sp>
      <p:sp>
        <p:nvSpPr>
          <p:cNvPr id="9" name="TextBox 8">
            <a:extLst>
              <a:ext uri="{FF2B5EF4-FFF2-40B4-BE49-F238E27FC236}">
                <a16:creationId xmlns:a16="http://schemas.microsoft.com/office/drawing/2014/main" id="{4BC96D30-55C4-EE91-F526-D5F6E988292B}"/>
              </a:ext>
            </a:extLst>
          </p:cNvPr>
          <p:cNvSpPr txBox="1"/>
          <p:nvPr/>
        </p:nvSpPr>
        <p:spPr>
          <a:xfrm>
            <a:off x="7011241" y="2267844"/>
            <a:ext cx="1562100" cy="246221"/>
          </a:xfrm>
          <a:prstGeom prst="rect">
            <a:avLst/>
          </a:prstGeom>
          <a:noFill/>
        </p:spPr>
        <p:txBody>
          <a:bodyPr wrap="square" rtlCol="0">
            <a:spAutoFit/>
          </a:bodyPr>
          <a:lstStyle/>
          <a:p>
            <a:pPr algn="r"/>
            <a:r>
              <a:rPr lang="en-US" sz="1000" dirty="0">
                <a:solidFill>
                  <a:schemeClr val="bg1"/>
                </a:solidFill>
              </a:rPr>
              <a:t>*mirror material</a:t>
            </a:r>
          </a:p>
        </p:txBody>
      </p:sp>
    </p:spTree>
    <p:extLst>
      <p:ext uri="{BB962C8B-B14F-4D97-AF65-F5344CB8AC3E}">
        <p14:creationId xmlns:p14="http://schemas.microsoft.com/office/powerpoint/2010/main" val="34910843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12DA3-132D-D7E8-B475-DBE0EFDB8697}"/>
              </a:ext>
            </a:extLst>
          </p:cNvPr>
          <p:cNvSpPr>
            <a:spLocks noGrp="1"/>
          </p:cNvSpPr>
          <p:nvPr>
            <p:ph type="title"/>
          </p:nvPr>
        </p:nvSpPr>
        <p:spPr/>
        <p:txBody>
          <a:bodyPr>
            <a:normAutofit fontScale="90000"/>
          </a:bodyPr>
          <a:lstStyle/>
          <a:p>
            <a:r>
              <a:rPr lang="en-US" dirty="0"/>
              <a:t>Intuition - Shape-Material Cost Function</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F0BF2C9C-1A40-4C4B-A3FF-34EC626FB2BC}"/>
                  </a:ext>
                </a:extLst>
              </p:cNvPr>
              <p:cNvSpPr>
                <a:spLocks noGrp="1"/>
              </p:cNvSpPr>
              <p:nvPr>
                <p:ph type="body" idx="1"/>
              </p:nvPr>
            </p:nvSpPr>
            <p:spPr/>
            <p:txBody>
              <a:bodyPr>
                <a:normAutofit lnSpcReduction="10000"/>
              </a:bodyPr>
              <a:lstStyle/>
              <a:p>
                <a:r>
                  <a:rPr lang="en-US" dirty="0"/>
                  <a:t>Calculate goal gradient </a:t>
                </a:r>
                <a14:m>
                  <m:oMath xmlns:m="http://schemas.openxmlformats.org/officeDocument/2006/math">
                    <m:r>
                      <a:rPr lang="en-US" b="0" i="1" smtClean="0">
                        <a:latin typeface="Cambria Math" panose="02040503050406030204" pitchFamily="18" charset="0"/>
                      </a:rPr>
                      <m:t>𝐺</m:t>
                    </m:r>
                  </m:oMath>
                </a14:m>
                <a:r>
                  <a:rPr lang="en-US" dirty="0"/>
                  <a:t> </a:t>
                </a:r>
              </a:p>
              <a:p>
                <a:pPr lvl="1"/>
                <a:r>
                  <a:rPr lang="en-US" dirty="0"/>
                  <a:t>Diffuse appearance</a:t>
                </a:r>
              </a:p>
              <a:p>
                <a:pPr lvl="1"/>
                <a:endParaRPr lang="en-US" dirty="0"/>
              </a:p>
              <a:p>
                <a:pPr lvl="1"/>
                <a:endParaRPr lang="en-US" dirty="0"/>
              </a:p>
              <a:p>
                <a:pPr marL="114300" indent="0">
                  <a:buNone/>
                </a:pPr>
                <a:endParaRPr lang="en-US" dirty="0"/>
              </a:p>
              <a:p>
                <a:r>
                  <a:rPr lang="en-US" dirty="0"/>
                  <a:t>Extend to </a:t>
                </a:r>
                <a14:m>
                  <m:oMath xmlns:m="http://schemas.openxmlformats.org/officeDocument/2006/math">
                    <m:acc>
                      <m:accPr>
                        <m:chr m:val="̂"/>
                        <m:ctrlPr>
                          <a:rPr lang="en-US" sz="1800" i="1" smtClean="0">
                            <a:solidFill>
                              <a:schemeClr val="accent2">
                                <a:lumMod val="75000"/>
                                <a:lumOff val="25000"/>
                              </a:schemeClr>
                            </a:solidFill>
                            <a:latin typeface="Cambria Math" panose="02040503050406030204" pitchFamily="18" charset="0"/>
                          </a:rPr>
                        </m:ctrlPr>
                      </m:accPr>
                      <m:e>
                        <m:r>
                          <a:rPr lang="en-US" sz="1800" b="0" i="1" smtClean="0">
                            <a:solidFill>
                              <a:schemeClr val="accent2">
                                <a:lumMod val="75000"/>
                                <a:lumOff val="25000"/>
                              </a:schemeClr>
                            </a:solidFill>
                            <a:latin typeface="Cambria Math" panose="02040503050406030204" pitchFamily="18" charset="0"/>
                          </a:rPr>
                          <m:t>𝐺</m:t>
                        </m:r>
                      </m:e>
                    </m:acc>
                  </m:oMath>
                </a14:m>
                <a:r>
                  <a:rPr lang="en-US" dirty="0"/>
                  <a:t> for glossy appearances</a:t>
                </a:r>
              </a:p>
              <a:p>
                <a:pPr lvl="1"/>
                <a:r>
                  <a:rPr lang="en-US" dirty="0"/>
                  <a:t>Using </a:t>
                </a:r>
              </a:p>
              <a:p>
                <a:pPr lvl="1"/>
                <a:endParaRPr lang="en-US" dirty="0"/>
              </a:p>
              <a:p>
                <a:pPr lvl="1"/>
                <a:endParaRPr lang="en-US" dirty="0"/>
              </a:p>
              <a:p>
                <a:pPr lvl="1"/>
                <a:endParaRPr lang="en-US" dirty="0"/>
              </a:p>
              <a:p>
                <a:r>
                  <a:rPr lang="en-US" dirty="0"/>
                  <a:t>Measure the distance between </a:t>
                </a:r>
                <a14:m>
                  <m:oMath xmlns:m="http://schemas.openxmlformats.org/officeDocument/2006/math">
                    <m:acc>
                      <m:accPr>
                        <m:chr m:val="̂"/>
                        <m:ctrlPr>
                          <a:rPr lang="en-US" i="1">
                            <a:solidFill>
                              <a:schemeClr val="accent2">
                                <a:lumMod val="75000"/>
                                <a:lumOff val="25000"/>
                              </a:schemeClr>
                            </a:solidFill>
                            <a:latin typeface="Cambria Math" panose="02040503050406030204" pitchFamily="18" charset="0"/>
                          </a:rPr>
                        </m:ctrlPr>
                      </m:accPr>
                      <m:e>
                        <m:r>
                          <a:rPr lang="en-US" i="1">
                            <a:solidFill>
                              <a:schemeClr val="accent2">
                                <a:lumMod val="75000"/>
                                <a:lumOff val="25000"/>
                              </a:schemeClr>
                            </a:solidFill>
                            <a:latin typeface="Cambria Math" panose="02040503050406030204" pitchFamily="18" charset="0"/>
                          </a:rPr>
                          <m:t>𝐺</m:t>
                        </m:r>
                      </m:e>
                    </m:acc>
                  </m:oMath>
                </a14:m>
                <a:r>
                  <a:rPr lang="en-US" dirty="0"/>
                  <a:t> and </a:t>
                </a:r>
                <a14:m>
                  <m:oMath xmlns:m="http://schemas.openxmlformats.org/officeDocument/2006/math">
                    <m:r>
                      <m:rPr>
                        <m:sty m:val="p"/>
                      </m:rPr>
                      <a:rPr lang="en-US" i="1" smtClean="0">
                        <a:latin typeface="Cambria Math" panose="02040503050406030204" pitchFamily="18" charset="0"/>
                        <a:ea typeface="Cambria Math" panose="02040503050406030204" pitchFamily="18" charset="0"/>
                      </a:rPr>
                      <m:t>∇</m:t>
                    </m:r>
                    <m:r>
                      <a:rPr lang="en-US" i="1">
                        <a:latin typeface="Cambria Math" panose="02040503050406030204" pitchFamily="18" charset="0"/>
                      </a:rPr>
                      <m:t>𝐼</m:t>
                    </m:r>
                    <m:r>
                      <a:rPr lang="en-US" i="1">
                        <a:latin typeface="Cambria Math" panose="02040503050406030204" pitchFamily="18" charset="0"/>
                      </a:rPr>
                      <m:t>(</m:t>
                    </m:r>
                    <m:r>
                      <a:rPr lang="en-US" i="1">
                        <a:latin typeface="Cambria Math" panose="02040503050406030204" pitchFamily="18" charset="0"/>
                      </a:rPr>
                      <m:t>𝑤</m:t>
                    </m:r>
                    <m:r>
                      <a:rPr lang="en-US" i="1">
                        <a:latin typeface="Cambria Math" panose="02040503050406030204" pitchFamily="18" charset="0"/>
                      </a:rPr>
                      <m:t>)</m:t>
                    </m:r>
                  </m:oMath>
                </a14:m>
                <a:endParaRPr lang="en-US" dirty="0"/>
              </a:p>
              <a:p>
                <a:pPr lvl="1"/>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𝑆𝑀</m:t>
                        </m:r>
                      </m:sub>
                    </m:sSub>
                  </m:oMath>
                </a14:m>
                <a:endParaRPr lang="en-US" dirty="0"/>
              </a:p>
              <a:p>
                <a:endParaRPr lang="en-US" dirty="0"/>
              </a:p>
            </p:txBody>
          </p:sp>
        </mc:Choice>
        <mc:Fallback xmlns="">
          <p:sp>
            <p:nvSpPr>
              <p:cNvPr id="3" name="Text Placeholder 2">
                <a:extLst>
                  <a:ext uri="{FF2B5EF4-FFF2-40B4-BE49-F238E27FC236}">
                    <a16:creationId xmlns:a16="http://schemas.microsoft.com/office/drawing/2014/main" id="{F0BF2C9C-1A40-4C4B-A3FF-34EC626FB2BC}"/>
                  </a:ext>
                </a:extLst>
              </p:cNvPr>
              <p:cNvSpPr>
                <a:spLocks noGrp="1" noRot="1" noChangeAspect="1" noMove="1" noResize="1" noEditPoints="1" noAdjustHandles="1" noChangeArrowheads="1" noChangeShapeType="1" noTextEdit="1"/>
              </p:cNvSpPr>
              <p:nvPr>
                <p:ph type="body" idx="1"/>
              </p:nvPr>
            </p:nvSpPr>
            <p:spPr>
              <a:blipFill>
                <a:blip r:embed="rId4"/>
                <a:stretch>
                  <a:fillRect/>
                </a:stretch>
              </a:blipFill>
            </p:spPr>
            <p:txBody>
              <a:bodyPr/>
              <a:lstStyle/>
              <a:p>
                <a:r>
                  <a:rPr lang="en-NL">
                    <a:noFill/>
                  </a:rPr>
                  <a:t> </a:t>
                </a:r>
              </a:p>
            </p:txBody>
          </p:sp>
        </mc:Fallback>
      </mc:AlternateContent>
      <p:sp>
        <p:nvSpPr>
          <p:cNvPr id="4" name="Slide Number Placeholder 3">
            <a:extLst>
              <a:ext uri="{FF2B5EF4-FFF2-40B4-BE49-F238E27FC236}">
                <a16:creationId xmlns:a16="http://schemas.microsoft.com/office/drawing/2014/main" id="{47C70379-4232-078D-5FA6-4251D591D08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21</a:t>
            </a:fld>
            <a:endParaRPr lang="en"/>
          </a:p>
        </p:txBody>
      </p:sp>
      <p:pic>
        <p:nvPicPr>
          <p:cNvPr id="5" name="Picture 4" descr="Logo&#10;&#10;Description automatically generated">
            <a:extLst>
              <a:ext uri="{FF2B5EF4-FFF2-40B4-BE49-F238E27FC236}">
                <a16:creationId xmlns:a16="http://schemas.microsoft.com/office/drawing/2014/main" id="{F63261DA-9B6D-B232-DD3A-4E6E33635573}"/>
              </a:ext>
            </a:extLst>
          </p:cNvPr>
          <p:cNvPicPr>
            <a:picLocks noChangeAspect="1"/>
          </p:cNvPicPr>
          <p:nvPr/>
        </p:nvPicPr>
        <p:blipFill>
          <a:blip r:embed="rId5"/>
          <a:stretch>
            <a:fillRect/>
          </a:stretch>
        </p:blipFill>
        <p:spPr>
          <a:xfrm>
            <a:off x="7816392" y="373765"/>
            <a:ext cx="1264396" cy="778868"/>
          </a:xfrm>
          <a:prstGeom prst="rect">
            <a:avLst/>
          </a:prstGeom>
        </p:spPr>
      </p:pic>
      <p:pic>
        <p:nvPicPr>
          <p:cNvPr id="6" name="Picture 5" descr="A picture containing shape&#10;&#10;Description automatically generated">
            <a:extLst>
              <a:ext uri="{FF2B5EF4-FFF2-40B4-BE49-F238E27FC236}">
                <a16:creationId xmlns:a16="http://schemas.microsoft.com/office/drawing/2014/main" id="{199F39F4-9334-CA42-4027-FCB95B414D91}"/>
              </a:ext>
            </a:extLst>
          </p:cNvPr>
          <p:cNvPicPr>
            <a:picLocks noChangeAspect="1"/>
          </p:cNvPicPr>
          <p:nvPr/>
        </p:nvPicPr>
        <p:blipFill>
          <a:blip r:embed="rId6"/>
          <a:stretch>
            <a:fillRect/>
          </a:stretch>
        </p:blipFill>
        <p:spPr>
          <a:xfrm>
            <a:off x="8340600" y="139972"/>
            <a:ext cx="509416" cy="337823"/>
          </a:xfrm>
          <a:prstGeom prst="rect">
            <a:avLst/>
          </a:prstGeom>
        </p:spPr>
      </p:pic>
      <p:sp>
        <p:nvSpPr>
          <p:cNvPr id="7" name="TextBox 6">
            <a:extLst>
              <a:ext uri="{FF2B5EF4-FFF2-40B4-BE49-F238E27FC236}">
                <a16:creationId xmlns:a16="http://schemas.microsoft.com/office/drawing/2014/main" id="{F4E13CA9-8773-AD0E-584E-F9CF67B2973A}"/>
              </a:ext>
            </a:extLst>
          </p:cNvPr>
          <p:cNvSpPr txBox="1"/>
          <p:nvPr/>
        </p:nvSpPr>
        <p:spPr>
          <a:xfrm>
            <a:off x="7964984" y="9003"/>
            <a:ext cx="381836" cy="529184"/>
          </a:xfrm>
          <a:prstGeom prst="rect">
            <a:avLst/>
          </a:prstGeom>
          <a:noFill/>
        </p:spPr>
        <p:txBody>
          <a:bodyPr wrap="none" rtlCol="0">
            <a:spAutoFit/>
          </a:bodyPr>
          <a:lstStyle/>
          <a:p>
            <a:pPr marL="0" marR="0" defTabSz="0">
              <a:lnSpc>
                <a:spcPct val="107000"/>
              </a:lnSpc>
              <a:spcBef>
                <a:spcPts val="0"/>
              </a:spcBef>
            </a:pPr>
            <a:r>
              <a:rPr lang="en-US" sz="2800" dirty="0">
                <a:effectLst/>
                <a:latin typeface="Symbol" panose="05050102010706020507" pitchFamily="18" charset="2"/>
                <a:ea typeface="Calibri" panose="020F0502020204030204" pitchFamily="34" charset="0"/>
                <a:cs typeface="Times New Roman" panose="02020603050405020304" pitchFamily="18" charset="0"/>
              </a:rPr>
              <a:t>p</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8" name="Group 7">
            <a:extLst>
              <a:ext uri="{FF2B5EF4-FFF2-40B4-BE49-F238E27FC236}">
                <a16:creationId xmlns:a16="http://schemas.microsoft.com/office/drawing/2014/main" id="{D70E9674-CD65-62E3-2F6B-D9BCDCD68D91}"/>
              </a:ext>
            </a:extLst>
          </p:cNvPr>
          <p:cNvGrpSpPr/>
          <p:nvPr/>
        </p:nvGrpSpPr>
        <p:grpSpPr>
          <a:xfrm>
            <a:off x="1716214" y="2700035"/>
            <a:ext cx="417091" cy="371384"/>
            <a:chOff x="2943497" y="2828234"/>
            <a:chExt cx="417091" cy="371384"/>
          </a:xfrm>
        </p:grpSpPr>
        <p:sp>
          <p:nvSpPr>
            <p:cNvPr id="9" name="TextBox 8">
              <a:extLst>
                <a:ext uri="{FF2B5EF4-FFF2-40B4-BE49-F238E27FC236}">
                  <a16:creationId xmlns:a16="http://schemas.microsoft.com/office/drawing/2014/main" id="{0C35E68D-06E4-9B09-C8C6-51BE69033798}"/>
                </a:ext>
              </a:extLst>
            </p:cNvPr>
            <p:cNvSpPr txBox="1"/>
            <p:nvPr/>
          </p:nvSpPr>
          <p:spPr>
            <a:xfrm>
              <a:off x="2943497" y="2830286"/>
              <a:ext cx="317716" cy="369332"/>
            </a:xfrm>
            <a:prstGeom prst="rect">
              <a:avLst/>
            </a:prstGeom>
            <a:noFill/>
          </p:spPr>
          <p:txBody>
            <a:bodyPr wrap="none" rtlCol="0">
              <a:spAutoFit/>
            </a:bodyPr>
            <a:lstStyle/>
            <a:p>
              <a:r>
                <a:rPr lang="en-US" sz="1800" dirty="0">
                  <a:solidFill>
                    <a:schemeClr val="tx2">
                      <a:lumMod val="25000"/>
                    </a:schemeClr>
                  </a:solidFill>
                  <a:latin typeface="Calibri" panose="020F0502020204030204" pitchFamily="34" charset="0"/>
                  <a:cs typeface="Calibri" panose="020F0502020204030204" pitchFamily="34" charset="0"/>
                </a:rPr>
                <a:t>A</a:t>
              </a:r>
              <a:endParaRPr lang="en-NL" sz="1800" dirty="0">
                <a:solidFill>
                  <a:schemeClr val="tx2">
                    <a:lumMod val="25000"/>
                  </a:schemeClr>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9F63791E-0CE2-5513-C25C-5688076C1694}"/>
                </a:ext>
              </a:extLst>
            </p:cNvPr>
            <p:cNvSpPr txBox="1"/>
            <p:nvPr/>
          </p:nvSpPr>
          <p:spPr>
            <a:xfrm>
              <a:off x="3030048" y="2828234"/>
              <a:ext cx="330540" cy="369332"/>
            </a:xfrm>
            <a:prstGeom prst="rect">
              <a:avLst/>
            </a:prstGeom>
            <a:noFill/>
          </p:spPr>
          <p:txBody>
            <a:bodyPr wrap="none" rtlCol="0">
              <a:spAutoFit/>
            </a:bodyPr>
            <a:lstStyle/>
            <a:p>
              <a:r>
                <a:rPr lang="en-US" sz="1800" dirty="0">
                  <a:solidFill>
                    <a:schemeClr val="tx2">
                      <a:lumMod val="25000"/>
                    </a:schemeClr>
                  </a:solidFill>
                  <a:latin typeface="Calibri" panose="020F0502020204030204" pitchFamily="34" charset="0"/>
                  <a:cs typeface="Calibri" panose="020F0502020204030204" pitchFamily="34" charset="0"/>
                </a:rPr>
                <a:t>G</a:t>
              </a:r>
              <a:endParaRPr lang="en-NL" sz="1800" dirty="0">
                <a:solidFill>
                  <a:schemeClr val="tx2">
                    <a:lumMod val="25000"/>
                  </a:schemeClr>
                </a:solidFill>
                <a:latin typeface="Calibri" panose="020F0502020204030204" pitchFamily="34" charset="0"/>
                <a:cs typeface="Calibri" panose="020F0502020204030204" pitchFamily="34" charset="0"/>
              </a:endParaRPr>
            </a:p>
          </p:txBody>
        </p:sp>
      </p:grpSp>
    </p:spTree>
    <p:custDataLst>
      <p:tags r:id="rId1"/>
    </p:custDataLst>
    <p:extLst>
      <p:ext uri="{BB962C8B-B14F-4D97-AF65-F5344CB8AC3E}">
        <p14:creationId xmlns:p14="http://schemas.microsoft.com/office/powerpoint/2010/main" val="3858096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fade">
                                      <p:cBhvr>
                                        <p:cTn id="10" dur="500"/>
                                        <p:tgtEl>
                                          <p:spTgt spid="3">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10" end="10"/>
                                            </p:txEl>
                                          </p:spTgt>
                                        </p:tgtEl>
                                        <p:attrNameLst>
                                          <p:attrName>style.visibility</p:attrName>
                                        </p:attrNameLst>
                                      </p:cBhvr>
                                      <p:to>
                                        <p:strVal val="visible"/>
                                      </p:to>
                                    </p:set>
                                    <p:animEffect transition="in" filter="fade">
                                      <p:cBhvr>
                                        <p:cTn id="18" dur="500"/>
                                        <p:tgtEl>
                                          <p:spTgt spid="3">
                                            <p:txEl>
                                              <p:pRg st="10" end="1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animEffect transition="in" filter="fade">
                                      <p:cBhvr>
                                        <p:cTn id="21"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3A33B3F3-9A4F-4502-7F81-E96E375BB678}"/>
                  </a:ext>
                </a:extLst>
              </p:cNvPr>
              <p:cNvSpPr>
                <a:spLocks noGrp="1"/>
              </p:cNvSpPr>
              <p:nvPr>
                <p:ph type="title"/>
              </p:nvPr>
            </p:nvSpPr>
            <p:spPr/>
            <p:txBody>
              <a:bodyPr>
                <a:normAutofit fontScale="90000"/>
              </a:bodyPr>
              <a:lstStyle/>
              <a:p>
                <a:r>
                  <a:rPr lang="en-US" dirty="0"/>
                  <a:t>Goal Gradient (</a:t>
                </a:r>
                <a14:m>
                  <m:oMath xmlns:m="http://schemas.openxmlformats.org/officeDocument/2006/math">
                    <m:r>
                      <a:rPr lang="en-US" i="1">
                        <a:latin typeface="Cambria Math" panose="02040503050406030204" pitchFamily="18" charset="0"/>
                      </a:rPr>
                      <m:t>𝐺</m:t>
                    </m:r>
                  </m:oMath>
                </a14:m>
                <a:r>
                  <a:rPr lang="en-US" dirty="0"/>
                  <a:t>) Calculation</a:t>
                </a:r>
              </a:p>
            </p:txBody>
          </p:sp>
        </mc:Choice>
        <mc:Fallback xmlns="">
          <p:sp>
            <p:nvSpPr>
              <p:cNvPr id="2" name="Title 1">
                <a:extLst>
                  <a:ext uri="{FF2B5EF4-FFF2-40B4-BE49-F238E27FC236}">
                    <a16:creationId xmlns:a16="http://schemas.microsoft.com/office/drawing/2014/main" id="{3A33B3F3-9A4F-4502-7F81-E96E375BB678}"/>
                  </a:ext>
                </a:extLst>
              </p:cNvPr>
              <p:cNvSpPr>
                <a:spLocks noGrp="1" noRot="1" noChangeAspect="1" noMove="1" noResize="1" noEditPoints="1" noAdjustHandles="1" noChangeArrowheads="1" noChangeShapeType="1" noTextEdit="1"/>
              </p:cNvSpPr>
              <p:nvPr>
                <p:ph type="title"/>
              </p:nvPr>
            </p:nvSpPr>
            <p:spPr>
              <a:blipFill>
                <a:blip r:embed="rId4"/>
                <a:stretch>
                  <a:fillRect l="-1144" b="-15957"/>
                </a:stretch>
              </a:blipFill>
            </p:spPr>
            <p:txBody>
              <a:bodyPr/>
              <a:lstStyle/>
              <a:p>
                <a:r>
                  <a:rPr lang="en-NL">
                    <a:noFill/>
                  </a:rPr>
                  <a:t> </a:t>
                </a:r>
              </a:p>
            </p:txBody>
          </p:sp>
        </mc:Fallback>
      </mc:AlternateContent>
      <p:sp>
        <p:nvSpPr>
          <p:cNvPr id="3" name="Text Placeholder 2">
            <a:extLst>
              <a:ext uri="{FF2B5EF4-FFF2-40B4-BE49-F238E27FC236}">
                <a16:creationId xmlns:a16="http://schemas.microsoft.com/office/drawing/2014/main" id="{F8CCBCC9-4A81-B99E-DCA4-8F29D066255A}"/>
              </a:ext>
            </a:extLst>
          </p:cNvPr>
          <p:cNvSpPr>
            <a:spLocks noGrp="1"/>
          </p:cNvSpPr>
          <p:nvPr>
            <p:ph type="body" idx="1"/>
          </p:nvPr>
        </p:nvSpPr>
        <p:spPr>
          <a:xfrm>
            <a:off x="311700" y="1152475"/>
            <a:ext cx="3757380" cy="3416400"/>
          </a:xfrm>
        </p:spPr>
        <p:txBody>
          <a:bodyPr>
            <a:normAutofit/>
          </a:bodyPr>
          <a:lstStyle/>
          <a:p>
            <a:r>
              <a:rPr lang="en-US" dirty="0">
                <a:latin typeface="Cambria Math" panose="02040503050406030204" pitchFamily="18" charset="0"/>
              </a:rPr>
              <a:t>Methods</a:t>
            </a:r>
          </a:p>
          <a:p>
            <a:pPr lvl="1"/>
            <a:r>
              <a:rPr lang="en-US" dirty="0"/>
              <a:t>Sample-based</a:t>
            </a:r>
          </a:p>
          <a:p>
            <a:pPr lvl="2"/>
            <a:r>
              <a:rPr lang="en-US" dirty="0"/>
              <a:t>Render scene</a:t>
            </a:r>
          </a:p>
          <a:p>
            <a:pPr lvl="3"/>
            <a:r>
              <a:rPr lang="en-US" dirty="0"/>
              <a:t>White diffuse material</a:t>
            </a:r>
          </a:p>
          <a:p>
            <a:pPr lvl="3"/>
            <a:r>
              <a:rPr lang="en-US" dirty="0"/>
              <a:t>Directional light</a:t>
            </a:r>
          </a:p>
          <a:p>
            <a:endParaRPr lang="en-US" dirty="0"/>
          </a:p>
          <a:p>
            <a:endParaRPr lang="en-US" dirty="0"/>
          </a:p>
          <a:p>
            <a:endParaRPr lang="en-US" dirty="0"/>
          </a:p>
          <a:p>
            <a:pPr marL="114300" indent="0">
              <a:buNone/>
            </a:pPr>
            <a:endParaRPr lang="en-US" dirty="0"/>
          </a:p>
        </p:txBody>
      </p:sp>
      <p:sp>
        <p:nvSpPr>
          <p:cNvPr id="4" name="Slide Number Placeholder 3">
            <a:extLst>
              <a:ext uri="{FF2B5EF4-FFF2-40B4-BE49-F238E27FC236}">
                <a16:creationId xmlns:a16="http://schemas.microsoft.com/office/drawing/2014/main" id="{2D5504F3-D133-31C0-33B2-C09B763E02F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22</a:t>
            </a:fld>
            <a:endParaRPr lang="en"/>
          </a:p>
        </p:txBody>
      </p:sp>
      <p:pic>
        <p:nvPicPr>
          <p:cNvPr id="5" name="Picture 4" descr="Logo&#10;&#10;Description automatically generated">
            <a:extLst>
              <a:ext uri="{FF2B5EF4-FFF2-40B4-BE49-F238E27FC236}">
                <a16:creationId xmlns:a16="http://schemas.microsoft.com/office/drawing/2014/main" id="{83447265-78F1-8D82-DC07-5DF089CDF2A2}"/>
              </a:ext>
            </a:extLst>
          </p:cNvPr>
          <p:cNvPicPr>
            <a:picLocks noChangeAspect="1"/>
          </p:cNvPicPr>
          <p:nvPr/>
        </p:nvPicPr>
        <p:blipFill>
          <a:blip r:embed="rId5"/>
          <a:stretch>
            <a:fillRect/>
          </a:stretch>
        </p:blipFill>
        <p:spPr>
          <a:xfrm>
            <a:off x="7816392" y="373765"/>
            <a:ext cx="1264396" cy="778868"/>
          </a:xfrm>
          <a:prstGeom prst="rect">
            <a:avLst/>
          </a:prstGeom>
        </p:spPr>
      </p:pic>
      <p:pic>
        <p:nvPicPr>
          <p:cNvPr id="6" name="Picture 5" descr="A picture containing shape&#10;&#10;Description automatically generated">
            <a:extLst>
              <a:ext uri="{FF2B5EF4-FFF2-40B4-BE49-F238E27FC236}">
                <a16:creationId xmlns:a16="http://schemas.microsoft.com/office/drawing/2014/main" id="{118E813A-396C-DF5B-DA61-7980376037F3}"/>
              </a:ext>
            </a:extLst>
          </p:cNvPr>
          <p:cNvPicPr>
            <a:picLocks noChangeAspect="1"/>
          </p:cNvPicPr>
          <p:nvPr/>
        </p:nvPicPr>
        <p:blipFill>
          <a:blip r:embed="rId6"/>
          <a:stretch>
            <a:fillRect/>
          </a:stretch>
        </p:blipFill>
        <p:spPr>
          <a:xfrm>
            <a:off x="8340600" y="139972"/>
            <a:ext cx="509416" cy="337823"/>
          </a:xfrm>
          <a:prstGeom prst="rect">
            <a:avLst/>
          </a:prstGeom>
        </p:spPr>
      </p:pic>
      <p:sp>
        <p:nvSpPr>
          <p:cNvPr id="7" name="TextBox 6">
            <a:extLst>
              <a:ext uri="{FF2B5EF4-FFF2-40B4-BE49-F238E27FC236}">
                <a16:creationId xmlns:a16="http://schemas.microsoft.com/office/drawing/2014/main" id="{B93CF2F4-0F6D-9592-76A4-FD7037C90888}"/>
              </a:ext>
            </a:extLst>
          </p:cNvPr>
          <p:cNvSpPr txBox="1"/>
          <p:nvPr/>
        </p:nvSpPr>
        <p:spPr>
          <a:xfrm>
            <a:off x="7964984" y="9003"/>
            <a:ext cx="381836" cy="529184"/>
          </a:xfrm>
          <a:prstGeom prst="rect">
            <a:avLst/>
          </a:prstGeom>
          <a:noFill/>
        </p:spPr>
        <p:txBody>
          <a:bodyPr wrap="none" rtlCol="0">
            <a:spAutoFit/>
          </a:bodyPr>
          <a:lstStyle/>
          <a:p>
            <a:pPr marL="0" marR="0" defTabSz="0">
              <a:lnSpc>
                <a:spcPct val="107000"/>
              </a:lnSpc>
              <a:spcBef>
                <a:spcPts val="0"/>
              </a:spcBef>
            </a:pPr>
            <a:r>
              <a:rPr lang="en-US" sz="2800" dirty="0">
                <a:effectLst/>
                <a:latin typeface="Symbol" panose="05050102010706020507" pitchFamily="18" charset="2"/>
                <a:ea typeface="Calibri" panose="020F0502020204030204" pitchFamily="34" charset="0"/>
                <a:cs typeface="Times New Roman" panose="02020603050405020304" pitchFamily="18" charset="0"/>
              </a:rPr>
              <a:t>p</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7" name="Picture 16" descr="A close up of the moon&#10;&#10;Description automatically generated with medium confidence">
            <a:extLst>
              <a:ext uri="{FF2B5EF4-FFF2-40B4-BE49-F238E27FC236}">
                <a16:creationId xmlns:a16="http://schemas.microsoft.com/office/drawing/2014/main" id="{DC697CFE-7F5E-4FFD-1F87-DA7C1853D6D6}"/>
              </a:ext>
            </a:extLst>
          </p:cNvPr>
          <p:cNvPicPr>
            <a:picLocks noChangeAspect="1"/>
          </p:cNvPicPr>
          <p:nvPr/>
        </p:nvPicPr>
        <p:blipFill>
          <a:blip r:embed="rId7"/>
          <a:stretch>
            <a:fillRect/>
          </a:stretch>
        </p:blipFill>
        <p:spPr>
          <a:xfrm>
            <a:off x="4241072" y="1712721"/>
            <a:ext cx="1004375" cy="1004375"/>
          </a:xfrm>
          <a:prstGeom prst="rect">
            <a:avLst/>
          </a:prstGeom>
        </p:spPr>
      </p:pic>
      <p:pic>
        <p:nvPicPr>
          <p:cNvPr id="19" name="Picture 18" descr="A close up of the moon&#10;&#10;Description automatically generated with medium confidence">
            <a:extLst>
              <a:ext uri="{FF2B5EF4-FFF2-40B4-BE49-F238E27FC236}">
                <a16:creationId xmlns:a16="http://schemas.microsoft.com/office/drawing/2014/main" id="{6280C924-213E-FD96-2613-E0C26CC79144}"/>
              </a:ext>
            </a:extLst>
          </p:cNvPr>
          <p:cNvPicPr>
            <a:picLocks noChangeAspect="1"/>
          </p:cNvPicPr>
          <p:nvPr/>
        </p:nvPicPr>
        <p:blipFill>
          <a:blip r:embed="rId8"/>
          <a:stretch>
            <a:fillRect/>
          </a:stretch>
        </p:blipFill>
        <p:spPr>
          <a:xfrm>
            <a:off x="5553335" y="1712723"/>
            <a:ext cx="1004375" cy="1004375"/>
          </a:xfrm>
          <a:prstGeom prst="rect">
            <a:avLst/>
          </a:prstGeom>
        </p:spPr>
      </p:pic>
      <p:pic>
        <p:nvPicPr>
          <p:cNvPr id="21" name="Picture 20" descr="A white crescent moon&#10;&#10;Description automatically generated with low confidence">
            <a:extLst>
              <a:ext uri="{FF2B5EF4-FFF2-40B4-BE49-F238E27FC236}">
                <a16:creationId xmlns:a16="http://schemas.microsoft.com/office/drawing/2014/main" id="{B2B7E92A-E2EF-258A-3F47-FCE5C73A18FE}"/>
              </a:ext>
            </a:extLst>
          </p:cNvPr>
          <p:cNvPicPr>
            <a:picLocks noChangeAspect="1"/>
          </p:cNvPicPr>
          <p:nvPr/>
        </p:nvPicPr>
        <p:blipFill>
          <a:blip r:embed="rId9"/>
          <a:stretch>
            <a:fillRect/>
          </a:stretch>
        </p:blipFill>
        <p:spPr>
          <a:xfrm>
            <a:off x="7717225" y="1712722"/>
            <a:ext cx="1004375" cy="1004375"/>
          </a:xfrm>
          <a:prstGeom prst="rect">
            <a:avLst/>
          </a:prstGeom>
        </p:spPr>
      </p:pic>
      <p:sp>
        <p:nvSpPr>
          <p:cNvPr id="22" name="TextBox 21">
            <a:extLst>
              <a:ext uri="{FF2B5EF4-FFF2-40B4-BE49-F238E27FC236}">
                <a16:creationId xmlns:a16="http://schemas.microsoft.com/office/drawing/2014/main" id="{1E621662-F1CF-844B-E181-45E235CFC4E3}"/>
              </a:ext>
            </a:extLst>
          </p:cNvPr>
          <p:cNvSpPr txBox="1"/>
          <p:nvPr/>
        </p:nvSpPr>
        <p:spPr>
          <a:xfrm>
            <a:off x="6865598" y="1953300"/>
            <a:ext cx="543739" cy="523220"/>
          </a:xfrm>
          <a:prstGeom prst="rect">
            <a:avLst/>
          </a:prstGeom>
          <a:noFill/>
        </p:spPr>
        <p:txBody>
          <a:bodyPr wrap="none" rtlCol="0">
            <a:spAutoFit/>
          </a:bodyPr>
          <a:lstStyle/>
          <a:p>
            <a:r>
              <a:rPr lang="en-US" sz="2800" dirty="0"/>
              <a:t>…</a:t>
            </a:r>
          </a:p>
        </p:txBody>
      </p:sp>
      <p:sp>
        <p:nvSpPr>
          <p:cNvPr id="8" name="TextBox 7">
            <a:extLst>
              <a:ext uri="{FF2B5EF4-FFF2-40B4-BE49-F238E27FC236}">
                <a16:creationId xmlns:a16="http://schemas.microsoft.com/office/drawing/2014/main" id="{AEBEF2BD-F8D6-A292-D9E0-30FB42688B97}"/>
              </a:ext>
            </a:extLst>
          </p:cNvPr>
          <p:cNvSpPr txBox="1"/>
          <p:nvPr/>
        </p:nvSpPr>
        <p:spPr>
          <a:xfrm>
            <a:off x="7183934" y="2717096"/>
            <a:ext cx="1562100" cy="246221"/>
          </a:xfrm>
          <a:prstGeom prst="rect">
            <a:avLst/>
          </a:prstGeom>
          <a:noFill/>
        </p:spPr>
        <p:txBody>
          <a:bodyPr wrap="square" rtlCol="0">
            <a:spAutoFit/>
          </a:bodyPr>
          <a:lstStyle/>
          <a:p>
            <a:pPr algn="r"/>
            <a:r>
              <a:rPr lang="en-US" sz="1000" dirty="0"/>
              <a:t>*diffuse material</a:t>
            </a:r>
          </a:p>
        </p:txBody>
      </p:sp>
    </p:spTree>
    <p:custDataLst>
      <p:tags r:id="rId1"/>
    </p:custDataLst>
    <p:extLst>
      <p:ext uri="{BB962C8B-B14F-4D97-AF65-F5344CB8AC3E}">
        <p14:creationId xmlns:p14="http://schemas.microsoft.com/office/powerpoint/2010/main" val="2087428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par>
                                <p:cTn id="27" presetID="10"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par>
                                <p:cTn id="30" presetID="10"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32AE4-BDE8-1F38-5365-CFC12B85331D}"/>
              </a:ext>
            </a:extLst>
          </p:cNvPr>
          <p:cNvSpPr>
            <a:spLocks noGrp="1"/>
          </p:cNvSpPr>
          <p:nvPr>
            <p:ph type="title"/>
          </p:nvPr>
        </p:nvSpPr>
        <p:spPr/>
        <p:txBody>
          <a:bodyPr>
            <a:normAutofit fontScale="90000"/>
          </a:bodyPr>
          <a:lstStyle/>
          <a:p>
            <a:r>
              <a:rPr lang="en-US" dirty="0">
                <a:solidFill>
                  <a:schemeClr val="bg1"/>
                </a:solidFill>
              </a:rPr>
              <a:t>Goal Gradient</a:t>
            </a:r>
          </a:p>
        </p:txBody>
      </p:sp>
      <p:sp>
        <p:nvSpPr>
          <p:cNvPr id="4" name="Slide Number Placeholder 3">
            <a:extLst>
              <a:ext uri="{FF2B5EF4-FFF2-40B4-BE49-F238E27FC236}">
                <a16:creationId xmlns:a16="http://schemas.microsoft.com/office/drawing/2014/main" id="{86A00029-A6EE-9B05-8820-635D3D28D02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23</a:t>
            </a:fld>
            <a:endParaRPr lang="en"/>
          </a:p>
        </p:txBody>
      </p:sp>
      <p:pic>
        <p:nvPicPr>
          <p:cNvPr id="27" name="Picture 26" descr="Logo&#10;&#10;Description automatically generated">
            <a:extLst>
              <a:ext uri="{FF2B5EF4-FFF2-40B4-BE49-F238E27FC236}">
                <a16:creationId xmlns:a16="http://schemas.microsoft.com/office/drawing/2014/main" id="{AE8F3E8B-D7A6-7E4D-2420-6D1D600FA259}"/>
              </a:ext>
            </a:extLst>
          </p:cNvPr>
          <p:cNvPicPr>
            <a:picLocks noChangeAspect="1"/>
          </p:cNvPicPr>
          <p:nvPr/>
        </p:nvPicPr>
        <p:blipFill>
          <a:blip r:embed="rId4"/>
          <a:stretch>
            <a:fillRect/>
          </a:stretch>
        </p:blipFill>
        <p:spPr>
          <a:xfrm>
            <a:off x="7818916" y="373765"/>
            <a:ext cx="1261872" cy="777313"/>
          </a:xfrm>
          <a:prstGeom prst="rect">
            <a:avLst/>
          </a:prstGeom>
        </p:spPr>
      </p:pic>
      <p:sp>
        <p:nvSpPr>
          <p:cNvPr id="28" name="TextBox 27">
            <a:extLst>
              <a:ext uri="{FF2B5EF4-FFF2-40B4-BE49-F238E27FC236}">
                <a16:creationId xmlns:a16="http://schemas.microsoft.com/office/drawing/2014/main" id="{91875097-834B-BF41-020C-4B7540754FF4}"/>
              </a:ext>
            </a:extLst>
          </p:cNvPr>
          <p:cNvSpPr txBox="1"/>
          <p:nvPr/>
        </p:nvSpPr>
        <p:spPr>
          <a:xfrm>
            <a:off x="7964984" y="9003"/>
            <a:ext cx="381836" cy="529184"/>
          </a:xfrm>
          <a:prstGeom prst="rect">
            <a:avLst/>
          </a:prstGeom>
          <a:noFill/>
        </p:spPr>
        <p:txBody>
          <a:bodyPr wrap="none" rtlCol="0">
            <a:spAutoFit/>
          </a:bodyPr>
          <a:lstStyle/>
          <a:p>
            <a:pPr marL="0" marR="0" defTabSz="0">
              <a:lnSpc>
                <a:spcPct val="107000"/>
              </a:lnSpc>
              <a:spcBef>
                <a:spcPts val="0"/>
              </a:spcBef>
            </a:pPr>
            <a:r>
              <a:rPr lang="en-US" sz="2800" dirty="0">
                <a:solidFill>
                  <a:schemeClr val="bg1"/>
                </a:solidFill>
                <a:effectLst/>
                <a:latin typeface="Symbol" panose="05050102010706020507" pitchFamily="18" charset="2"/>
                <a:ea typeface="Calibri" panose="020F0502020204030204" pitchFamily="34" charset="0"/>
                <a:cs typeface="Times New Roman" panose="02020603050405020304" pitchFamily="18" charset="0"/>
              </a:rPr>
              <a:t>p</a:t>
            </a:r>
            <a:endParaRPr lang="en-U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9" name="Picture 28" descr="A picture containing text, clipart&#10;&#10;Description automatically generated">
            <a:extLst>
              <a:ext uri="{FF2B5EF4-FFF2-40B4-BE49-F238E27FC236}">
                <a16:creationId xmlns:a16="http://schemas.microsoft.com/office/drawing/2014/main" id="{BA1205E4-1A0C-CFE9-17AB-EA743F8DEA72}"/>
              </a:ext>
            </a:extLst>
          </p:cNvPr>
          <p:cNvPicPr>
            <a:picLocks noChangeAspect="1"/>
          </p:cNvPicPr>
          <p:nvPr/>
        </p:nvPicPr>
        <p:blipFill>
          <a:blip r:embed="rId5"/>
          <a:stretch>
            <a:fillRect/>
          </a:stretch>
        </p:blipFill>
        <p:spPr>
          <a:xfrm>
            <a:off x="8340600" y="138139"/>
            <a:ext cx="510177" cy="338328"/>
          </a:xfrm>
          <a:prstGeom prst="rect">
            <a:avLst/>
          </a:prstGeom>
        </p:spPr>
      </p:pic>
      <p:pic>
        <p:nvPicPr>
          <p:cNvPr id="3" name="Picture 1" descr="0 ">
            <a:extLst>
              <a:ext uri="{FF2B5EF4-FFF2-40B4-BE49-F238E27FC236}">
                <a16:creationId xmlns:a16="http://schemas.microsoft.com/office/drawing/2014/main" id="{FEFF5EFC-2FE6-0A0C-2EA7-324706F485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51515" y="1277706"/>
            <a:ext cx="1636739" cy="16331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길수:•후힢:::`卜수 ">
            <a:extLst>
              <a:ext uri="{FF2B5EF4-FFF2-40B4-BE49-F238E27FC236}">
                <a16:creationId xmlns:a16="http://schemas.microsoft.com/office/drawing/2014/main" id="{50A65354-02BA-7AAF-337F-C88C1424AAD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51515" y="3170884"/>
            <a:ext cx="1636739" cy="164028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indoor, black, egg, white&#10;&#10;Description automatically generated">
            <a:extLst>
              <a:ext uri="{FF2B5EF4-FFF2-40B4-BE49-F238E27FC236}">
                <a16:creationId xmlns:a16="http://schemas.microsoft.com/office/drawing/2014/main" id="{FB5CC938-8AAD-6888-8864-D3DA3F74BD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57963" y="1857536"/>
            <a:ext cx="1900648" cy="1900648"/>
          </a:xfrm>
          <a:prstGeom prst="rect">
            <a:avLst/>
          </a:prstGeom>
        </p:spPr>
      </p:pic>
      <p:sp>
        <p:nvSpPr>
          <p:cNvPr id="9" name="Rectangle 8">
            <a:extLst>
              <a:ext uri="{FF2B5EF4-FFF2-40B4-BE49-F238E27FC236}">
                <a16:creationId xmlns:a16="http://schemas.microsoft.com/office/drawing/2014/main" id="{E56012CA-8EDE-2FB4-E0AA-E56C4EF11098}"/>
              </a:ext>
            </a:extLst>
          </p:cNvPr>
          <p:cNvSpPr/>
          <p:nvPr/>
        </p:nvSpPr>
        <p:spPr>
          <a:xfrm>
            <a:off x="3627120" y="2735580"/>
            <a:ext cx="156210" cy="152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530A41-0787-901B-70E6-2D9D5C4ABCAC}"/>
              </a:ext>
            </a:extLst>
          </p:cNvPr>
          <p:cNvSpPr/>
          <p:nvPr/>
        </p:nvSpPr>
        <p:spPr>
          <a:xfrm>
            <a:off x="5351515" y="1277706"/>
            <a:ext cx="1636738" cy="16331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9B10D56-F29B-1A48-50F9-D268832877C2}"/>
              </a:ext>
            </a:extLst>
          </p:cNvPr>
          <p:cNvSpPr/>
          <p:nvPr/>
        </p:nvSpPr>
        <p:spPr>
          <a:xfrm>
            <a:off x="3627120" y="3254502"/>
            <a:ext cx="156210" cy="1524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3167E22-9066-7385-11E9-15662748E6D6}"/>
              </a:ext>
            </a:extLst>
          </p:cNvPr>
          <p:cNvSpPr/>
          <p:nvPr/>
        </p:nvSpPr>
        <p:spPr>
          <a:xfrm>
            <a:off x="5347728" y="3179444"/>
            <a:ext cx="1636737" cy="1631721"/>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45F61B3C-A8E7-D1BE-DD3F-E90375C70323}"/>
              </a:ext>
            </a:extLst>
          </p:cNvPr>
          <p:cNvCxnSpPr>
            <a:cxnSpLocks/>
          </p:cNvCxnSpPr>
          <p:nvPr/>
        </p:nvCxnSpPr>
        <p:spPr>
          <a:xfrm flipV="1">
            <a:off x="3794760" y="3179444"/>
            <a:ext cx="1552968" cy="97156"/>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3551A5C-6875-0E56-4F9D-6654DDAF4995}"/>
              </a:ext>
            </a:extLst>
          </p:cNvPr>
          <p:cNvCxnSpPr>
            <a:cxnSpLocks/>
          </p:cNvCxnSpPr>
          <p:nvPr/>
        </p:nvCxnSpPr>
        <p:spPr>
          <a:xfrm>
            <a:off x="3794760" y="3398520"/>
            <a:ext cx="1554480" cy="140970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42A5DCC-02F1-5DB0-B869-E30CFDF470FD}"/>
              </a:ext>
            </a:extLst>
          </p:cNvPr>
          <p:cNvCxnSpPr>
            <a:cxnSpLocks/>
          </p:cNvCxnSpPr>
          <p:nvPr/>
        </p:nvCxnSpPr>
        <p:spPr>
          <a:xfrm>
            <a:off x="3779520" y="2880360"/>
            <a:ext cx="1592580" cy="3048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3D2817E-1F3E-9C32-FA6D-4FC9AB96BB01}"/>
              </a:ext>
            </a:extLst>
          </p:cNvPr>
          <p:cNvCxnSpPr>
            <a:cxnSpLocks/>
          </p:cNvCxnSpPr>
          <p:nvPr/>
        </p:nvCxnSpPr>
        <p:spPr>
          <a:xfrm flipV="1">
            <a:off x="3771900" y="1295400"/>
            <a:ext cx="1592580" cy="146304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14304991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3A33B3F3-9A4F-4502-7F81-E96E375BB678}"/>
                  </a:ext>
                </a:extLst>
              </p:cNvPr>
              <p:cNvSpPr>
                <a:spLocks noGrp="1"/>
              </p:cNvSpPr>
              <p:nvPr>
                <p:ph type="title"/>
              </p:nvPr>
            </p:nvSpPr>
            <p:spPr/>
            <p:txBody>
              <a:bodyPr>
                <a:normAutofit fontScale="90000"/>
              </a:bodyPr>
              <a:lstStyle/>
              <a:p>
                <a:r>
                  <a:rPr lang="en-US" dirty="0"/>
                  <a:t>Goal Gradient (</a:t>
                </a:r>
                <a14:m>
                  <m:oMath xmlns:m="http://schemas.openxmlformats.org/officeDocument/2006/math">
                    <m:r>
                      <a:rPr lang="en-US" i="1">
                        <a:latin typeface="Cambria Math" panose="02040503050406030204" pitchFamily="18" charset="0"/>
                      </a:rPr>
                      <m:t>𝐺</m:t>
                    </m:r>
                  </m:oMath>
                </a14:m>
                <a:r>
                  <a:rPr lang="en-US" dirty="0"/>
                  <a:t>) Calculation</a:t>
                </a:r>
              </a:p>
            </p:txBody>
          </p:sp>
        </mc:Choice>
        <mc:Fallback xmlns="">
          <p:sp>
            <p:nvSpPr>
              <p:cNvPr id="2" name="Title 1">
                <a:extLst>
                  <a:ext uri="{FF2B5EF4-FFF2-40B4-BE49-F238E27FC236}">
                    <a16:creationId xmlns:a16="http://schemas.microsoft.com/office/drawing/2014/main" id="{3A33B3F3-9A4F-4502-7F81-E96E375BB678}"/>
                  </a:ext>
                </a:extLst>
              </p:cNvPr>
              <p:cNvSpPr>
                <a:spLocks noGrp="1" noRot="1" noChangeAspect="1" noMove="1" noResize="1" noEditPoints="1" noAdjustHandles="1" noChangeArrowheads="1" noChangeShapeType="1" noTextEdit="1"/>
              </p:cNvSpPr>
              <p:nvPr>
                <p:ph type="title"/>
              </p:nvPr>
            </p:nvSpPr>
            <p:spPr>
              <a:blipFill>
                <a:blip r:embed="rId4"/>
                <a:stretch>
                  <a:fillRect l="-1144" b="-15957"/>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F8CCBCC9-4A81-B99E-DCA4-8F29D066255A}"/>
                  </a:ext>
                </a:extLst>
              </p:cNvPr>
              <p:cNvSpPr>
                <a:spLocks noGrp="1"/>
              </p:cNvSpPr>
              <p:nvPr>
                <p:ph type="body" idx="1"/>
              </p:nvPr>
            </p:nvSpPr>
            <p:spPr>
              <a:xfrm>
                <a:off x="311700" y="1152474"/>
                <a:ext cx="3742140" cy="3762425"/>
              </a:xfrm>
            </p:spPr>
            <p:txBody>
              <a:bodyPr>
                <a:normAutofit lnSpcReduction="10000"/>
              </a:bodyPr>
              <a:lstStyle/>
              <a:p>
                <a:r>
                  <a:rPr lang="en-US" dirty="0">
                    <a:latin typeface="Cambria Math" panose="02040503050406030204" pitchFamily="18" charset="0"/>
                  </a:rPr>
                  <a:t>Methods</a:t>
                </a:r>
              </a:p>
              <a:p>
                <a:pPr lvl="1"/>
                <a:r>
                  <a:rPr lang="en-US" dirty="0"/>
                  <a:t>Sample-based</a:t>
                </a:r>
              </a:p>
              <a:p>
                <a:pPr lvl="2"/>
                <a:r>
                  <a:rPr lang="en-US" dirty="0"/>
                  <a:t>Render scene</a:t>
                </a:r>
              </a:p>
              <a:p>
                <a:pPr lvl="3"/>
                <a:r>
                  <a:rPr lang="en-US" dirty="0"/>
                  <a:t>White diffuse material</a:t>
                </a:r>
              </a:p>
              <a:p>
                <a:pPr lvl="3"/>
                <a:r>
                  <a:rPr lang="en-US" dirty="0"/>
                  <a:t>Directional light</a:t>
                </a:r>
              </a:p>
              <a:p>
                <a:pPr lvl="2"/>
                <a:r>
                  <a:rPr lang="en-US" dirty="0"/>
                  <a:t>Analyze gradients  (PCA)</a:t>
                </a:r>
              </a:p>
              <a:p>
                <a:pPr lvl="2"/>
                <a:r>
                  <a:rPr lang="en-US" dirty="0"/>
                  <a:t>Calculate </a:t>
                </a:r>
                <a14:m>
                  <m:oMath xmlns:m="http://schemas.openxmlformats.org/officeDocument/2006/math">
                    <m:r>
                      <a:rPr lang="en-US" i="1">
                        <a:latin typeface="Cambria Math" panose="02040503050406030204" pitchFamily="18" charset="0"/>
                      </a:rPr>
                      <m:t>𝐺</m:t>
                    </m:r>
                  </m:oMath>
                </a14:m>
                <a:endParaRPr lang="en-US" dirty="0"/>
              </a:p>
              <a:p>
                <a:pPr lvl="3"/>
                <a:r>
                  <a:rPr lang="en-US" dirty="0"/>
                  <a:t>Principal curvature direction</a:t>
                </a:r>
              </a:p>
              <a:p>
                <a:pPr lvl="3"/>
                <a:r>
                  <a:rPr lang="en-US" dirty="0"/>
                  <a:t>Average gradient magnitudes</a:t>
                </a:r>
              </a:p>
              <a:p>
                <a:pPr lvl="1"/>
                <a:endParaRPr lang="en-US" dirty="0"/>
              </a:p>
              <a:p>
                <a:pPr marL="596900" lvl="1" indent="0">
                  <a:buNone/>
                </a:pPr>
                <a:r>
                  <a:rPr lang="en-US" dirty="0">
                    <a:solidFill>
                      <a:schemeClr val="bg1"/>
                    </a:solidFill>
                  </a:rPr>
                  <a:t>Normal-based</a:t>
                </a:r>
              </a:p>
              <a:p>
                <a:pPr marL="1054100" lvl="2" indent="0">
                  <a:buNone/>
                </a:pPr>
                <a:r>
                  <a:rPr lang="en-US" dirty="0">
                    <a:solidFill>
                      <a:schemeClr val="bg1"/>
                    </a:solidFill>
                  </a:rPr>
                  <a:t>Using angles between surface patches</a:t>
                </a:r>
              </a:p>
              <a:p>
                <a:endParaRPr lang="en-US" dirty="0"/>
              </a:p>
              <a:p>
                <a:endParaRPr lang="en-US" dirty="0"/>
              </a:p>
              <a:p>
                <a:endParaRPr lang="en-US" dirty="0"/>
              </a:p>
              <a:p>
                <a:pPr marL="114300" indent="0">
                  <a:buNone/>
                </a:pPr>
                <a:endParaRPr lang="en-US" dirty="0"/>
              </a:p>
            </p:txBody>
          </p:sp>
        </mc:Choice>
        <mc:Fallback xmlns="">
          <p:sp>
            <p:nvSpPr>
              <p:cNvPr id="3" name="Text Placeholder 2">
                <a:extLst>
                  <a:ext uri="{FF2B5EF4-FFF2-40B4-BE49-F238E27FC236}">
                    <a16:creationId xmlns:a16="http://schemas.microsoft.com/office/drawing/2014/main" id="{F8CCBCC9-4A81-B99E-DCA4-8F29D066255A}"/>
                  </a:ext>
                </a:extLst>
              </p:cNvPr>
              <p:cNvSpPr>
                <a:spLocks noGrp="1" noRot="1" noChangeAspect="1" noMove="1" noResize="1" noEditPoints="1" noAdjustHandles="1" noChangeArrowheads="1" noChangeShapeType="1" noTextEdit="1"/>
              </p:cNvSpPr>
              <p:nvPr>
                <p:ph type="body" idx="1"/>
              </p:nvPr>
            </p:nvSpPr>
            <p:spPr>
              <a:xfrm>
                <a:off x="311700" y="1152474"/>
                <a:ext cx="3742140" cy="3762425"/>
              </a:xfrm>
              <a:blipFill>
                <a:blip r:embed="rId5"/>
                <a:stretch>
                  <a:fillRect/>
                </a:stretch>
              </a:blipFill>
            </p:spPr>
            <p:txBody>
              <a:bodyPr/>
              <a:lstStyle/>
              <a:p>
                <a:r>
                  <a:rPr lang="en-NL">
                    <a:noFill/>
                  </a:rPr>
                  <a:t> </a:t>
                </a:r>
              </a:p>
            </p:txBody>
          </p:sp>
        </mc:Fallback>
      </mc:AlternateContent>
      <p:sp>
        <p:nvSpPr>
          <p:cNvPr id="4" name="Slide Number Placeholder 3">
            <a:extLst>
              <a:ext uri="{FF2B5EF4-FFF2-40B4-BE49-F238E27FC236}">
                <a16:creationId xmlns:a16="http://schemas.microsoft.com/office/drawing/2014/main" id="{2D5504F3-D133-31C0-33B2-C09B763E02F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24</a:t>
            </a:fld>
            <a:endParaRPr lang="en"/>
          </a:p>
        </p:txBody>
      </p:sp>
      <p:pic>
        <p:nvPicPr>
          <p:cNvPr id="5" name="Picture 4" descr="Logo&#10;&#10;Description automatically generated">
            <a:extLst>
              <a:ext uri="{FF2B5EF4-FFF2-40B4-BE49-F238E27FC236}">
                <a16:creationId xmlns:a16="http://schemas.microsoft.com/office/drawing/2014/main" id="{83447265-78F1-8D82-DC07-5DF089CDF2A2}"/>
              </a:ext>
            </a:extLst>
          </p:cNvPr>
          <p:cNvPicPr>
            <a:picLocks noChangeAspect="1"/>
          </p:cNvPicPr>
          <p:nvPr/>
        </p:nvPicPr>
        <p:blipFill>
          <a:blip r:embed="rId6"/>
          <a:stretch>
            <a:fillRect/>
          </a:stretch>
        </p:blipFill>
        <p:spPr>
          <a:xfrm>
            <a:off x="7816392" y="373765"/>
            <a:ext cx="1264396" cy="778868"/>
          </a:xfrm>
          <a:prstGeom prst="rect">
            <a:avLst/>
          </a:prstGeom>
        </p:spPr>
      </p:pic>
      <p:pic>
        <p:nvPicPr>
          <p:cNvPr id="6" name="Picture 5" descr="A picture containing shape&#10;&#10;Description automatically generated">
            <a:extLst>
              <a:ext uri="{FF2B5EF4-FFF2-40B4-BE49-F238E27FC236}">
                <a16:creationId xmlns:a16="http://schemas.microsoft.com/office/drawing/2014/main" id="{118E813A-396C-DF5B-DA61-7980376037F3}"/>
              </a:ext>
            </a:extLst>
          </p:cNvPr>
          <p:cNvPicPr>
            <a:picLocks noChangeAspect="1"/>
          </p:cNvPicPr>
          <p:nvPr/>
        </p:nvPicPr>
        <p:blipFill>
          <a:blip r:embed="rId7"/>
          <a:stretch>
            <a:fillRect/>
          </a:stretch>
        </p:blipFill>
        <p:spPr>
          <a:xfrm>
            <a:off x="8340600" y="139972"/>
            <a:ext cx="509416" cy="337823"/>
          </a:xfrm>
          <a:prstGeom prst="rect">
            <a:avLst/>
          </a:prstGeom>
        </p:spPr>
      </p:pic>
      <p:sp>
        <p:nvSpPr>
          <p:cNvPr id="7" name="TextBox 6">
            <a:extLst>
              <a:ext uri="{FF2B5EF4-FFF2-40B4-BE49-F238E27FC236}">
                <a16:creationId xmlns:a16="http://schemas.microsoft.com/office/drawing/2014/main" id="{B93CF2F4-0F6D-9592-76A4-FD7037C90888}"/>
              </a:ext>
            </a:extLst>
          </p:cNvPr>
          <p:cNvSpPr txBox="1"/>
          <p:nvPr/>
        </p:nvSpPr>
        <p:spPr>
          <a:xfrm>
            <a:off x="7964984" y="9003"/>
            <a:ext cx="381836" cy="529184"/>
          </a:xfrm>
          <a:prstGeom prst="rect">
            <a:avLst/>
          </a:prstGeom>
          <a:noFill/>
        </p:spPr>
        <p:txBody>
          <a:bodyPr wrap="none" rtlCol="0">
            <a:spAutoFit/>
          </a:bodyPr>
          <a:lstStyle/>
          <a:p>
            <a:pPr marL="0" marR="0" defTabSz="0">
              <a:lnSpc>
                <a:spcPct val="107000"/>
              </a:lnSpc>
              <a:spcBef>
                <a:spcPts val="0"/>
              </a:spcBef>
            </a:pPr>
            <a:r>
              <a:rPr lang="en-US" sz="2800" dirty="0">
                <a:effectLst/>
                <a:latin typeface="Symbol" panose="05050102010706020507" pitchFamily="18" charset="2"/>
                <a:ea typeface="Calibri" panose="020F0502020204030204" pitchFamily="34" charset="0"/>
                <a:cs typeface="Times New Roman" panose="02020603050405020304" pitchFamily="18" charset="0"/>
              </a:rPr>
              <a:t>p</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7" name="Picture 16" descr="A close up of the moon&#10;&#10;Description automatically generated with medium confidence">
            <a:extLst>
              <a:ext uri="{FF2B5EF4-FFF2-40B4-BE49-F238E27FC236}">
                <a16:creationId xmlns:a16="http://schemas.microsoft.com/office/drawing/2014/main" id="{DC697CFE-7F5E-4FFD-1F87-DA7C1853D6D6}"/>
              </a:ext>
            </a:extLst>
          </p:cNvPr>
          <p:cNvPicPr>
            <a:picLocks noChangeAspect="1"/>
          </p:cNvPicPr>
          <p:nvPr/>
        </p:nvPicPr>
        <p:blipFill>
          <a:blip r:embed="rId8"/>
          <a:stretch>
            <a:fillRect/>
          </a:stretch>
        </p:blipFill>
        <p:spPr>
          <a:xfrm>
            <a:off x="4241072" y="1712721"/>
            <a:ext cx="1004375" cy="1004375"/>
          </a:xfrm>
          <a:prstGeom prst="rect">
            <a:avLst/>
          </a:prstGeom>
        </p:spPr>
      </p:pic>
      <p:pic>
        <p:nvPicPr>
          <p:cNvPr id="19" name="Picture 18" descr="A close up of the moon&#10;&#10;Description automatically generated with medium confidence">
            <a:extLst>
              <a:ext uri="{FF2B5EF4-FFF2-40B4-BE49-F238E27FC236}">
                <a16:creationId xmlns:a16="http://schemas.microsoft.com/office/drawing/2014/main" id="{6280C924-213E-FD96-2613-E0C26CC79144}"/>
              </a:ext>
            </a:extLst>
          </p:cNvPr>
          <p:cNvPicPr>
            <a:picLocks noChangeAspect="1"/>
          </p:cNvPicPr>
          <p:nvPr/>
        </p:nvPicPr>
        <p:blipFill>
          <a:blip r:embed="rId9"/>
          <a:stretch>
            <a:fillRect/>
          </a:stretch>
        </p:blipFill>
        <p:spPr>
          <a:xfrm>
            <a:off x="5553335" y="1712723"/>
            <a:ext cx="1004375" cy="1004375"/>
          </a:xfrm>
          <a:prstGeom prst="rect">
            <a:avLst/>
          </a:prstGeom>
        </p:spPr>
      </p:pic>
      <p:pic>
        <p:nvPicPr>
          <p:cNvPr id="21" name="Picture 20" descr="A white crescent moon&#10;&#10;Description automatically generated with low confidence">
            <a:extLst>
              <a:ext uri="{FF2B5EF4-FFF2-40B4-BE49-F238E27FC236}">
                <a16:creationId xmlns:a16="http://schemas.microsoft.com/office/drawing/2014/main" id="{B2B7E92A-E2EF-258A-3F47-FCE5C73A18FE}"/>
              </a:ext>
            </a:extLst>
          </p:cNvPr>
          <p:cNvPicPr>
            <a:picLocks noChangeAspect="1"/>
          </p:cNvPicPr>
          <p:nvPr/>
        </p:nvPicPr>
        <p:blipFill>
          <a:blip r:embed="rId10"/>
          <a:stretch>
            <a:fillRect/>
          </a:stretch>
        </p:blipFill>
        <p:spPr>
          <a:xfrm>
            <a:off x="7717225" y="1712722"/>
            <a:ext cx="1004375" cy="1004375"/>
          </a:xfrm>
          <a:prstGeom prst="rect">
            <a:avLst/>
          </a:prstGeom>
        </p:spPr>
      </p:pic>
      <p:sp>
        <p:nvSpPr>
          <p:cNvPr id="22" name="TextBox 21">
            <a:extLst>
              <a:ext uri="{FF2B5EF4-FFF2-40B4-BE49-F238E27FC236}">
                <a16:creationId xmlns:a16="http://schemas.microsoft.com/office/drawing/2014/main" id="{1E621662-F1CF-844B-E181-45E235CFC4E3}"/>
              </a:ext>
            </a:extLst>
          </p:cNvPr>
          <p:cNvSpPr txBox="1"/>
          <p:nvPr/>
        </p:nvSpPr>
        <p:spPr>
          <a:xfrm>
            <a:off x="6865598" y="1953300"/>
            <a:ext cx="543739" cy="523220"/>
          </a:xfrm>
          <a:prstGeom prst="rect">
            <a:avLst/>
          </a:prstGeom>
          <a:noFill/>
        </p:spPr>
        <p:txBody>
          <a:bodyPr wrap="none" rtlCol="0">
            <a:spAutoFit/>
          </a:bodyPr>
          <a:lstStyle/>
          <a:p>
            <a:r>
              <a:rPr lang="en-US" sz="2800" dirty="0"/>
              <a:t>…</a:t>
            </a:r>
          </a:p>
        </p:txBody>
      </p:sp>
      <p:sp>
        <p:nvSpPr>
          <p:cNvPr id="8" name="TextBox 7">
            <a:extLst>
              <a:ext uri="{FF2B5EF4-FFF2-40B4-BE49-F238E27FC236}">
                <a16:creationId xmlns:a16="http://schemas.microsoft.com/office/drawing/2014/main" id="{A734A019-3ED9-AC3A-B34A-67A88695F396}"/>
              </a:ext>
            </a:extLst>
          </p:cNvPr>
          <p:cNvSpPr txBox="1"/>
          <p:nvPr/>
        </p:nvSpPr>
        <p:spPr>
          <a:xfrm>
            <a:off x="7183934" y="2717096"/>
            <a:ext cx="1562100" cy="246221"/>
          </a:xfrm>
          <a:prstGeom prst="rect">
            <a:avLst/>
          </a:prstGeom>
          <a:noFill/>
        </p:spPr>
        <p:txBody>
          <a:bodyPr wrap="square" rtlCol="0">
            <a:spAutoFit/>
          </a:bodyPr>
          <a:lstStyle/>
          <a:p>
            <a:pPr algn="r"/>
            <a:r>
              <a:rPr lang="en-US" sz="1000" dirty="0"/>
              <a:t>*diffuse material</a:t>
            </a:r>
          </a:p>
        </p:txBody>
      </p:sp>
      <p:pic>
        <p:nvPicPr>
          <p:cNvPr id="9" name="Picture 8" descr="A close up of the moon&#10;&#10;Description automatically generated with medium confidence">
            <a:extLst>
              <a:ext uri="{FF2B5EF4-FFF2-40B4-BE49-F238E27FC236}">
                <a16:creationId xmlns:a16="http://schemas.microsoft.com/office/drawing/2014/main" id="{07B94795-54BF-BC04-C840-B2FBAB661949}"/>
              </a:ext>
            </a:extLst>
          </p:cNvPr>
          <p:cNvPicPr>
            <a:picLocks noChangeAspect="1"/>
          </p:cNvPicPr>
          <p:nvPr/>
        </p:nvPicPr>
        <p:blipFill>
          <a:blip r:embed="rId11"/>
          <a:stretch>
            <a:fillRect/>
          </a:stretch>
        </p:blipFill>
        <p:spPr>
          <a:xfrm>
            <a:off x="5556820" y="1712721"/>
            <a:ext cx="1004375" cy="1004375"/>
          </a:xfrm>
          <a:prstGeom prst="rect">
            <a:avLst/>
          </a:prstGeom>
        </p:spPr>
      </p:pic>
    </p:spTree>
    <p:custDataLst>
      <p:tags r:id="rId1"/>
    </p:custDataLst>
    <p:extLst>
      <p:ext uri="{BB962C8B-B14F-4D97-AF65-F5344CB8AC3E}">
        <p14:creationId xmlns:p14="http://schemas.microsoft.com/office/powerpoint/2010/main" val="2767251447"/>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500"/>
                                        <p:tgtEl>
                                          <p:spTgt spid="3">
                                            <p:txEl>
                                              <p:pRg st="6" end="6"/>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animEffect transition="in" filter="fade">
                                      <p:cBhvr>
                                        <p:cTn id="15" dur="500"/>
                                        <p:tgtEl>
                                          <p:spTgt spid="3">
                                            <p:txEl>
                                              <p:pRg st="7" end="7"/>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8" end="8"/>
                                            </p:txEl>
                                          </p:spTgt>
                                        </p:tgtEl>
                                        <p:attrNameLst>
                                          <p:attrName>style.visibility</p:attrName>
                                        </p:attrNameLst>
                                      </p:cBhvr>
                                      <p:to>
                                        <p:strVal val="visible"/>
                                      </p:to>
                                    </p:set>
                                    <p:animEffect transition="in" filter="fade">
                                      <p:cBhvr>
                                        <p:cTn id="18" dur="500"/>
                                        <p:tgtEl>
                                          <p:spTgt spid="3">
                                            <p:txEl>
                                              <p:pRg st="8" end="8"/>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animEffect transition="in" filter="fade">
                                      <p:cBhvr>
                                        <p:cTn id="21" dur="500"/>
                                        <p:tgtEl>
                                          <p:spTgt spid="3">
                                            <p:txEl>
                                              <p:pRg st="10" end="1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11" end="11"/>
                                            </p:txEl>
                                          </p:spTgt>
                                        </p:tgtEl>
                                        <p:attrNameLst>
                                          <p:attrName>style.visibility</p:attrName>
                                        </p:attrNameLst>
                                      </p:cBhvr>
                                      <p:to>
                                        <p:strVal val="visible"/>
                                      </p:to>
                                    </p:set>
                                    <p:animEffect transition="in" filter="fade">
                                      <p:cBhvr>
                                        <p:cTn id="24"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32AE4-BDE8-1F38-5365-CFC12B85331D}"/>
              </a:ext>
            </a:extLst>
          </p:cNvPr>
          <p:cNvSpPr>
            <a:spLocks noGrp="1"/>
          </p:cNvSpPr>
          <p:nvPr>
            <p:ph type="title"/>
          </p:nvPr>
        </p:nvSpPr>
        <p:spPr/>
        <p:txBody>
          <a:bodyPr>
            <a:normAutofit fontScale="90000"/>
          </a:bodyPr>
          <a:lstStyle/>
          <a:p>
            <a:r>
              <a:rPr lang="en-US" dirty="0">
                <a:solidFill>
                  <a:schemeClr val="bg1"/>
                </a:solidFill>
              </a:rPr>
              <a:t>Goal Gradient</a:t>
            </a:r>
          </a:p>
        </p:txBody>
      </p:sp>
      <p:sp>
        <p:nvSpPr>
          <p:cNvPr id="4" name="Slide Number Placeholder 3">
            <a:extLst>
              <a:ext uri="{FF2B5EF4-FFF2-40B4-BE49-F238E27FC236}">
                <a16:creationId xmlns:a16="http://schemas.microsoft.com/office/drawing/2014/main" id="{86A00029-A6EE-9B05-8820-635D3D28D02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25</a:t>
            </a:fld>
            <a:endParaRPr lang="en"/>
          </a:p>
        </p:txBody>
      </p:sp>
      <p:pic>
        <p:nvPicPr>
          <p:cNvPr id="27" name="Picture 26" descr="Logo&#10;&#10;Description automatically generated">
            <a:extLst>
              <a:ext uri="{FF2B5EF4-FFF2-40B4-BE49-F238E27FC236}">
                <a16:creationId xmlns:a16="http://schemas.microsoft.com/office/drawing/2014/main" id="{AE8F3E8B-D7A6-7E4D-2420-6D1D600FA259}"/>
              </a:ext>
            </a:extLst>
          </p:cNvPr>
          <p:cNvPicPr>
            <a:picLocks noChangeAspect="1"/>
          </p:cNvPicPr>
          <p:nvPr/>
        </p:nvPicPr>
        <p:blipFill>
          <a:blip r:embed="rId4"/>
          <a:stretch>
            <a:fillRect/>
          </a:stretch>
        </p:blipFill>
        <p:spPr>
          <a:xfrm>
            <a:off x="7818916" y="373765"/>
            <a:ext cx="1261872" cy="777313"/>
          </a:xfrm>
          <a:prstGeom prst="rect">
            <a:avLst/>
          </a:prstGeom>
        </p:spPr>
      </p:pic>
      <p:sp>
        <p:nvSpPr>
          <p:cNvPr id="28" name="TextBox 27">
            <a:extLst>
              <a:ext uri="{FF2B5EF4-FFF2-40B4-BE49-F238E27FC236}">
                <a16:creationId xmlns:a16="http://schemas.microsoft.com/office/drawing/2014/main" id="{91875097-834B-BF41-020C-4B7540754FF4}"/>
              </a:ext>
            </a:extLst>
          </p:cNvPr>
          <p:cNvSpPr txBox="1"/>
          <p:nvPr/>
        </p:nvSpPr>
        <p:spPr>
          <a:xfrm>
            <a:off x="7964984" y="9003"/>
            <a:ext cx="381836" cy="529184"/>
          </a:xfrm>
          <a:prstGeom prst="rect">
            <a:avLst/>
          </a:prstGeom>
          <a:noFill/>
        </p:spPr>
        <p:txBody>
          <a:bodyPr wrap="none" rtlCol="0">
            <a:spAutoFit/>
          </a:bodyPr>
          <a:lstStyle/>
          <a:p>
            <a:pPr marL="0" marR="0" defTabSz="0">
              <a:lnSpc>
                <a:spcPct val="107000"/>
              </a:lnSpc>
              <a:spcBef>
                <a:spcPts val="0"/>
              </a:spcBef>
            </a:pPr>
            <a:r>
              <a:rPr lang="en-US" sz="2800" dirty="0">
                <a:solidFill>
                  <a:schemeClr val="bg1"/>
                </a:solidFill>
                <a:effectLst/>
                <a:latin typeface="Symbol" panose="05050102010706020507" pitchFamily="18" charset="2"/>
                <a:ea typeface="Calibri" panose="020F0502020204030204" pitchFamily="34" charset="0"/>
                <a:cs typeface="Times New Roman" panose="02020603050405020304" pitchFamily="18" charset="0"/>
              </a:rPr>
              <a:t>p</a:t>
            </a:r>
            <a:endParaRPr lang="en-U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9" name="Picture 28" descr="A picture containing text, clipart&#10;&#10;Description automatically generated">
            <a:extLst>
              <a:ext uri="{FF2B5EF4-FFF2-40B4-BE49-F238E27FC236}">
                <a16:creationId xmlns:a16="http://schemas.microsoft.com/office/drawing/2014/main" id="{BA1205E4-1A0C-CFE9-17AB-EA743F8DEA72}"/>
              </a:ext>
            </a:extLst>
          </p:cNvPr>
          <p:cNvPicPr>
            <a:picLocks noChangeAspect="1"/>
          </p:cNvPicPr>
          <p:nvPr/>
        </p:nvPicPr>
        <p:blipFill>
          <a:blip r:embed="rId5"/>
          <a:stretch>
            <a:fillRect/>
          </a:stretch>
        </p:blipFill>
        <p:spPr>
          <a:xfrm>
            <a:off x="8340600" y="138139"/>
            <a:ext cx="510177" cy="338328"/>
          </a:xfrm>
          <a:prstGeom prst="rect">
            <a:avLst/>
          </a:prstGeom>
        </p:spPr>
      </p:pic>
      <p:pic>
        <p:nvPicPr>
          <p:cNvPr id="3" name="Picture 1" descr="0 ">
            <a:extLst>
              <a:ext uri="{FF2B5EF4-FFF2-40B4-BE49-F238E27FC236}">
                <a16:creationId xmlns:a16="http://schemas.microsoft.com/office/drawing/2014/main" id="{FEFF5EFC-2FE6-0A0C-2EA7-324706F485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51515" y="1277706"/>
            <a:ext cx="1636739" cy="16331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길수:•후힢:::`卜수 ">
            <a:extLst>
              <a:ext uri="{FF2B5EF4-FFF2-40B4-BE49-F238E27FC236}">
                <a16:creationId xmlns:a16="http://schemas.microsoft.com/office/drawing/2014/main" id="{50A65354-02BA-7AAF-337F-C88C1424AAD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51515" y="3170884"/>
            <a:ext cx="1636739" cy="164028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indoor, black, egg, white&#10;&#10;Description automatically generated">
            <a:extLst>
              <a:ext uri="{FF2B5EF4-FFF2-40B4-BE49-F238E27FC236}">
                <a16:creationId xmlns:a16="http://schemas.microsoft.com/office/drawing/2014/main" id="{FB5CC938-8AAD-6888-8864-D3DA3F74BD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57963" y="1857536"/>
            <a:ext cx="1900648" cy="1900648"/>
          </a:xfrm>
          <a:prstGeom prst="rect">
            <a:avLst/>
          </a:prstGeom>
        </p:spPr>
      </p:pic>
      <p:sp>
        <p:nvSpPr>
          <p:cNvPr id="9" name="Rectangle 8">
            <a:extLst>
              <a:ext uri="{FF2B5EF4-FFF2-40B4-BE49-F238E27FC236}">
                <a16:creationId xmlns:a16="http://schemas.microsoft.com/office/drawing/2014/main" id="{E56012CA-8EDE-2FB4-E0AA-E56C4EF11098}"/>
              </a:ext>
            </a:extLst>
          </p:cNvPr>
          <p:cNvSpPr/>
          <p:nvPr/>
        </p:nvSpPr>
        <p:spPr>
          <a:xfrm>
            <a:off x="3627120" y="2735580"/>
            <a:ext cx="156210" cy="152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530A41-0787-901B-70E6-2D9D5C4ABCAC}"/>
              </a:ext>
            </a:extLst>
          </p:cNvPr>
          <p:cNvSpPr/>
          <p:nvPr/>
        </p:nvSpPr>
        <p:spPr>
          <a:xfrm>
            <a:off x="5351515" y="1277706"/>
            <a:ext cx="1636738" cy="16331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9B10D56-F29B-1A48-50F9-D268832877C2}"/>
              </a:ext>
            </a:extLst>
          </p:cNvPr>
          <p:cNvSpPr/>
          <p:nvPr/>
        </p:nvSpPr>
        <p:spPr>
          <a:xfrm>
            <a:off x="3627120" y="3254502"/>
            <a:ext cx="156210" cy="1524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3167E22-9066-7385-11E9-15662748E6D6}"/>
              </a:ext>
            </a:extLst>
          </p:cNvPr>
          <p:cNvSpPr/>
          <p:nvPr/>
        </p:nvSpPr>
        <p:spPr>
          <a:xfrm>
            <a:off x="5347728" y="3179444"/>
            <a:ext cx="1636737" cy="1631721"/>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45F61B3C-A8E7-D1BE-DD3F-E90375C70323}"/>
              </a:ext>
            </a:extLst>
          </p:cNvPr>
          <p:cNvCxnSpPr>
            <a:cxnSpLocks/>
          </p:cNvCxnSpPr>
          <p:nvPr/>
        </p:nvCxnSpPr>
        <p:spPr>
          <a:xfrm flipV="1">
            <a:off x="3794760" y="3179444"/>
            <a:ext cx="1552968" cy="97156"/>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3551A5C-6875-0E56-4F9D-6654DDAF4995}"/>
              </a:ext>
            </a:extLst>
          </p:cNvPr>
          <p:cNvCxnSpPr>
            <a:cxnSpLocks/>
          </p:cNvCxnSpPr>
          <p:nvPr/>
        </p:nvCxnSpPr>
        <p:spPr>
          <a:xfrm>
            <a:off x="3794760" y="3398520"/>
            <a:ext cx="1554480" cy="140970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42A5DCC-02F1-5DB0-B869-E30CFDF470FD}"/>
              </a:ext>
            </a:extLst>
          </p:cNvPr>
          <p:cNvCxnSpPr>
            <a:cxnSpLocks/>
          </p:cNvCxnSpPr>
          <p:nvPr/>
        </p:nvCxnSpPr>
        <p:spPr>
          <a:xfrm>
            <a:off x="3779520" y="2880360"/>
            <a:ext cx="1592580" cy="3048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3D2817E-1F3E-9C32-FA6D-4FC9AB96BB01}"/>
              </a:ext>
            </a:extLst>
          </p:cNvPr>
          <p:cNvCxnSpPr>
            <a:cxnSpLocks/>
          </p:cNvCxnSpPr>
          <p:nvPr/>
        </p:nvCxnSpPr>
        <p:spPr>
          <a:xfrm flipV="1">
            <a:off x="3771900" y="1295400"/>
            <a:ext cx="1592580" cy="146304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139011336"/>
      </p:ext>
    </p:extLst>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3A33B3F3-9A4F-4502-7F81-E96E375BB678}"/>
                  </a:ext>
                </a:extLst>
              </p:cNvPr>
              <p:cNvSpPr>
                <a:spLocks noGrp="1"/>
              </p:cNvSpPr>
              <p:nvPr>
                <p:ph type="title"/>
              </p:nvPr>
            </p:nvSpPr>
            <p:spPr/>
            <p:txBody>
              <a:bodyPr>
                <a:normAutofit fontScale="90000"/>
              </a:bodyPr>
              <a:lstStyle/>
              <a:p>
                <a:r>
                  <a:rPr lang="en-US" dirty="0"/>
                  <a:t>Goal Gradient (</a:t>
                </a:r>
                <a14:m>
                  <m:oMath xmlns:m="http://schemas.openxmlformats.org/officeDocument/2006/math">
                    <m:r>
                      <a:rPr lang="en-US" i="1">
                        <a:latin typeface="Cambria Math" panose="02040503050406030204" pitchFamily="18" charset="0"/>
                      </a:rPr>
                      <m:t>𝐺</m:t>
                    </m:r>
                  </m:oMath>
                </a14:m>
                <a:r>
                  <a:rPr lang="en-US" dirty="0"/>
                  <a:t>) Calculation</a:t>
                </a:r>
              </a:p>
            </p:txBody>
          </p:sp>
        </mc:Choice>
        <mc:Fallback xmlns="">
          <p:sp>
            <p:nvSpPr>
              <p:cNvPr id="2" name="Title 1">
                <a:extLst>
                  <a:ext uri="{FF2B5EF4-FFF2-40B4-BE49-F238E27FC236}">
                    <a16:creationId xmlns:a16="http://schemas.microsoft.com/office/drawing/2014/main" id="{3A33B3F3-9A4F-4502-7F81-E96E375BB678}"/>
                  </a:ext>
                </a:extLst>
              </p:cNvPr>
              <p:cNvSpPr>
                <a:spLocks noGrp="1" noRot="1" noChangeAspect="1" noMove="1" noResize="1" noEditPoints="1" noAdjustHandles="1" noChangeArrowheads="1" noChangeShapeType="1" noTextEdit="1"/>
              </p:cNvSpPr>
              <p:nvPr>
                <p:ph type="title"/>
              </p:nvPr>
            </p:nvSpPr>
            <p:spPr>
              <a:blipFill>
                <a:blip r:embed="rId4"/>
                <a:stretch>
                  <a:fillRect l="-1144" b="-15957"/>
                </a:stretch>
              </a:blipFill>
            </p:spPr>
            <p:txBody>
              <a:bodyPr/>
              <a:lstStyle/>
              <a:p>
                <a:r>
                  <a:rPr lang="en-NL">
                    <a:noFill/>
                  </a:rPr>
                  <a:t> </a:t>
                </a:r>
              </a:p>
            </p:txBody>
          </p:sp>
        </mc:Fallback>
      </mc:AlternateContent>
      <p:sp>
        <p:nvSpPr>
          <p:cNvPr id="4" name="Slide Number Placeholder 3">
            <a:extLst>
              <a:ext uri="{FF2B5EF4-FFF2-40B4-BE49-F238E27FC236}">
                <a16:creationId xmlns:a16="http://schemas.microsoft.com/office/drawing/2014/main" id="{2D5504F3-D133-31C0-33B2-C09B763E02F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26</a:t>
            </a:fld>
            <a:endParaRPr lang="en"/>
          </a:p>
        </p:txBody>
      </p:sp>
      <p:pic>
        <p:nvPicPr>
          <p:cNvPr id="5" name="Picture 4" descr="Logo&#10;&#10;Description automatically generated">
            <a:extLst>
              <a:ext uri="{FF2B5EF4-FFF2-40B4-BE49-F238E27FC236}">
                <a16:creationId xmlns:a16="http://schemas.microsoft.com/office/drawing/2014/main" id="{83447265-78F1-8D82-DC07-5DF089CDF2A2}"/>
              </a:ext>
            </a:extLst>
          </p:cNvPr>
          <p:cNvPicPr>
            <a:picLocks noChangeAspect="1"/>
          </p:cNvPicPr>
          <p:nvPr/>
        </p:nvPicPr>
        <p:blipFill>
          <a:blip r:embed="rId5"/>
          <a:stretch>
            <a:fillRect/>
          </a:stretch>
        </p:blipFill>
        <p:spPr>
          <a:xfrm>
            <a:off x="7816392" y="373765"/>
            <a:ext cx="1264396" cy="778868"/>
          </a:xfrm>
          <a:prstGeom prst="rect">
            <a:avLst/>
          </a:prstGeom>
        </p:spPr>
      </p:pic>
      <p:pic>
        <p:nvPicPr>
          <p:cNvPr id="6" name="Picture 5" descr="A picture containing shape&#10;&#10;Description automatically generated">
            <a:extLst>
              <a:ext uri="{FF2B5EF4-FFF2-40B4-BE49-F238E27FC236}">
                <a16:creationId xmlns:a16="http://schemas.microsoft.com/office/drawing/2014/main" id="{118E813A-396C-DF5B-DA61-7980376037F3}"/>
              </a:ext>
            </a:extLst>
          </p:cNvPr>
          <p:cNvPicPr>
            <a:picLocks noChangeAspect="1"/>
          </p:cNvPicPr>
          <p:nvPr/>
        </p:nvPicPr>
        <p:blipFill>
          <a:blip r:embed="rId6"/>
          <a:stretch>
            <a:fillRect/>
          </a:stretch>
        </p:blipFill>
        <p:spPr>
          <a:xfrm>
            <a:off x="8340600" y="139972"/>
            <a:ext cx="509416" cy="337823"/>
          </a:xfrm>
          <a:prstGeom prst="rect">
            <a:avLst/>
          </a:prstGeom>
        </p:spPr>
      </p:pic>
      <p:sp>
        <p:nvSpPr>
          <p:cNvPr id="7" name="TextBox 6">
            <a:extLst>
              <a:ext uri="{FF2B5EF4-FFF2-40B4-BE49-F238E27FC236}">
                <a16:creationId xmlns:a16="http://schemas.microsoft.com/office/drawing/2014/main" id="{B93CF2F4-0F6D-9592-76A4-FD7037C90888}"/>
              </a:ext>
            </a:extLst>
          </p:cNvPr>
          <p:cNvSpPr txBox="1"/>
          <p:nvPr/>
        </p:nvSpPr>
        <p:spPr>
          <a:xfrm>
            <a:off x="7964984" y="9003"/>
            <a:ext cx="381836" cy="529184"/>
          </a:xfrm>
          <a:prstGeom prst="rect">
            <a:avLst/>
          </a:prstGeom>
          <a:noFill/>
        </p:spPr>
        <p:txBody>
          <a:bodyPr wrap="none" rtlCol="0">
            <a:spAutoFit/>
          </a:bodyPr>
          <a:lstStyle/>
          <a:p>
            <a:pPr marL="0" marR="0" defTabSz="0">
              <a:lnSpc>
                <a:spcPct val="107000"/>
              </a:lnSpc>
              <a:spcBef>
                <a:spcPts val="0"/>
              </a:spcBef>
            </a:pPr>
            <a:r>
              <a:rPr lang="en-US" sz="2800" dirty="0">
                <a:effectLst/>
                <a:latin typeface="Symbol" panose="05050102010706020507" pitchFamily="18" charset="2"/>
                <a:ea typeface="Calibri" panose="020F0502020204030204" pitchFamily="34" charset="0"/>
                <a:cs typeface="Times New Roman" panose="02020603050405020304" pitchFamily="18" charset="0"/>
              </a:rPr>
              <a:t>p</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2" name="Text Placeholder 2">
                <a:extLst>
                  <a:ext uri="{FF2B5EF4-FFF2-40B4-BE49-F238E27FC236}">
                    <a16:creationId xmlns:a16="http://schemas.microsoft.com/office/drawing/2014/main" id="{55445C88-9302-677B-4D08-5EE64A6E7C03}"/>
                  </a:ext>
                </a:extLst>
              </p:cNvPr>
              <p:cNvSpPr txBox="1">
                <a:spLocks/>
              </p:cNvSpPr>
              <p:nvPr/>
            </p:nvSpPr>
            <p:spPr>
              <a:xfrm>
                <a:off x="311700" y="1152474"/>
                <a:ext cx="3742140" cy="3762425"/>
              </a:xfrm>
              <a:prstGeom prst="rect">
                <a:avLst/>
              </a:prstGeom>
              <a:noFill/>
              <a:ln>
                <a:noFill/>
              </a:ln>
            </p:spPr>
            <p:txBody>
              <a:bodyPr spcFirstLastPara="1" wrap="square" lIns="91425" tIns="91425" rIns="91425" bIns="91425" anchor="t" anchorCtr="0">
                <a:normAutofit lnSpcReduction="10000"/>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r>
                  <a:rPr lang="en-US" dirty="0">
                    <a:latin typeface="Cambria Math" panose="02040503050406030204" pitchFamily="18" charset="0"/>
                  </a:rPr>
                  <a:t>Methods</a:t>
                </a:r>
              </a:p>
              <a:p>
                <a:pPr lvl="1"/>
                <a:r>
                  <a:rPr lang="en-US" dirty="0"/>
                  <a:t>Sample-based</a:t>
                </a:r>
              </a:p>
              <a:p>
                <a:pPr lvl="2"/>
                <a:r>
                  <a:rPr lang="en-US" dirty="0"/>
                  <a:t>Render scene</a:t>
                </a:r>
              </a:p>
              <a:p>
                <a:pPr lvl="3"/>
                <a:r>
                  <a:rPr lang="en-US" dirty="0"/>
                  <a:t>White diffuse material</a:t>
                </a:r>
              </a:p>
              <a:p>
                <a:pPr lvl="3"/>
                <a:r>
                  <a:rPr lang="en-US" dirty="0"/>
                  <a:t>Directional light</a:t>
                </a:r>
              </a:p>
              <a:p>
                <a:pPr lvl="2"/>
                <a:r>
                  <a:rPr lang="en-US" dirty="0"/>
                  <a:t>Analyze gradients  (PCA)</a:t>
                </a:r>
              </a:p>
              <a:p>
                <a:pPr lvl="2"/>
                <a:r>
                  <a:rPr lang="en-US" dirty="0"/>
                  <a:t>Calculate </a:t>
                </a:r>
                <a14:m>
                  <m:oMath xmlns:m="http://schemas.openxmlformats.org/officeDocument/2006/math">
                    <m:r>
                      <a:rPr lang="en-US" i="1">
                        <a:latin typeface="Cambria Math" panose="02040503050406030204" pitchFamily="18" charset="0"/>
                      </a:rPr>
                      <m:t>𝐺</m:t>
                    </m:r>
                  </m:oMath>
                </a14:m>
                <a:endParaRPr lang="en-US" dirty="0"/>
              </a:p>
              <a:p>
                <a:pPr lvl="3"/>
                <a:r>
                  <a:rPr lang="en-US" dirty="0"/>
                  <a:t>Principal curvature direction</a:t>
                </a:r>
              </a:p>
              <a:p>
                <a:pPr lvl="3"/>
                <a:r>
                  <a:rPr lang="en-US" dirty="0"/>
                  <a:t>Average gradient magnitudes</a:t>
                </a:r>
              </a:p>
              <a:p>
                <a:pPr lvl="1"/>
                <a:endParaRPr lang="en-US" dirty="0">
                  <a:solidFill>
                    <a:schemeClr val="bg2"/>
                  </a:solidFill>
                </a:endParaRPr>
              </a:p>
              <a:p>
                <a:pPr lvl="1"/>
                <a:r>
                  <a:rPr lang="en-US" dirty="0">
                    <a:solidFill>
                      <a:schemeClr val="bg2"/>
                    </a:solidFill>
                  </a:rPr>
                  <a:t>Normal-based</a:t>
                </a:r>
              </a:p>
              <a:p>
                <a:pPr lvl="2"/>
                <a:r>
                  <a:rPr lang="en-US" dirty="0">
                    <a:solidFill>
                      <a:schemeClr val="bg2"/>
                    </a:solidFill>
                  </a:rPr>
                  <a:t>Using angles between surface patches</a:t>
                </a:r>
              </a:p>
              <a:p>
                <a:endParaRPr lang="en-US" dirty="0"/>
              </a:p>
              <a:p>
                <a:endParaRPr lang="en-US" dirty="0"/>
              </a:p>
              <a:p>
                <a:endParaRPr lang="en-US" dirty="0"/>
              </a:p>
              <a:p>
                <a:pPr marL="114300" indent="0">
                  <a:buFont typeface="Arial"/>
                  <a:buNone/>
                </a:pPr>
                <a:endParaRPr lang="en-US" dirty="0"/>
              </a:p>
            </p:txBody>
          </p:sp>
        </mc:Choice>
        <mc:Fallback xmlns="">
          <p:sp>
            <p:nvSpPr>
              <p:cNvPr id="12" name="Text Placeholder 2">
                <a:extLst>
                  <a:ext uri="{FF2B5EF4-FFF2-40B4-BE49-F238E27FC236}">
                    <a16:creationId xmlns:a16="http://schemas.microsoft.com/office/drawing/2014/main" id="{55445C88-9302-677B-4D08-5EE64A6E7C03}"/>
                  </a:ext>
                </a:extLst>
              </p:cNvPr>
              <p:cNvSpPr txBox="1">
                <a:spLocks noRot="1" noChangeAspect="1" noMove="1" noResize="1" noEditPoints="1" noAdjustHandles="1" noChangeArrowheads="1" noChangeShapeType="1" noTextEdit="1"/>
              </p:cNvSpPr>
              <p:nvPr/>
            </p:nvSpPr>
            <p:spPr>
              <a:xfrm>
                <a:off x="311700" y="1152474"/>
                <a:ext cx="3742140" cy="3762425"/>
              </a:xfrm>
              <a:prstGeom prst="rect">
                <a:avLst/>
              </a:prstGeom>
              <a:blipFill>
                <a:blip r:embed="rId7"/>
                <a:stretch>
                  <a:fillRect/>
                </a:stretch>
              </a:blipFill>
              <a:ln>
                <a:noFill/>
              </a:ln>
            </p:spPr>
            <p:txBody>
              <a:bodyPr/>
              <a:lstStyle/>
              <a:p>
                <a:r>
                  <a:rPr lang="en-NL">
                    <a:noFill/>
                  </a:rPr>
                  <a:t> </a:t>
                </a:r>
              </a:p>
            </p:txBody>
          </p:sp>
        </mc:Fallback>
      </mc:AlternateContent>
      <p:pic>
        <p:nvPicPr>
          <p:cNvPr id="13" name="Picture 12" descr="A close up of the moon&#10;&#10;Description automatically generated with medium confidence">
            <a:extLst>
              <a:ext uri="{FF2B5EF4-FFF2-40B4-BE49-F238E27FC236}">
                <a16:creationId xmlns:a16="http://schemas.microsoft.com/office/drawing/2014/main" id="{6E24A590-86EF-D775-1633-1ACCA7DB2DB2}"/>
              </a:ext>
            </a:extLst>
          </p:cNvPr>
          <p:cNvPicPr>
            <a:picLocks noChangeAspect="1"/>
          </p:cNvPicPr>
          <p:nvPr/>
        </p:nvPicPr>
        <p:blipFill>
          <a:blip r:embed="rId8"/>
          <a:stretch>
            <a:fillRect/>
          </a:stretch>
        </p:blipFill>
        <p:spPr>
          <a:xfrm>
            <a:off x="4241072" y="1712721"/>
            <a:ext cx="1004375" cy="1004375"/>
          </a:xfrm>
          <a:prstGeom prst="rect">
            <a:avLst/>
          </a:prstGeom>
        </p:spPr>
      </p:pic>
      <p:pic>
        <p:nvPicPr>
          <p:cNvPr id="14" name="Picture 13" descr="A close up of the moon&#10;&#10;Description automatically generated with medium confidence">
            <a:extLst>
              <a:ext uri="{FF2B5EF4-FFF2-40B4-BE49-F238E27FC236}">
                <a16:creationId xmlns:a16="http://schemas.microsoft.com/office/drawing/2014/main" id="{60DE8CBC-AC80-D4CC-2A99-77CFD5565516}"/>
              </a:ext>
            </a:extLst>
          </p:cNvPr>
          <p:cNvPicPr>
            <a:picLocks noChangeAspect="1"/>
          </p:cNvPicPr>
          <p:nvPr/>
        </p:nvPicPr>
        <p:blipFill>
          <a:blip r:embed="rId9"/>
          <a:stretch>
            <a:fillRect/>
          </a:stretch>
        </p:blipFill>
        <p:spPr>
          <a:xfrm>
            <a:off x="5553335" y="1712723"/>
            <a:ext cx="1004375" cy="1004375"/>
          </a:xfrm>
          <a:prstGeom prst="rect">
            <a:avLst/>
          </a:prstGeom>
        </p:spPr>
      </p:pic>
      <p:pic>
        <p:nvPicPr>
          <p:cNvPr id="15" name="Picture 14" descr="A white crescent moon&#10;&#10;Description automatically generated with low confidence">
            <a:extLst>
              <a:ext uri="{FF2B5EF4-FFF2-40B4-BE49-F238E27FC236}">
                <a16:creationId xmlns:a16="http://schemas.microsoft.com/office/drawing/2014/main" id="{3AAE0CB2-2906-32F2-D4FE-EE3634BADCCC}"/>
              </a:ext>
            </a:extLst>
          </p:cNvPr>
          <p:cNvPicPr>
            <a:picLocks noChangeAspect="1"/>
          </p:cNvPicPr>
          <p:nvPr/>
        </p:nvPicPr>
        <p:blipFill>
          <a:blip r:embed="rId10"/>
          <a:stretch>
            <a:fillRect/>
          </a:stretch>
        </p:blipFill>
        <p:spPr>
          <a:xfrm>
            <a:off x="7717225" y="1712722"/>
            <a:ext cx="1004375" cy="1004375"/>
          </a:xfrm>
          <a:prstGeom prst="rect">
            <a:avLst/>
          </a:prstGeom>
        </p:spPr>
      </p:pic>
      <p:sp>
        <p:nvSpPr>
          <p:cNvPr id="16" name="TextBox 15">
            <a:extLst>
              <a:ext uri="{FF2B5EF4-FFF2-40B4-BE49-F238E27FC236}">
                <a16:creationId xmlns:a16="http://schemas.microsoft.com/office/drawing/2014/main" id="{7B8139BD-F3AE-98EF-AED0-21AF87A94265}"/>
              </a:ext>
            </a:extLst>
          </p:cNvPr>
          <p:cNvSpPr txBox="1"/>
          <p:nvPr/>
        </p:nvSpPr>
        <p:spPr>
          <a:xfrm>
            <a:off x="6865598" y="1953300"/>
            <a:ext cx="543739" cy="523220"/>
          </a:xfrm>
          <a:prstGeom prst="rect">
            <a:avLst/>
          </a:prstGeom>
          <a:noFill/>
        </p:spPr>
        <p:txBody>
          <a:bodyPr wrap="none" rtlCol="0">
            <a:spAutoFit/>
          </a:bodyPr>
          <a:lstStyle/>
          <a:p>
            <a:r>
              <a:rPr lang="en-US" sz="2800" dirty="0"/>
              <a:t>…</a:t>
            </a:r>
          </a:p>
        </p:txBody>
      </p:sp>
      <p:sp>
        <p:nvSpPr>
          <p:cNvPr id="8" name="TextBox 7">
            <a:extLst>
              <a:ext uri="{FF2B5EF4-FFF2-40B4-BE49-F238E27FC236}">
                <a16:creationId xmlns:a16="http://schemas.microsoft.com/office/drawing/2014/main" id="{2A788EED-7FBE-040E-6FE4-B87DEB2EBAD5}"/>
              </a:ext>
            </a:extLst>
          </p:cNvPr>
          <p:cNvSpPr txBox="1"/>
          <p:nvPr/>
        </p:nvSpPr>
        <p:spPr>
          <a:xfrm>
            <a:off x="7183934" y="2717096"/>
            <a:ext cx="1562100" cy="246221"/>
          </a:xfrm>
          <a:prstGeom prst="rect">
            <a:avLst/>
          </a:prstGeom>
          <a:noFill/>
        </p:spPr>
        <p:txBody>
          <a:bodyPr wrap="square" rtlCol="0">
            <a:spAutoFit/>
          </a:bodyPr>
          <a:lstStyle/>
          <a:p>
            <a:pPr algn="r"/>
            <a:r>
              <a:rPr lang="en-US" sz="1000" dirty="0"/>
              <a:t>*diffuse material</a:t>
            </a:r>
          </a:p>
        </p:txBody>
      </p:sp>
    </p:spTree>
    <p:custDataLst>
      <p:tags r:id="rId1"/>
    </p:custDataLst>
    <p:extLst>
      <p:ext uri="{BB962C8B-B14F-4D97-AF65-F5344CB8AC3E}">
        <p14:creationId xmlns:p14="http://schemas.microsoft.com/office/powerpoint/2010/main" val="3866122045"/>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xEl>
                                              <p:pRg st="10" end="10"/>
                                            </p:txEl>
                                          </p:spTgt>
                                        </p:tgtEl>
                                        <p:attrNameLst>
                                          <p:attrName>style.visibility</p:attrName>
                                        </p:attrNameLst>
                                      </p:cBhvr>
                                      <p:to>
                                        <p:strVal val="visible"/>
                                      </p:to>
                                    </p:set>
                                    <p:animEffect transition="in" filter="fade">
                                      <p:cBhvr>
                                        <p:cTn id="7" dur="500"/>
                                        <p:tgtEl>
                                          <p:spTgt spid="12">
                                            <p:txEl>
                                              <p:pRg st="10" end="1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
                                            <p:txEl>
                                              <p:pRg st="11" end="11"/>
                                            </p:txEl>
                                          </p:spTgt>
                                        </p:tgtEl>
                                        <p:attrNameLst>
                                          <p:attrName>style.visibility</p:attrName>
                                        </p:attrNameLst>
                                      </p:cBhvr>
                                      <p:to>
                                        <p:strVal val="visible"/>
                                      </p:to>
                                    </p:set>
                                    <p:animEffect transition="in" filter="fade">
                                      <p:cBhvr>
                                        <p:cTn id="10" dur="500"/>
                                        <p:tgtEl>
                                          <p:spTgt spid="1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8" name="Google Shape;58;p10"/>
              <p:cNvSpPr txBox="1">
                <a:spLocks noGrp="1"/>
              </p:cNvSpPr>
              <p:nvPr>
                <p:ph type="title"/>
              </p:nvPr>
            </p:nvSpPr>
            <p:spPr>
              <a:prstGeom prst="rect">
                <a:avLst/>
              </a:prstGeom>
            </p:spPr>
            <p:txBody>
              <a:bodyPr spcFirstLastPara="1" wrap="square" lIns="91425" tIns="91425" rIns="91425" bIns="91425" anchor="t" anchorCtr="0">
                <a:normAutofit fontScale="90000"/>
              </a:bodyPr>
              <a:lstStyle/>
              <a:p>
                <a:pPr lvl="0"/>
                <a14:m>
                  <m:oMath xmlns:m="http://schemas.openxmlformats.org/officeDocument/2006/math">
                    <m:acc>
                      <m:accPr>
                        <m:chr m:val="̂"/>
                        <m:ctrlPr>
                          <a:rPr lang="en-US" sz="2800" i="1" smtClean="0">
                            <a:solidFill>
                              <a:schemeClr val="tx1"/>
                            </a:solidFill>
                            <a:latin typeface="Cambria Math" panose="02040503050406030204" pitchFamily="18" charset="0"/>
                          </a:rPr>
                        </m:ctrlPr>
                      </m:accPr>
                      <m:e>
                        <m:r>
                          <a:rPr lang="en-US" i="1">
                            <a:latin typeface="Cambria Math" panose="02040503050406030204" pitchFamily="18" charset="0"/>
                          </a:rPr>
                          <m:t>𝐺</m:t>
                        </m:r>
                      </m:e>
                    </m:acc>
                  </m:oMath>
                </a14:m>
                <a:r>
                  <a:rPr lang="en-US" dirty="0">
                    <a:solidFill>
                      <a:schemeClr val="tx1"/>
                    </a:solidFill>
                  </a:rPr>
                  <a:t> </a:t>
                </a:r>
                <a:r>
                  <a:rPr lang="en-US" dirty="0"/>
                  <a:t>for glossy appearances</a:t>
                </a:r>
                <a:endParaRPr dirty="0"/>
              </a:p>
            </p:txBody>
          </p:sp>
        </mc:Choice>
        <mc:Fallback xmlns="">
          <p:sp>
            <p:nvSpPr>
              <p:cNvPr id="58" name="Google Shape;58;p10"/>
              <p:cNvSpPr txBox="1">
                <a:spLocks noGrp="1" noRot="1" noChangeAspect="1" noMove="1" noResize="1" noEditPoints="1" noAdjustHandles="1" noChangeArrowheads="1" noChangeShapeType="1" noTextEdit="1"/>
              </p:cNvSpPr>
              <p:nvPr>
                <p:ph type="title"/>
              </p:nvPr>
            </p:nvSpPr>
            <p:spPr>
              <a:prstGeom prst="rect">
                <a:avLst/>
              </a:prstGeom>
              <a:blipFill>
                <a:blip r:embed="rId4"/>
                <a:stretch>
                  <a:fillRect b="-18085"/>
                </a:stretch>
              </a:blipFill>
            </p:spPr>
            <p:txBody>
              <a:bodyPr/>
              <a:lstStyle/>
              <a:p>
                <a:r>
                  <a:rPr lang="en-NL">
                    <a:noFill/>
                  </a:rPr>
                  <a:t> </a:t>
                </a:r>
              </a:p>
            </p:txBody>
          </p:sp>
        </mc:Fallback>
      </mc:AlternateContent>
      <p:sp>
        <p:nvSpPr>
          <p:cNvPr id="59" name="Google Shape;59;p10"/>
          <p:cNvSpPr txBox="1">
            <a:spLocks noGrp="1"/>
          </p:cNvSpPr>
          <p:nvPr>
            <p:ph type="body" idx="1"/>
          </p:nvPr>
        </p:nvSpPr>
        <p:spPr>
          <a:xfrm>
            <a:off x="311700" y="1152475"/>
            <a:ext cx="3676491" cy="3416400"/>
          </a:xfrm>
          <a:prstGeom prst="rect">
            <a:avLst/>
          </a:prstGeom>
        </p:spPr>
        <p:txBody>
          <a:bodyPr spcFirstLastPara="1" wrap="square" lIns="91425" tIns="91425" rIns="91425" bIns="91425" anchor="t" anchorCtr="0">
            <a:normAutofit/>
          </a:bodyPr>
          <a:lstStyle/>
          <a:p>
            <a:pPr marL="285750" indent="-285750">
              <a:spcAft>
                <a:spcPts val="1200"/>
              </a:spcAft>
            </a:pPr>
            <a:r>
              <a:rPr lang="en-US" dirty="0"/>
              <a:t>Larger gradient magnitudes are important cues for gloss perception</a:t>
            </a:r>
          </a:p>
          <a:p>
            <a:pPr marL="285750" indent="-285750">
              <a:spcAft>
                <a:spcPts val="1200"/>
              </a:spcAft>
            </a:pPr>
            <a:endParaRPr lang="en-US" dirty="0"/>
          </a:p>
          <a:p>
            <a:pPr marL="285750" indent="-285750">
              <a:spcAft>
                <a:spcPts val="1200"/>
              </a:spcAft>
            </a:pPr>
            <a:r>
              <a:rPr lang="en-US" dirty="0">
                <a:latin typeface="Cambria Math" panose="02040503050406030204" pitchFamily="18" charset="0"/>
              </a:rPr>
              <a:t>       parameter is a scalar</a:t>
            </a:r>
            <a:endParaRPr dirty="0"/>
          </a:p>
        </p:txBody>
      </p:sp>
      <p:sp>
        <p:nvSpPr>
          <p:cNvPr id="4" name="Slide Number Placeholder 3">
            <a:extLst>
              <a:ext uri="{FF2B5EF4-FFF2-40B4-BE49-F238E27FC236}">
                <a16:creationId xmlns:a16="http://schemas.microsoft.com/office/drawing/2014/main" id="{58E6B067-20D8-C8AD-B300-E9A9F678E70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27</a:t>
            </a:fld>
            <a:endParaRPr lang="en"/>
          </a:p>
        </p:txBody>
      </p:sp>
      <p:pic>
        <p:nvPicPr>
          <p:cNvPr id="2" name="Picture 1" descr="Logo&#10;&#10;Description automatically generated">
            <a:extLst>
              <a:ext uri="{FF2B5EF4-FFF2-40B4-BE49-F238E27FC236}">
                <a16:creationId xmlns:a16="http://schemas.microsoft.com/office/drawing/2014/main" id="{F3FF232D-5253-0E5E-E677-47362378F269}"/>
              </a:ext>
            </a:extLst>
          </p:cNvPr>
          <p:cNvPicPr>
            <a:picLocks noChangeAspect="1"/>
          </p:cNvPicPr>
          <p:nvPr/>
        </p:nvPicPr>
        <p:blipFill>
          <a:blip r:embed="rId5"/>
          <a:stretch>
            <a:fillRect/>
          </a:stretch>
        </p:blipFill>
        <p:spPr>
          <a:xfrm>
            <a:off x="7816392" y="373765"/>
            <a:ext cx="1264396" cy="778868"/>
          </a:xfrm>
          <a:prstGeom prst="rect">
            <a:avLst/>
          </a:prstGeom>
        </p:spPr>
      </p:pic>
      <p:pic>
        <p:nvPicPr>
          <p:cNvPr id="3" name="Picture 2" descr="A picture containing shape&#10;&#10;Description automatically generated">
            <a:extLst>
              <a:ext uri="{FF2B5EF4-FFF2-40B4-BE49-F238E27FC236}">
                <a16:creationId xmlns:a16="http://schemas.microsoft.com/office/drawing/2014/main" id="{C4B6AB9C-86D1-B4DA-12AF-D18E34754E52}"/>
              </a:ext>
            </a:extLst>
          </p:cNvPr>
          <p:cNvPicPr>
            <a:picLocks noChangeAspect="1"/>
          </p:cNvPicPr>
          <p:nvPr/>
        </p:nvPicPr>
        <p:blipFill>
          <a:blip r:embed="rId6"/>
          <a:stretch>
            <a:fillRect/>
          </a:stretch>
        </p:blipFill>
        <p:spPr>
          <a:xfrm>
            <a:off x="8340600" y="139972"/>
            <a:ext cx="509416" cy="337823"/>
          </a:xfrm>
          <a:prstGeom prst="rect">
            <a:avLst/>
          </a:prstGeom>
        </p:spPr>
      </p:pic>
      <p:sp>
        <p:nvSpPr>
          <p:cNvPr id="5" name="TextBox 4">
            <a:extLst>
              <a:ext uri="{FF2B5EF4-FFF2-40B4-BE49-F238E27FC236}">
                <a16:creationId xmlns:a16="http://schemas.microsoft.com/office/drawing/2014/main" id="{59A437A4-25FD-8A8A-BF8C-3CBAD1355883}"/>
              </a:ext>
            </a:extLst>
          </p:cNvPr>
          <p:cNvSpPr txBox="1"/>
          <p:nvPr/>
        </p:nvSpPr>
        <p:spPr>
          <a:xfrm>
            <a:off x="7964984" y="9003"/>
            <a:ext cx="381836" cy="529184"/>
          </a:xfrm>
          <a:prstGeom prst="rect">
            <a:avLst/>
          </a:prstGeom>
          <a:noFill/>
        </p:spPr>
        <p:txBody>
          <a:bodyPr wrap="none" rtlCol="0">
            <a:spAutoFit/>
          </a:bodyPr>
          <a:lstStyle/>
          <a:p>
            <a:pPr marL="0" marR="0" defTabSz="0">
              <a:lnSpc>
                <a:spcPct val="107000"/>
              </a:lnSpc>
              <a:spcBef>
                <a:spcPts val="0"/>
              </a:spcBef>
            </a:pPr>
            <a:r>
              <a:rPr lang="en-US" sz="2800" dirty="0">
                <a:effectLst/>
                <a:latin typeface="Symbol" panose="05050102010706020507" pitchFamily="18" charset="2"/>
                <a:ea typeface="Calibri" panose="020F0502020204030204" pitchFamily="34" charset="0"/>
                <a:cs typeface="Times New Roman" panose="02020603050405020304" pitchFamily="18" charset="0"/>
              </a:rPr>
              <a:t>p</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0F23103E-D017-1CF0-C7A1-D9D9AE2907D8}"/>
              </a:ext>
            </a:extLst>
          </p:cNvPr>
          <p:cNvPicPr>
            <a:picLocks noChangeAspect="1"/>
          </p:cNvPicPr>
          <p:nvPr/>
        </p:nvPicPr>
        <p:blipFill>
          <a:blip r:embed="rId7"/>
          <a:stretch>
            <a:fillRect/>
          </a:stretch>
        </p:blipFill>
        <p:spPr>
          <a:xfrm>
            <a:off x="4186940" y="1280637"/>
            <a:ext cx="4408368" cy="1397565"/>
          </a:xfrm>
          <a:prstGeom prst="rect">
            <a:avLst/>
          </a:prstGeom>
        </p:spPr>
      </p:pic>
      <p:sp>
        <p:nvSpPr>
          <p:cNvPr id="8" name="TextBox 7">
            <a:extLst>
              <a:ext uri="{FF2B5EF4-FFF2-40B4-BE49-F238E27FC236}">
                <a16:creationId xmlns:a16="http://schemas.microsoft.com/office/drawing/2014/main" id="{259459BB-70EB-6496-E60A-507859AB43D6}"/>
              </a:ext>
            </a:extLst>
          </p:cNvPr>
          <p:cNvSpPr txBox="1"/>
          <p:nvPr/>
        </p:nvSpPr>
        <p:spPr>
          <a:xfrm>
            <a:off x="6506307" y="2675401"/>
            <a:ext cx="2106667" cy="261610"/>
          </a:xfrm>
          <a:prstGeom prst="rect">
            <a:avLst/>
          </a:prstGeom>
          <a:noFill/>
        </p:spPr>
        <p:txBody>
          <a:bodyPr wrap="none" rtlCol="0">
            <a:spAutoFit/>
          </a:bodyPr>
          <a:lstStyle/>
          <a:p>
            <a:r>
              <a:rPr lang="pt-BR" sz="1100" dirty="0"/>
              <a:t>[Sawayama and Nishida 2018]</a:t>
            </a:r>
            <a:endParaRPr lang="en-US" sz="1100" dirty="0"/>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1F21B83-236B-D801-22E2-2FADF080AB48}"/>
                  </a:ext>
                </a:extLst>
              </p:cNvPr>
              <p:cNvSpPr txBox="1"/>
              <p:nvPr/>
            </p:nvSpPr>
            <p:spPr>
              <a:xfrm>
                <a:off x="984740" y="3161175"/>
                <a:ext cx="1215269" cy="37138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sz="1700" i="1" smtClean="0">
                              <a:solidFill>
                                <a:schemeClr val="tx2">
                                  <a:lumMod val="25000"/>
                                </a:schemeClr>
                              </a:solidFill>
                              <a:latin typeface="Cambria Math" panose="02040503050406030204" pitchFamily="18" charset="0"/>
                            </a:rPr>
                          </m:ctrlPr>
                        </m:accPr>
                        <m:e>
                          <m:r>
                            <a:rPr lang="en-US" sz="1800" i="1">
                              <a:solidFill>
                                <a:schemeClr val="tx2">
                                  <a:lumMod val="25000"/>
                                </a:schemeClr>
                              </a:solidFill>
                              <a:latin typeface="Cambria Math" panose="02040503050406030204" pitchFamily="18" charset="0"/>
                            </a:rPr>
                            <m:t>𝐺</m:t>
                          </m:r>
                        </m:e>
                      </m:acc>
                      <m:r>
                        <a:rPr lang="en-US" sz="1700" b="0" i="1" smtClean="0">
                          <a:solidFill>
                            <a:schemeClr val="tx2">
                              <a:lumMod val="25000"/>
                            </a:schemeClr>
                          </a:solidFill>
                          <a:latin typeface="Cambria Math" panose="02040503050406030204" pitchFamily="18" charset="0"/>
                        </a:rPr>
                        <m:t>=      ∗</m:t>
                      </m:r>
                      <m:r>
                        <a:rPr lang="en-US" sz="1700" i="1">
                          <a:solidFill>
                            <a:schemeClr val="tx2">
                              <a:lumMod val="25000"/>
                            </a:schemeClr>
                          </a:solidFill>
                          <a:latin typeface="Cambria Math" panose="02040503050406030204" pitchFamily="18" charset="0"/>
                        </a:rPr>
                        <m:t>𝐺</m:t>
                      </m:r>
                    </m:oMath>
                  </m:oMathPara>
                </a14:m>
                <a:endParaRPr lang="en-US" sz="1700" dirty="0">
                  <a:solidFill>
                    <a:schemeClr val="tx2">
                      <a:lumMod val="25000"/>
                    </a:schemeClr>
                  </a:solidFill>
                </a:endParaRPr>
              </a:p>
            </p:txBody>
          </p:sp>
        </mc:Choice>
        <mc:Fallback xmlns="">
          <p:sp>
            <p:nvSpPr>
              <p:cNvPr id="9" name="TextBox 8">
                <a:extLst>
                  <a:ext uri="{FF2B5EF4-FFF2-40B4-BE49-F238E27FC236}">
                    <a16:creationId xmlns:a16="http://schemas.microsoft.com/office/drawing/2014/main" id="{A1F21B83-236B-D801-22E2-2FADF080AB48}"/>
                  </a:ext>
                </a:extLst>
              </p:cNvPr>
              <p:cNvSpPr txBox="1">
                <a:spLocks noRot="1" noChangeAspect="1" noMove="1" noResize="1" noEditPoints="1" noAdjustHandles="1" noChangeArrowheads="1" noChangeShapeType="1" noTextEdit="1"/>
              </p:cNvSpPr>
              <p:nvPr/>
            </p:nvSpPr>
            <p:spPr>
              <a:xfrm>
                <a:off x="984740" y="3161175"/>
                <a:ext cx="1215269" cy="371384"/>
              </a:xfrm>
              <a:prstGeom prst="rect">
                <a:avLst/>
              </a:prstGeom>
              <a:blipFill>
                <a:blip r:embed="rId8"/>
                <a:stretch>
                  <a:fillRect/>
                </a:stretch>
              </a:blipFill>
            </p:spPr>
            <p:txBody>
              <a:bodyPr/>
              <a:lstStyle/>
              <a:p>
                <a:r>
                  <a:rPr lang="en-NL">
                    <a:noFill/>
                  </a:rPr>
                  <a:t> </a:t>
                </a:r>
              </a:p>
            </p:txBody>
          </p:sp>
        </mc:Fallback>
      </mc:AlternateContent>
      <p:grpSp>
        <p:nvGrpSpPr>
          <p:cNvPr id="6" name="Group 5">
            <a:extLst>
              <a:ext uri="{FF2B5EF4-FFF2-40B4-BE49-F238E27FC236}">
                <a16:creationId xmlns:a16="http://schemas.microsoft.com/office/drawing/2014/main" id="{CF93FC9C-68C9-68AF-E1C4-5E584C234C16}"/>
              </a:ext>
            </a:extLst>
          </p:cNvPr>
          <p:cNvGrpSpPr/>
          <p:nvPr/>
        </p:nvGrpSpPr>
        <p:grpSpPr>
          <a:xfrm>
            <a:off x="1417856" y="3161175"/>
            <a:ext cx="417091" cy="371384"/>
            <a:chOff x="2943497" y="2828234"/>
            <a:chExt cx="417091" cy="371384"/>
          </a:xfrm>
        </p:grpSpPr>
        <p:sp>
          <p:nvSpPr>
            <p:cNvPr id="10" name="TextBox 9">
              <a:extLst>
                <a:ext uri="{FF2B5EF4-FFF2-40B4-BE49-F238E27FC236}">
                  <a16:creationId xmlns:a16="http://schemas.microsoft.com/office/drawing/2014/main" id="{B7EF3597-1258-F89A-F2EB-2F68090AF001}"/>
                </a:ext>
              </a:extLst>
            </p:cNvPr>
            <p:cNvSpPr txBox="1"/>
            <p:nvPr/>
          </p:nvSpPr>
          <p:spPr>
            <a:xfrm>
              <a:off x="2943497" y="2830286"/>
              <a:ext cx="317716" cy="369332"/>
            </a:xfrm>
            <a:prstGeom prst="rect">
              <a:avLst/>
            </a:prstGeom>
            <a:noFill/>
          </p:spPr>
          <p:txBody>
            <a:bodyPr wrap="none" rtlCol="0">
              <a:spAutoFit/>
            </a:bodyPr>
            <a:lstStyle/>
            <a:p>
              <a:r>
                <a:rPr lang="en-US" sz="1800" dirty="0">
                  <a:solidFill>
                    <a:schemeClr val="tx2">
                      <a:lumMod val="25000"/>
                    </a:schemeClr>
                  </a:solidFill>
                  <a:latin typeface="Calibri" panose="020F0502020204030204" pitchFamily="34" charset="0"/>
                  <a:cs typeface="Calibri" panose="020F0502020204030204" pitchFamily="34" charset="0"/>
                </a:rPr>
                <a:t>A</a:t>
              </a:r>
              <a:endParaRPr lang="en-NL" sz="1800" dirty="0">
                <a:solidFill>
                  <a:schemeClr val="tx2">
                    <a:lumMod val="25000"/>
                  </a:schemeClr>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9B5D33A8-5641-59BB-67F2-6F16500270E9}"/>
                </a:ext>
              </a:extLst>
            </p:cNvPr>
            <p:cNvSpPr txBox="1"/>
            <p:nvPr/>
          </p:nvSpPr>
          <p:spPr>
            <a:xfrm>
              <a:off x="3030048" y="2828234"/>
              <a:ext cx="330540" cy="369332"/>
            </a:xfrm>
            <a:prstGeom prst="rect">
              <a:avLst/>
            </a:prstGeom>
            <a:noFill/>
          </p:spPr>
          <p:txBody>
            <a:bodyPr wrap="none" rtlCol="0">
              <a:spAutoFit/>
            </a:bodyPr>
            <a:lstStyle/>
            <a:p>
              <a:r>
                <a:rPr lang="en-US" sz="1800" dirty="0">
                  <a:solidFill>
                    <a:schemeClr val="tx2">
                      <a:lumMod val="25000"/>
                    </a:schemeClr>
                  </a:solidFill>
                  <a:latin typeface="Calibri" panose="020F0502020204030204" pitchFamily="34" charset="0"/>
                  <a:cs typeface="Calibri" panose="020F0502020204030204" pitchFamily="34" charset="0"/>
                </a:rPr>
                <a:t>G</a:t>
              </a:r>
              <a:endParaRPr lang="en-NL" sz="1800" dirty="0">
                <a:solidFill>
                  <a:schemeClr val="tx2">
                    <a:lumMod val="25000"/>
                  </a:schemeClr>
                </a:solidFill>
                <a:latin typeface="Calibri" panose="020F0502020204030204" pitchFamily="34" charset="0"/>
                <a:cs typeface="Calibri" panose="020F0502020204030204" pitchFamily="34" charset="0"/>
              </a:endParaRPr>
            </a:p>
          </p:txBody>
        </p:sp>
      </p:grpSp>
      <p:grpSp>
        <p:nvGrpSpPr>
          <p:cNvPr id="12" name="Group 11">
            <a:extLst>
              <a:ext uri="{FF2B5EF4-FFF2-40B4-BE49-F238E27FC236}">
                <a16:creationId xmlns:a16="http://schemas.microsoft.com/office/drawing/2014/main" id="{9F74FDD1-BB85-DFE3-1200-DE23F57BC223}"/>
              </a:ext>
            </a:extLst>
          </p:cNvPr>
          <p:cNvGrpSpPr/>
          <p:nvPr/>
        </p:nvGrpSpPr>
        <p:grpSpPr>
          <a:xfrm>
            <a:off x="639193" y="2777265"/>
            <a:ext cx="417091" cy="371384"/>
            <a:chOff x="2943497" y="2828234"/>
            <a:chExt cx="417091" cy="371384"/>
          </a:xfrm>
        </p:grpSpPr>
        <p:sp>
          <p:nvSpPr>
            <p:cNvPr id="13" name="TextBox 12">
              <a:extLst>
                <a:ext uri="{FF2B5EF4-FFF2-40B4-BE49-F238E27FC236}">
                  <a16:creationId xmlns:a16="http://schemas.microsoft.com/office/drawing/2014/main" id="{F7E19347-00BB-A8A7-6B70-0A701A19BBF1}"/>
                </a:ext>
              </a:extLst>
            </p:cNvPr>
            <p:cNvSpPr txBox="1"/>
            <p:nvPr/>
          </p:nvSpPr>
          <p:spPr>
            <a:xfrm>
              <a:off x="2943497" y="2830286"/>
              <a:ext cx="317716" cy="369332"/>
            </a:xfrm>
            <a:prstGeom prst="rect">
              <a:avLst/>
            </a:prstGeom>
            <a:noFill/>
          </p:spPr>
          <p:txBody>
            <a:bodyPr wrap="none" rtlCol="0">
              <a:spAutoFit/>
            </a:bodyPr>
            <a:lstStyle/>
            <a:p>
              <a:r>
                <a:rPr lang="en-US" sz="1800" dirty="0">
                  <a:solidFill>
                    <a:schemeClr val="tx2">
                      <a:lumMod val="25000"/>
                    </a:schemeClr>
                  </a:solidFill>
                  <a:latin typeface="Calibri" panose="020F0502020204030204" pitchFamily="34" charset="0"/>
                  <a:cs typeface="Calibri" panose="020F0502020204030204" pitchFamily="34" charset="0"/>
                </a:rPr>
                <a:t>A</a:t>
              </a:r>
              <a:endParaRPr lang="en-NL" sz="1800" dirty="0">
                <a:solidFill>
                  <a:schemeClr val="tx2">
                    <a:lumMod val="25000"/>
                  </a:schemeClr>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2F3B2731-1904-F3A0-4BA8-DC0AC57137BE}"/>
                </a:ext>
              </a:extLst>
            </p:cNvPr>
            <p:cNvSpPr txBox="1"/>
            <p:nvPr/>
          </p:nvSpPr>
          <p:spPr>
            <a:xfrm>
              <a:off x="3030048" y="2828234"/>
              <a:ext cx="330540" cy="369332"/>
            </a:xfrm>
            <a:prstGeom prst="rect">
              <a:avLst/>
            </a:prstGeom>
            <a:noFill/>
          </p:spPr>
          <p:txBody>
            <a:bodyPr wrap="none" rtlCol="0">
              <a:spAutoFit/>
            </a:bodyPr>
            <a:lstStyle/>
            <a:p>
              <a:r>
                <a:rPr lang="en-US" sz="1800" dirty="0">
                  <a:solidFill>
                    <a:schemeClr val="tx2">
                      <a:lumMod val="25000"/>
                    </a:schemeClr>
                  </a:solidFill>
                  <a:latin typeface="Calibri" panose="020F0502020204030204" pitchFamily="34" charset="0"/>
                  <a:cs typeface="Calibri" panose="020F0502020204030204" pitchFamily="34" charset="0"/>
                </a:rPr>
                <a:t>G</a:t>
              </a:r>
              <a:endParaRPr lang="en-NL" sz="1800" dirty="0">
                <a:solidFill>
                  <a:schemeClr val="tx2">
                    <a:lumMod val="25000"/>
                  </a:schemeClr>
                </a:solidFill>
                <a:latin typeface="Calibri" panose="020F0502020204030204" pitchFamily="34" charset="0"/>
                <a:cs typeface="Calibri" panose="020F0502020204030204" pitchFamily="34" charset="0"/>
              </a:endParaRPr>
            </a:p>
          </p:txBody>
        </p:sp>
      </p:grpSp>
    </p:spTree>
    <p:custDataLst>
      <p:tags r:id="rId1"/>
    </p:custDataLst>
    <p:extLst>
      <p:ext uri="{BB962C8B-B14F-4D97-AF65-F5344CB8AC3E}">
        <p14:creationId xmlns:p14="http://schemas.microsoft.com/office/powerpoint/2010/main" val="300941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
                                            <p:txEl>
                                              <p:pRg st="0" end="0"/>
                                            </p:txEl>
                                          </p:spTgt>
                                        </p:tgtEl>
                                        <p:attrNameLst>
                                          <p:attrName>style.visibility</p:attrName>
                                        </p:attrNameLst>
                                      </p:cBhvr>
                                      <p:to>
                                        <p:strVal val="visible"/>
                                      </p:to>
                                    </p:set>
                                    <p:animEffect transition="in" filter="fade">
                                      <p:cBhvr>
                                        <p:cTn id="7" dur="500"/>
                                        <p:tgtEl>
                                          <p:spTgt spid="5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nodeType="withEffect">
                                  <p:stCondLst>
                                    <p:cond delay="0"/>
                                  </p:stCondLst>
                                  <p:childTnLst>
                                    <p:set>
                                      <p:cBhvr>
                                        <p:cTn id="20" dur="1" fill="hold">
                                          <p:stCondLst>
                                            <p:cond delay="0"/>
                                          </p:stCondLst>
                                        </p:cTn>
                                        <p:tgtEl>
                                          <p:spTgt spid="59">
                                            <p:txEl>
                                              <p:pRg st="2" end="2"/>
                                            </p:txEl>
                                          </p:spTgt>
                                        </p:tgtEl>
                                        <p:attrNameLst>
                                          <p:attrName>style.visibility</p:attrName>
                                        </p:attrNameLst>
                                      </p:cBhvr>
                                      <p:to>
                                        <p:strVal val="visible"/>
                                      </p:to>
                                    </p:set>
                                    <p:animEffect transition="in" filter="fade">
                                      <p:cBhvr>
                                        <p:cTn id="21" dur="500"/>
                                        <p:tgtEl>
                                          <p:spTgt spid="59">
                                            <p:txEl>
                                              <p:pRg st="2" end="2"/>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13" name="Google Shape;59;p10">
            <a:extLst>
              <a:ext uri="{FF2B5EF4-FFF2-40B4-BE49-F238E27FC236}">
                <a16:creationId xmlns:a16="http://schemas.microsoft.com/office/drawing/2014/main" id="{56838D1E-7748-0129-1E7E-2CCA2E627032}"/>
              </a:ext>
            </a:extLst>
          </p:cNvPr>
          <p:cNvSpPr txBox="1">
            <a:spLocks/>
          </p:cNvSpPr>
          <p:nvPr/>
        </p:nvSpPr>
        <p:spPr>
          <a:xfrm>
            <a:off x="311700" y="1152474"/>
            <a:ext cx="3676491" cy="3644605"/>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285750" indent="-285750">
              <a:spcAft>
                <a:spcPts val="1200"/>
              </a:spcAft>
            </a:pPr>
            <a:r>
              <a:rPr lang="en-US" dirty="0"/>
              <a:t>Larger gradient magnitudes are important cues for gloss perception</a:t>
            </a:r>
          </a:p>
          <a:p>
            <a:pPr marL="285750" indent="-285750">
              <a:spcAft>
                <a:spcPts val="1200"/>
              </a:spcAft>
            </a:pPr>
            <a:endParaRPr lang="en-US" dirty="0"/>
          </a:p>
          <a:p>
            <a:pPr marL="285750" indent="-285750">
              <a:spcAft>
                <a:spcPts val="1200"/>
              </a:spcAft>
            </a:pPr>
            <a:r>
              <a:rPr lang="en-US" dirty="0">
                <a:latin typeface="Cambria Math" panose="02040503050406030204" pitchFamily="18" charset="0"/>
              </a:rPr>
              <a:t>       parameter is a scalar</a:t>
            </a:r>
          </a:p>
          <a:p>
            <a:pPr marL="285750" indent="-285750">
              <a:spcAft>
                <a:spcPts val="1200"/>
              </a:spcAft>
            </a:pPr>
            <a:endParaRPr lang="en-US" dirty="0">
              <a:latin typeface="Cambria Math" panose="02040503050406030204" pitchFamily="18" charset="0"/>
            </a:endParaRPr>
          </a:p>
          <a:p>
            <a:pPr marL="285750" indent="-285750">
              <a:spcAft>
                <a:spcPts val="1200"/>
              </a:spcAft>
            </a:pPr>
            <a:endParaRPr lang="en-US" dirty="0"/>
          </a:p>
        </p:txBody>
      </p:sp>
      <mc:AlternateContent xmlns:mc="http://schemas.openxmlformats.org/markup-compatibility/2006" xmlns:a14="http://schemas.microsoft.com/office/drawing/2010/main">
        <mc:Choice Requires="a14">
          <p:sp>
            <p:nvSpPr>
              <p:cNvPr id="58" name="Google Shape;58;p10"/>
              <p:cNvSpPr txBox="1">
                <a:spLocks noGrp="1"/>
              </p:cNvSpPr>
              <p:nvPr>
                <p:ph type="title"/>
              </p:nvPr>
            </p:nvSpPr>
            <p:spPr>
              <a:prstGeom prst="rect">
                <a:avLst/>
              </a:prstGeom>
            </p:spPr>
            <p:txBody>
              <a:bodyPr spcFirstLastPara="1" wrap="square" lIns="91425" tIns="91425" rIns="91425" bIns="91425" anchor="t" anchorCtr="0">
                <a:normAutofit fontScale="90000"/>
              </a:bodyPr>
              <a:lstStyle/>
              <a:p>
                <a:pPr lvl="0"/>
                <a14:m>
                  <m:oMath xmlns:m="http://schemas.openxmlformats.org/officeDocument/2006/math">
                    <m:acc>
                      <m:accPr>
                        <m:chr m:val="̂"/>
                        <m:ctrlPr>
                          <a:rPr lang="en-US" sz="2800" i="1" smtClean="0">
                            <a:solidFill>
                              <a:schemeClr val="tx1"/>
                            </a:solidFill>
                            <a:latin typeface="Cambria Math" panose="02040503050406030204" pitchFamily="18" charset="0"/>
                          </a:rPr>
                        </m:ctrlPr>
                      </m:accPr>
                      <m:e>
                        <m:r>
                          <a:rPr lang="en-US" i="1">
                            <a:solidFill>
                              <a:schemeClr val="tx1"/>
                            </a:solidFill>
                            <a:latin typeface="Cambria Math" panose="02040503050406030204" pitchFamily="18" charset="0"/>
                          </a:rPr>
                          <m:t>𝐺</m:t>
                        </m:r>
                      </m:e>
                    </m:acc>
                  </m:oMath>
                </a14:m>
                <a:r>
                  <a:rPr lang="en-US" dirty="0">
                    <a:solidFill>
                      <a:schemeClr val="tx1"/>
                    </a:solidFill>
                  </a:rPr>
                  <a:t> </a:t>
                </a:r>
                <a:r>
                  <a:rPr lang="en-US" dirty="0"/>
                  <a:t>for glossy appearances</a:t>
                </a:r>
                <a:endParaRPr dirty="0"/>
              </a:p>
            </p:txBody>
          </p:sp>
        </mc:Choice>
        <mc:Fallback xmlns="">
          <p:sp>
            <p:nvSpPr>
              <p:cNvPr id="58" name="Google Shape;58;p10"/>
              <p:cNvSpPr txBox="1">
                <a:spLocks noGrp="1" noRot="1" noChangeAspect="1" noMove="1" noResize="1" noEditPoints="1" noAdjustHandles="1" noChangeArrowheads="1" noChangeShapeType="1" noTextEdit="1"/>
              </p:cNvSpPr>
              <p:nvPr>
                <p:ph type="title"/>
              </p:nvPr>
            </p:nvSpPr>
            <p:spPr>
              <a:prstGeom prst="rect">
                <a:avLst/>
              </a:prstGeom>
              <a:blipFill>
                <a:blip r:embed="rId3"/>
                <a:stretch>
                  <a:fillRect b="-18085"/>
                </a:stretch>
              </a:blipFill>
            </p:spPr>
            <p:txBody>
              <a:bodyPr/>
              <a:lstStyle/>
              <a:p>
                <a:r>
                  <a:rPr lang="en-NL">
                    <a:noFill/>
                  </a:rPr>
                  <a:t> </a:t>
                </a:r>
              </a:p>
            </p:txBody>
          </p:sp>
        </mc:Fallback>
      </mc:AlternateContent>
      <p:sp>
        <p:nvSpPr>
          <p:cNvPr id="4" name="Slide Number Placeholder 3">
            <a:extLst>
              <a:ext uri="{FF2B5EF4-FFF2-40B4-BE49-F238E27FC236}">
                <a16:creationId xmlns:a16="http://schemas.microsoft.com/office/drawing/2014/main" id="{58E6B067-20D8-C8AD-B300-E9A9F678E70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28</a:t>
            </a:fld>
            <a:endParaRPr lang="en"/>
          </a:p>
        </p:txBody>
      </p:sp>
      <p:pic>
        <p:nvPicPr>
          <p:cNvPr id="2" name="Picture 1" descr="Logo&#10;&#10;Description automatically generated">
            <a:extLst>
              <a:ext uri="{FF2B5EF4-FFF2-40B4-BE49-F238E27FC236}">
                <a16:creationId xmlns:a16="http://schemas.microsoft.com/office/drawing/2014/main" id="{F3FF232D-5253-0E5E-E677-47362378F269}"/>
              </a:ext>
            </a:extLst>
          </p:cNvPr>
          <p:cNvPicPr>
            <a:picLocks noChangeAspect="1"/>
          </p:cNvPicPr>
          <p:nvPr/>
        </p:nvPicPr>
        <p:blipFill>
          <a:blip r:embed="rId4"/>
          <a:stretch>
            <a:fillRect/>
          </a:stretch>
        </p:blipFill>
        <p:spPr>
          <a:xfrm>
            <a:off x="7816392" y="373765"/>
            <a:ext cx="1264396" cy="778868"/>
          </a:xfrm>
          <a:prstGeom prst="rect">
            <a:avLst/>
          </a:prstGeom>
        </p:spPr>
      </p:pic>
      <p:pic>
        <p:nvPicPr>
          <p:cNvPr id="3" name="Picture 2" descr="A picture containing shape&#10;&#10;Description automatically generated">
            <a:extLst>
              <a:ext uri="{FF2B5EF4-FFF2-40B4-BE49-F238E27FC236}">
                <a16:creationId xmlns:a16="http://schemas.microsoft.com/office/drawing/2014/main" id="{C4B6AB9C-86D1-B4DA-12AF-D18E34754E52}"/>
              </a:ext>
            </a:extLst>
          </p:cNvPr>
          <p:cNvPicPr>
            <a:picLocks noChangeAspect="1"/>
          </p:cNvPicPr>
          <p:nvPr/>
        </p:nvPicPr>
        <p:blipFill>
          <a:blip r:embed="rId5"/>
          <a:stretch>
            <a:fillRect/>
          </a:stretch>
        </p:blipFill>
        <p:spPr>
          <a:xfrm>
            <a:off x="8340600" y="139972"/>
            <a:ext cx="509416" cy="337823"/>
          </a:xfrm>
          <a:prstGeom prst="rect">
            <a:avLst/>
          </a:prstGeom>
        </p:spPr>
      </p:pic>
      <p:sp>
        <p:nvSpPr>
          <p:cNvPr id="5" name="TextBox 4">
            <a:extLst>
              <a:ext uri="{FF2B5EF4-FFF2-40B4-BE49-F238E27FC236}">
                <a16:creationId xmlns:a16="http://schemas.microsoft.com/office/drawing/2014/main" id="{59A437A4-25FD-8A8A-BF8C-3CBAD1355883}"/>
              </a:ext>
            </a:extLst>
          </p:cNvPr>
          <p:cNvSpPr txBox="1"/>
          <p:nvPr/>
        </p:nvSpPr>
        <p:spPr>
          <a:xfrm>
            <a:off x="7964984" y="9003"/>
            <a:ext cx="381836" cy="529184"/>
          </a:xfrm>
          <a:prstGeom prst="rect">
            <a:avLst/>
          </a:prstGeom>
          <a:noFill/>
        </p:spPr>
        <p:txBody>
          <a:bodyPr wrap="none" rtlCol="0">
            <a:spAutoFit/>
          </a:bodyPr>
          <a:lstStyle/>
          <a:p>
            <a:pPr marL="0" marR="0" defTabSz="0">
              <a:lnSpc>
                <a:spcPct val="107000"/>
              </a:lnSpc>
              <a:spcBef>
                <a:spcPts val="0"/>
              </a:spcBef>
            </a:pPr>
            <a:r>
              <a:rPr lang="en-US" sz="2800" dirty="0">
                <a:effectLst/>
                <a:latin typeface="Symbol" panose="05050102010706020507" pitchFamily="18" charset="2"/>
                <a:ea typeface="Calibri" panose="020F0502020204030204" pitchFamily="34" charset="0"/>
                <a:cs typeface="Times New Roman" panose="02020603050405020304" pitchFamily="18" charset="0"/>
              </a:rPr>
              <a:t>p</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0F23103E-D017-1CF0-C7A1-D9D9AE2907D8}"/>
              </a:ext>
            </a:extLst>
          </p:cNvPr>
          <p:cNvPicPr>
            <a:picLocks noChangeAspect="1"/>
          </p:cNvPicPr>
          <p:nvPr/>
        </p:nvPicPr>
        <p:blipFill>
          <a:blip r:embed="rId6"/>
          <a:stretch>
            <a:fillRect/>
          </a:stretch>
        </p:blipFill>
        <p:spPr>
          <a:xfrm>
            <a:off x="4186940" y="1280637"/>
            <a:ext cx="4408368" cy="1397565"/>
          </a:xfrm>
          <a:prstGeom prst="rect">
            <a:avLst/>
          </a:prstGeom>
        </p:spPr>
      </p:pic>
      <p:sp>
        <p:nvSpPr>
          <p:cNvPr id="8" name="TextBox 7">
            <a:extLst>
              <a:ext uri="{FF2B5EF4-FFF2-40B4-BE49-F238E27FC236}">
                <a16:creationId xmlns:a16="http://schemas.microsoft.com/office/drawing/2014/main" id="{259459BB-70EB-6496-E60A-507859AB43D6}"/>
              </a:ext>
            </a:extLst>
          </p:cNvPr>
          <p:cNvSpPr txBox="1"/>
          <p:nvPr/>
        </p:nvSpPr>
        <p:spPr>
          <a:xfrm>
            <a:off x="6506307" y="2675401"/>
            <a:ext cx="2167581" cy="261610"/>
          </a:xfrm>
          <a:prstGeom prst="rect">
            <a:avLst/>
          </a:prstGeom>
          <a:noFill/>
        </p:spPr>
        <p:txBody>
          <a:bodyPr wrap="none" rtlCol="0">
            <a:spAutoFit/>
          </a:bodyPr>
          <a:lstStyle/>
          <a:p>
            <a:r>
              <a:rPr lang="pt-BR" sz="1100" dirty="0"/>
              <a:t>[Sawayama and Nishida 2018]</a:t>
            </a:r>
            <a:endParaRPr lang="en-US" sz="1100" dirty="0"/>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B2372068-11EB-DBC1-1594-049E4185FA1E}"/>
                  </a:ext>
                </a:extLst>
              </p:cNvPr>
              <p:cNvSpPr txBox="1"/>
              <p:nvPr/>
            </p:nvSpPr>
            <p:spPr>
              <a:xfrm>
                <a:off x="998807" y="3027532"/>
                <a:ext cx="2504340" cy="803810"/>
              </a:xfrm>
              <a:prstGeom prst="rect">
                <a:avLst/>
              </a:prstGeom>
              <a:noFill/>
            </p:spPr>
            <p:txBody>
              <a:bodyPr wrap="none" rtlCol="0">
                <a:spAutoFit/>
              </a:bodyPr>
              <a:lstStyle/>
              <a:p>
                <a:pPr marL="0" indent="0">
                  <a:spcAft>
                    <a:spcPts val="1200"/>
                  </a:spcAft>
                  <a:buNone/>
                </a:pPr>
                <a14:m>
                  <m:oMathPara xmlns:m="http://schemas.openxmlformats.org/officeDocument/2006/math">
                    <m:oMathParaPr>
                      <m:jc m:val="centerGroup"/>
                    </m:oMathParaPr>
                    <m:oMath xmlns:m="http://schemas.openxmlformats.org/officeDocument/2006/math">
                      <m:acc>
                        <m:accPr>
                          <m:chr m:val="̂"/>
                          <m:ctrlPr>
                            <a:rPr lang="en-US" sz="1800" i="1" smtClean="0">
                              <a:solidFill>
                                <a:schemeClr val="tx2">
                                  <a:lumMod val="25000"/>
                                </a:schemeClr>
                              </a:solidFill>
                              <a:latin typeface="Cambria Math" panose="02040503050406030204" pitchFamily="18" charset="0"/>
                            </a:rPr>
                          </m:ctrlPr>
                        </m:accPr>
                        <m:e>
                          <m:r>
                            <a:rPr lang="en-US" sz="1800" i="1">
                              <a:solidFill>
                                <a:schemeClr val="tx2">
                                  <a:lumMod val="25000"/>
                                </a:schemeClr>
                              </a:solidFill>
                              <a:latin typeface="Cambria Math" panose="02040503050406030204" pitchFamily="18" charset="0"/>
                            </a:rPr>
                            <m:t>𝐺</m:t>
                          </m:r>
                        </m:e>
                      </m:acc>
                      <m:r>
                        <a:rPr lang="en-US" sz="1800" i="1">
                          <a:solidFill>
                            <a:schemeClr val="tx2">
                              <a:lumMod val="25000"/>
                            </a:schemeClr>
                          </a:solidFill>
                          <a:latin typeface="Cambria Math" panose="02040503050406030204" pitchFamily="18" charset="0"/>
                        </a:rPr>
                        <m:t>=</m:t>
                      </m:r>
                      <m:r>
                        <m:rPr>
                          <m:sty m:val="p"/>
                        </m:rPr>
                        <a:rPr lang="en-US" sz="1800">
                          <a:solidFill>
                            <a:schemeClr val="tx2">
                              <a:lumMod val="25000"/>
                            </a:schemeClr>
                          </a:solidFill>
                          <a:latin typeface="Cambria Math" panose="02040503050406030204" pitchFamily="18" charset="0"/>
                        </a:rPr>
                        <m:t>min</m:t>
                      </m:r>
                      <m:r>
                        <a:rPr lang="en-US" sz="1800" i="1">
                          <a:solidFill>
                            <a:schemeClr val="tx2">
                              <a:lumMod val="25000"/>
                            </a:schemeClr>
                          </a:solidFill>
                          <a:latin typeface="Cambria Math" panose="02040503050406030204" pitchFamily="18" charset="0"/>
                        </a:rPr>
                        <m:t>⁡(</m:t>
                      </m:r>
                      <m:f>
                        <m:fPr>
                          <m:ctrlPr>
                            <a:rPr lang="en-US" sz="1800" i="1">
                              <a:solidFill>
                                <a:schemeClr val="tx2">
                                  <a:lumMod val="25000"/>
                                </a:schemeClr>
                              </a:solidFill>
                              <a:latin typeface="Cambria Math" panose="02040503050406030204" pitchFamily="18" charset="0"/>
                            </a:rPr>
                          </m:ctrlPr>
                        </m:fPr>
                        <m:num>
                          <m:r>
                            <a:rPr lang="en-US" sz="1800" i="1">
                              <a:solidFill>
                                <a:schemeClr val="tx2">
                                  <a:lumMod val="25000"/>
                                </a:schemeClr>
                              </a:solidFill>
                              <a:latin typeface="Cambria Math" panose="02040503050406030204" pitchFamily="18" charset="0"/>
                            </a:rPr>
                            <m:t>1</m:t>
                          </m:r>
                        </m:num>
                        <m:den>
                          <m:d>
                            <m:dPr>
                              <m:begChr m:val="|"/>
                              <m:endChr m:val="|"/>
                              <m:ctrlPr>
                                <a:rPr lang="en-US" sz="1800" i="1">
                                  <a:solidFill>
                                    <a:schemeClr val="tx2">
                                      <a:lumMod val="25000"/>
                                    </a:schemeClr>
                                  </a:solidFill>
                                  <a:latin typeface="Cambria Math" panose="02040503050406030204" pitchFamily="18" charset="0"/>
                                </a:rPr>
                              </m:ctrlPr>
                            </m:dPr>
                            <m:e>
                              <m:r>
                                <a:rPr lang="en-US" sz="1800" b="0" i="1" smtClean="0">
                                  <a:solidFill>
                                    <a:schemeClr val="tx2">
                                      <a:lumMod val="25000"/>
                                    </a:schemeClr>
                                  </a:solidFill>
                                  <a:latin typeface="Cambria Math" panose="02040503050406030204" pitchFamily="18" charset="0"/>
                                </a:rPr>
                                <m:t>𝐺</m:t>
                              </m:r>
                            </m:e>
                          </m:d>
                        </m:den>
                      </m:f>
                      <m:r>
                        <a:rPr lang="en-US" sz="1800" i="1">
                          <a:solidFill>
                            <a:schemeClr val="tx2">
                              <a:lumMod val="25000"/>
                            </a:schemeClr>
                          </a:solidFill>
                          <a:latin typeface="Cambria Math" panose="02040503050406030204" pitchFamily="18" charset="0"/>
                        </a:rPr>
                        <m:t>,</m:t>
                      </m:r>
                      <m:r>
                        <a:rPr lang="en-US" sz="1800" b="0" i="1" smtClean="0">
                          <a:solidFill>
                            <a:schemeClr val="tx2">
                              <a:lumMod val="25000"/>
                            </a:schemeClr>
                          </a:solidFill>
                          <a:latin typeface="Cambria Math" panose="02040503050406030204" pitchFamily="18" charset="0"/>
                        </a:rPr>
                        <m:t>  </m:t>
                      </m:r>
                      <m:r>
                        <a:rPr lang="en-US" sz="1800" i="1">
                          <a:solidFill>
                            <a:schemeClr val="tx2">
                              <a:lumMod val="25000"/>
                            </a:schemeClr>
                          </a:solidFill>
                          <a:latin typeface="Cambria Math" panose="02040503050406030204" pitchFamily="18" charset="0"/>
                        </a:rPr>
                        <m:t>)∗</m:t>
                      </m:r>
                      <m:r>
                        <a:rPr lang="en-US" sz="1800" i="1">
                          <a:solidFill>
                            <a:schemeClr val="tx2">
                              <a:lumMod val="25000"/>
                            </a:schemeClr>
                          </a:solidFill>
                          <a:latin typeface="Cambria Math" panose="02040503050406030204" pitchFamily="18" charset="0"/>
                        </a:rPr>
                        <m:t>𝐺</m:t>
                      </m:r>
                    </m:oMath>
                  </m:oMathPara>
                </a14:m>
                <a:endParaRPr lang="en-US" sz="1800" dirty="0">
                  <a:solidFill>
                    <a:schemeClr val="tx2">
                      <a:lumMod val="25000"/>
                    </a:schemeClr>
                  </a:solidFill>
                </a:endParaRPr>
              </a:p>
            </p:txBody>
          </p:sp>
        </mc:Choice>
        <mc:Fallback xmlns="">
          <p:sp>
            <p:nvSpPr>
              <p:cNvPr id="11" name="TextBox 10">
                <a:extLst>
                  <a:ext uri="{FF2B5EF4-FFF2-40B4-BE49-F238E27FC236}">
                    <a16:creationId xmlns:a16="http://schemas.microsoft.com/office/drawing/2014/main" id="{B2372068-11EB-DBC1-1594-049E4185FA1E}"/>
                  </a:ext>
                </a:extLst>
              </p:cNvPr>
              <p:cNvSpPr txBox="1">
                <a:spLocks noRot="1" noChangeAspect="1" noMove="1" noResize="1" noEditPoints="1" noAdjustHandles="1" noChangeArrowheads="1" noChangeShapeType="1" noTextEdit="1"/>
              </p:cNvSpPr>
              <p:nvPr/>
            </p:nvSpPr>
            <p:spPr>
              <a:xfrm>
                <a:off x="998807" y="3027532"/>
                <a:ext cx="2504340" cy="803810"/>
              </a:xfrm>
              <a:prstGeom prst="rect">
                <a:avLst/>
              </a:prstGeom>
              <a:blipFill>
                <a:blip r:embed="rId7"/>
                <a:stretch>
                  <a:fillRect/>
                </a:stretch>
              </a:blipFill>
            </p:spPr>
            <p:txBody>
              <a:bodyPr/>
              <a:lstStyle/>
              <a:p>
                <a:r>
                  <a:rPr lang="en-NL">
                    <a:noFill/>
                  </a:rPr>
                  <a:t> </a:t>
                </a:r>
              </a:p>
            </p:txBody>
          </p:sp>
        </mc:Fallback>
      </mc:AlternateContent>
      <p:grpSp>
        <p:nvGrpSpPr>
          <p:cNvPr id="12" name="Group 11">
            <a:extLst>
              <a:ext uri="{FF2B5EF4-FFF2-40B4-BE49-F238E27FC236}">
                <a16:creationId xmlns:a16="http://schemas.microsoft.com/office/drawing/2014/main" id="{D3754A52-F734-577D-35E8-334EF42EA303}"/>
              </a:ext>
            </a:extLst>
          </p:cNvPr>
          <p:cNvGrpSpPr/>
          <p:nvPr/>
        </p:nvGrpSpPr>
        <p:grpSpPr>
          <a:xfrm>
            <a:off x="2480302" y="3169883"/>
            <a:ext cx="417091" cy="371384"/>
            <a:chOff x="2943497" y="2828234"/>
            <a:chExt cx="417091" cy="371384"/>
          </a:xfrm>
        </p:grpSpPr>
        <p:sp>
          <p:nvSpPr>
            <p:cNvPr id="14" name="TextBox 13">
              <a:extLst>
                <a:ext uri="{FF2B5EF4-FFF2-40B4-BE49-F238E27FC236}">
                  <a16:creationId xmlns:a16="http://schemas.microsoft.com/office/drawing/2014/main" id="{69346C29-8A2F-1735-9B5A-BD0301CE3D54}"/>
                </a:ext>
              </a:extLst>
            </p:cNvPr>
            <p:cNvSpPr txBox="1"/>
            <p:nvPr/>
          </p:nvSpPr>
          <p:spPr>
            <a:xfrm>
              <a:off x="2943497" y="2830286"/>
              <a:ext cx="317716" cy="369332"/>
            </a:xfrm>
            <a:prstGeom prst="rect">
              <a:avLst/>
            </a:prstGeom>
            <a:noFill/>
          </p:spPr>
          <p:txBody>
            <a:bodyPr wrap="none" rtlCol="0">
              <a:spAutoFit/>
            </a:bodyPr>
            <a:lstStyle/>
            <a:p>
              <a:r>
                <a:rPr lang="en-US" sz="1800" dirty="0">
                  <a:solidFill>
                    <a:schemeClr val="tx2">
                      <a:lumMod val="25000"/>
                    </a:schemeClr>
                  </a:solidFill>
                  <a:latin typeface="Calibri" panose="020F0502020204030204" pitchFamily="34" charset="0"/>
                  <a:cs typeface="Calibri" panose="020F0502020204030204" pitchFamily="34" charset="0"/>
                </a:rPr>
                <a:t>A</a:t>
              </a:r>
              <a:endParaRPr lang="en-NL" sz="1800" dirty="0">
                <a:solidFill>
                  <a:schemeClr val="tx2">
                    <a:lumMod val="25000"/>
                  </a:schemeClr>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4B02F97D-CD9D-C799-22D1-3AB79FF8D025}"/>
                </a:ext>
              </a:extLst>
            </p:cNvPr>
            <p:cNvSpPr txBox="1"/>
            <p:nvPr/>
          </p:nvSpPr>
          <p:spPr>
            <a:xfrm>
              <a:off x="3030048" y="2828234"/>
              <a:ext cx="330540" cy="369332"/>
            </a:xfrm>
            <a:prstGeom prst="rect">
              <a:avLst/>
            </a:prstGeom>
            <a:noFill/>
          </p:spPr>
          <p:txBody>
            <a:bodyPr wrap="none" rtlCol="0">
              <a:spAutoFit/>
            </a:bodyPr>
            <a:lstStyle/>
            <a:p>
              <a:r>
                <a:rPr lang="en-US" sz="1800" dirty="0">
                  <a:solidFill>
                    <a:schemeClr val="tx2">
                      <a:lumMod val="25000"/>
                    </a:schemeClr>
                  </a:solidFill>
                  <a:latin typeface="Calibri" panose="020F0502020204030204" pitchFamily="34" charset="0"/>
                  <a:cs typeface="Calibri" panose="020F0502020204030204" pitchFamily="34" charset="0"/>
                </a:rPr>
                <a:t>G</a:t>
              </a:r>
              <a:endParaRPr lang="en-NL" sz="1800" dirty="0">
                <a:solidFill>
                  <a:schemeClr val="tx2">
                    <a:lumMod val="25000"/>
                  </a:schemeClr>
                </a:solidFill>
                <a:latin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id="{1625B320-8387-0A81-AE66-67DFAA0FCD4C}"/>
              </a:ext>
            </a:extLst>
          </p:cNvPr>
          <p:cNvGrpSpPr/>
          <p:nvPr/>
        </p:nvGrpSpPr>
        <p:grpSpPr>
          <a:xfrm>
            <a:off x="639193" y="2777265"/>
            <a:ext cx="417091" cy="371384"/>
            <a:chOff x="2943497" y="2828234"/>
            <a:chExt cx="417091" cy="371384"/>
          </a:xfrm>
        </p:grpSpPr>
        <p:sp>
          <p:nvSpPr>
            <p:cNvPr id="18" name="TextBox 17">
              <a:extLst>
                <a:ext uri="{FF2B5EF4-FFF2-40B4-BE49-F238E27FC236}">
                  <a16:creationId xmlns:a16="http://schemas.microsoft.com/office/drawing/2014/main" id="{86741379-46C0-6AB5-24FA-02731C6944F8}"/>
                </a:ext>
              </a:extLst>
            </p:cNvPr>
            <p:cNvSpPr txBox="1"/>
            <p:nvPr/>
          </p:nvSpPr>
          <p:spPr>
            <a:xfrm>
              <a:off x="2943497" y="2830286"/>
              <a:ext cx="317716" cy="369332"/>
            </a:xfrm>
            <a:prstGeom prst="rect">
              <a:avLst/>
            </a:prstGeom>
            <a:noFill/>
          </p:spPr>
          <p:txBody>
            <a:bodyPr wrap="none" rtlCol="0">
              <a:spAutoFit/>
            </a:bodyPr>
            <a:lstStyle/>
            <a:p>
              <a:r>
                <a:rPr lang="en-US" sz="1800" dirty="0">
                  <a:solidFill>
                    <a:schemeClr val="tx2">
                      <a:lumMod val="25000"/>
                    </a:schemeClr>
                  </a:solidFill>
                  <a:latin typeface="Calibri" panose="020F0502020204030204" pitchFamily="34" charset="0"/>
                  <a:cs typeface="Calibri" panose="020F0502020204030204" pitchFamily="34" charset="0"/>
                </a:rPr>
                <a:t>A</a:t>
              </a:r>
              <a:endParaRPr lang="en-NL" sz="1800" dirty="0">
                <a:solidFill>
                  <a:schemeClr val="tx2">
                    <a:lumMod val="25000"/>
                  </a:schemeClr>
                </a:solidFill>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216B924D-529D-1137-F283-6DB21AF5EA7C}"/>
                </a:ext>
              </a:extLst>
            </p:cNvPr>
            <p:cNvSpPr txBox="1"/>
            <p:nvPr/>
          </p:nvSpPr>
          <p:spPr>
            <a:xfrm>
              <a:off x="3030048" y="2828234"/>
              <a:ext cx="330540" cy="369332"/>
            </a:xfrm>
            <a:prstGeom prst="rect">
              <a:avLst/>
            </a:prstGeom>
            <a:noFill/>
          </p:spPr>
          <p:txBody>
            <a:bodyPr wrap="none" rtlCol="0">
              <a:spAutoFit/>
            </a:bodyPr>
            <a:lstStyle/>
            <a:p>
              <a:r>
                <a:rPr lang="en-US" sz="1800" dirty="0">
                  <a:solidFill>
                    <a:schemeClr val="tx2">
                      <a:lumMod val="25000"/>
                    </a:schemeClr>
                  </a:solidFill>
                  <a:latin typeface="Calibri" panose="020F0502020204030204" pitchFamily="34" charset="0"/>
                  <a:cs typeface="Calibri" panose="020F0502020204030204" pitchFamily="34" charset="0"/>
                </a:rPr>
                <a:t>G</a:t>
              </a:r>
              <a:endParaRPr lang="en-NL" sz="1800" dirty="0">
                <a:solidFill>
                  <a:schemeClr val="tx2">
                    <a:lumMod val="25000"/>
                  </a:schemeClr>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9132957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31" name="Google Shape;59;p10">
            <a:extLst>
              <a:ext uri="{FF2B5EF4-FFF2-40B4-BE49-F238E27FC236}">
                <a16:creationId xmlns:a16="http://schemas.microsoft.com/office/drawing/2014/main" id="{286FA90B-1A0A-4A6B-5975-59EA69757423}"/>
              </a:ext>
            </a:extLst>
          </p:cNvPr>
          <p:cNvSpPr txBox="1">
            <a:spLocks/>
          </p:cNvSpPr>
          <p:nvPr/>
        </p:nvSpPr>
        <p:spPr>
          <a:xfrm>
            <a:off x="4297678" y="1204850"/>
            <a:ext cx="2448718" cy="34164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spcAft>
                <a:spcPts val="1200"/>
              </a:spcAft>
              <a:buFont typeface="Arial"/>
              <a:buNone/>
            </a:pPr>
            <a:r>
              <a:rPr lang="en-US" dirty="0">
                <a:solidFill>
                  <a:srgbClr val="000000"/>
                </a:solidFill>
              </a:rPr>
              <a:t>Mirror Objects</a:t>
            </a:r>
          </a:p>
        </p:txBody>
      </p:sp>
      <p:sp>
        <p:nvSpPr>
          <p:cNvPr id="58" name="Google Shape;58;p10"/>
          <p:cNvSpPr txBox="1">
            <a:spLocks noGrp="1"/>
          </p:cNvSpPr>
          <p:nvPr>
            <p:ph type="title"/>
          </p:nvPr>
        </p:nvSpPr>
        <p:spPr>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dirty="0"/>
              <a:t>Lighting Design Results</a:t>
            </a:r>
            <a:endParaRPr dirty="0"/>
          </a:p>
        </p:txBody>
      </p:sp>
      <p:sp>
        <p:nvSpPr>
          <p:cNvPr id="4" name="Slide Number Placeholder 3">
            <a:extLst>
              <a:ext uri="{FF2B5EF4-FFF2-40B4-BE49-F238E27FC236}">
                <a16:creationId xmlns:a16="http://schemas.microsoft.com/office/drawing/2014/main" id="{58E6B067-20D8-C8AD-B300-E9A9F678E70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29</a:t>
            </a:fld>
            <a:endParaRPr lang="en"/>
          </a:p>
        </p:txBody>
      </p:sp>
      <p:pic>
        <p:nvPicPr>
          <p:cNvPr id="2" name="Picture 1" descr="Logo&#10;&#10;Description automatically generated">
            <a:extLst>
              <a:ext uri="{FF2B5EF4-FFF2-40B4-BE49-F238E27FC236}">
                <a16:creationId xmlns:a16="http://schemas.microsoft.com/office/drawing/2014/main" id="{68A6C907-4E58-092D-9364-DC9D4CC62E3B}"/>
              </a:ext>
            </a:extLst>
          </p:cNvPr>
          <p:cNvPicPr>
            <a:picLocks noChangeAspect="1"/>
          </p:cNvPicPr>
          <p:nvPr/>
        </p:nvPicPr>
        <p:blipFill>
          <a:blip r:embed="rId4"/>
          <a:stretch>
            <a:fillRect/>
          </a:stretch>
        </p:blipFill>
        <p:spPr>
          <a:xfrm>
            <a:off x="7816392" y="373765"/>
            <a:ext cx="1264396" cy="778868"/>
          </a:xfrm>
          <a:prstGeom prst="rect">
            <a:avLst/>
          </a:prstGeom>
        </p:spPr>
      </p:pic>
      <p:pic>
        <p:nvPicPr>
          <p:cNvPr id="3" name="Picture 2" descr="A picture containing shape&#10;&#10;Description automatically generated">
            <a:extLst>
              <a:ext uri="{FF2B5EF4-FFF2-40B4-BE49-F238E27FC236}">
                <a16:creationId xmlns:a16="http://schemas.microsoft.com/office/drawing/2014/main" id="{7A56C1FB-E6D3-A1B6-7F3E-4B7194C133B5}"/>
              </a:ext>
            </a:extLst>
          </p:cNvPr>
          <p:cNvPicPr>
            <a:picLocks noChangeAspect="1"/>
          </p:cNvPicPr>
          <p:nvPr/>
        </p:nvPicPr>
        <p:blipFill>
          <a:blip r:embed="rId5"/>
          <a:stretch>
            <a:fillRect/>
          </a:stretch>
        </p:blipFill>
        <p:spPr>
          <a:xfrm>
            <a:off x="8340600" y="139972"/>
            <a:ext cx="509416" cy="337823"/>
          </a:xfrm>
          <a:prstGeom prst="rect">
            <a:avLst/>
          </a:prstGeom>
        </p:spPr>
      </p:pic>
      <p:sp>
        <p:nvSpPr>
          <p:cNvPr id="5" name="TextBox 4">
            <a:extLst>
              <a:ext uri="{FF2B5EF4-FFF2-40B4-BE49-F238E27FC236}">
                <a16:creationId xmlns:a16="http://schemas.microsoft.com/office/drawing/2014/main" id="{8DC42424-F985-87EB-DDC9-68B071D9AB5B}"/>
              </a:ext>
            </a:extLst>
          </p:cNvPr>
          <p:cNvSpPr txBox="1"/>
          <p:nvPr/>
        </p:nvSpPr>
        <p:spPr>
          <a:xfrm>
            <a:off x="7964984" y="9003"/>
            <a:ext cx="381836" cy="529184"/>
          </a:xfrm>
          <a:prstGeom prst="rect">
            <a:avLst/>
          </a:prstGeom>
          <a:noFill/>
        </p:spPr>
        <p:txBody>
          <a:bodyPr wrap="none" rtlCol="0">
            <a:spAutoFit/>
          </a:bodyPr>
          <a:lstStyle/>
          <a:p>
            <a:pPr marL="0" marR="0" defTabSz="0">
              <a:lnSpc>
                <a:spcPct val="107000"/>
              </a:lnSpc>
              <a:spcBef>
                <a:spcPts val="0"/>
              </a:spcBef>
            </a:pPr>
            <a:r>
              <a:rPr lang="en-US" sz="2800" dirty="0">
                <a:effectLst/>
                <a:latin typeface="Symbol" panose="05050102010706020507" pitchFamily="18" charset="2"/>
                <a:ea typeface="Calibri" panose="020F0502020204030204" pitchFamily="34" charset="0"/>
                <a:cs typeface="Times New Roman" panose="02020603050405020304" pitchFamily="18" charset="0"/>
              </a:rPr>
              <a:t>p</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Google Shape;59;p10">
            <a:extLst>
              <a:ext uri="{FF2B5EF4-FFF2-40B4-BE49-F238E27FC236}">
                <a16:creationId xmlns:a16="http://schemas.microsoft.com/office/drawing/2014/main" id="{1AECC1E0-3AE2-0DF1-FADA-BCDFC3AF85A8}"/>
              </a:ext>
            </a:extLst>
          </p:cNvPr>
          <p:cNvSpPr txBox="1">
            <a:spLocks noGrp="1"/>
          </p:cNvSpPr>
          <p:nvPr>
            <p:ph type="body" idx="1"/>
          </p:nvPr>
        </p:nvSpPr>
        <p:spPr>
          <a:xfrm>
            <a:off x="444626" y="1204850"/>
            <a:ext cx="2448718"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US" dirty="0">
                <a:solidFill>
                  <a:srgbClr val="000000"/>
                </a:solidFill>
              </a:rPr>
              <a:t>Diffuse Objects</a:t>
            </a:r>
            <a:endParaRPr dirty="0">
              <a:solidFill>
                <a:srgbClr val="000000"/>
              </a:solidFill>
            </a:endParaRPr>
          </a:p>
        </p:txBody>
      </p:sp>
      <p:grpSp>
        <p:nvGrpSpPr>
          <p:cNvPr id="19" name="Group 18">
            <a:extLst>
              <a:ext uri="{FF2B5EF4-FFF2-40B4-BE49-F238E27FC236}">
                <a16:creationId xmlns:a16="http://schemas.microsoft.com/office/drawing/2014/main" id="{BC8E613C-0355-6ABF-3487-D266778D7839}"/>
              </a:ext>
            </a:extLst>
          </p:cNvPr>
          <p:cNvGrpSpPr/>
          <p:nvPr/>
        </p:nvGrpSpPr>
        <p:grpSpPr>
          <a:xfrm>
            <a:off x="464682" y="1629063"/>
            <a:ext cx="3346217" cy="2062712"/>
            <a:chOff x="1817845" y="1438833"/>
            <a:chExt cx="6735260" cy="4078011"/>
          </a:xfrm>
        </p:grpSpPr>
        <p:pic>
          <p:nvPicPr>
            <p:cNvPr id="12" name="Picture 11" descr="A picture containing text&#10;&#10;Description automatically generated">
              <a:extLst>
                <a:ext uri="{FF2B5EF4-FFF2-40B4-BE49-F238E27FC236}">
                  <a16:creationId xmlns:a16="http://schemas.microsoft.com/office/drawing/2014/main" id="{724FE63A-8074-42C0-4069-3648DE9071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43033" y="1438833"/>
              <a:ext cx="1900652" cy="3167753"/>
            </a:xfrm>
            <a:prstGeom prst="rect">
              <a:avLst/>
            </a:prstGeom>
          </p:spPr>
        </p:pic>
        <p:grpSp>
          <p:nvGrpSpPr>
            <p:cNvPr id="13" name="Group 12">
              <a:extLst>
                <a:ext uri="{FF2B5EF4-FFF2-40B4-BE49-F238E27FC236}">
                  <a16:creationId xmlns:a16="http://schemas.microsoft.com/office/drawing/2014/main" id="{90A289FC-07DC-7AD9-3C16-721CDC922165}"/>
                </a:ext>
              </a:extLst>
            </p:cNvPr>
            <p:cNvGrpSpPr/>
            <p:nvPr/>
          </p:nvGrpSpPr>
          <p:grpSpPr>
            <a:xfrm>
              <a:off x="1817848" y="4664974"/>
              <a:ext cx="6735257" cy="851870"/>
              <a:chOff x="2902950" y="2823947"/>
              <a:chExt cx="6735257" cy="851870"/>
            </a:xfrm>
          </p:grpSpPr>
          <p:sp>
            <p:nvSpPr>
              <p:cNvPr id="14" name="TextBox 13">
                <a:extLst>
                  <a:ext uri="{FF2B5EF4-FFF2-40B4-BE49-F238E27FC236}">
                    <a16:creationId xmlns:a16="http://schemas.microsoft.com/office/drawing/2014/main" id="{6C963092-F8FD-63FB-985D-A04E556AE09D}"/>
                  </a:ext>
                </a:extLst>
              </p:cNvPr>
              <p:cNvSpPr txBox="1"/>
              <p:nvPr/>
            </p:nvSpPr>
            <p:spPr>
              <a:xfrm>
                <a:off x="2902950" y="2823947"/>
                <a:ext cx="1900649" cy="517207"/>
              </a:xfrm>
              <a:prstGeom prst="rect">
                <a:avLst/>
              </a:prstGeom>
              <a:noFill/>
            </p:spPr>
            <p:txBody>
              <a:bodyPr wrap="square" rtlCol="0">
                <a:spAutoFit/>
              </a:bodyPr>
              <a:lstStyle/>
              <a:p>
                <a:pPr algn="ctr"/>
                <a:r>
                  <a:rPr lang="en-US" sz="1100" dirty="0">
                    <a:latin typeface="Times New Roman" panose="02020603050405020304" pitchFamily="18" charset="0"/>
                    <a:cs typeface="Times New Roman" panose="02020603050405020304" pitchFamily="18" charset="0"/>
                  </a:rPr>
                  <a:t>Ours</a:t>
                </a:r>
              </a:p>
            </p:txBody>
          </p:sp>
          <p:sp>
            <p:nvSpPr>
              <p:cNvPr id="15" name="TextBox 14">
                <a:extLst>
                  <a:ext uri="{FF2B5EF4-FFF2-40B4-BE49-F238E27FC236}">
                    <a16:creationId xmlns:a16="http://schemas.microsoft.com/office/drawing/2014/main" id="{25BF7997-EE75-2920-BB8F-D96E6F10321B}"/>
                  </a:ext>
                </a:extLst>
              </p:cNvPr>
              <p:cNvSpPr txBox="1"/>
              <p:nvPr/>
            </p:nvSpPr>
            <p:spPr>
              <a:xfrm>
                <a:off x="5320254" y="2823947"/>
                <a:ext cx="1900649" cy="851870"/>
              </a:xfrm>
              <a:prstGeom prst="rect">
                <a:avLst/>
              </a:prstGeom>
              <a:noFill/>
            </p:spPr>
            <p:txBody>
              <a:bodyPr wrap="square" rtlCol="0">
                <a:spAutoFit/>
              </a:bodyPr>
              <a:lstStyle/>
              <a:p>
                <a:pPr algn="ctr"/>
                <a:r>
                  <a:rPr lang="en-US" sz="1100" dirty="0">
                    <a:latin typeface="Times New Roman" panose="02020603050405020304" pitchFamily="18" charset="0"/>
                    <a:cs typeface="Times New Roman" panose="02020603050405020304" pitchFamily="18" charset="0"/>
                  </a:rPr>
                  <a:t>From Camera</a:t>
                </a:r>
              </a:p>
            </p:txBody>
          </p:sp>
          <p:sp>
            <p:nvSpPr>
              <p:cNvPr id="16" name="TextBox 15">
                <a:extLst>
                  <a:ext uri="{FF2B5EF4-FFF2-40B4-BE49-F238E27FC236}">
                    <a16:creationId xmlns:a16="http://schemas.microsoft.com/office/drawing/2014/main" id="{0B0E0809-6F44-6937-2A09-99058BD943A3}"/>
                  </a:ext>
                </a:extLst>
              </p:cNvPr>
              <p:cNvSpPr txBox="1"/>
              <p:nvPr/>
            </p:nvSpPr>
            <p:spPr>
              <a:xfrm>
                <a:off x="7737556" y="2823947"/>
                <a:ext cx="1900651" cy="851870"/>
              </a:xfrm>
              <a:prstGeom prst="rect">
                <a:avLst/>
              </a:prstGeom>
              <a:noFill/>
            </p:spPr>
            <p:txBody>
              <a:bodyPr wrap="square" rtlCol="0">
                <a:spAutoFit/>
              </a:bodyPr>
              <a:lstStyle/>
              <a:p>
                <a:pPr algn="ctr"/>
                <a:r>
                  <a:rPr lang="en-US" sz="1100" dirty="0">
                    <a:latin typeface="Times New Roman" panose="02020603050405020304" pitchFamily="18" charset="0"/>
                    <a:cs typeface="Times New Roman" panose="02020603050405020304" pitchFamily="18" charset="0"/>
                  </a:rPr>
                  <a:t>From Top Right</a:t>
                </a:r>
              </a:p>
            </p:txBody>
          </p:sp>
        </p:grpSp>
        <p:pic>
          <p:nvPicPr>
            <p:cNvPr id="17" name="Picture 16" descr="A picture containing text, dancer&#10;&#10;Description automatically generated">
              <a:extLst>
                <a:ext uri="{FF2B5EF4-FFF2-40B4-BE49-F238E27FC236}">
                  <a16:creationId xmlns:a16="http://schemas.microsoft.com/office/drawing/2014/main" id="{8D5821E3-E9CF-3FC1-7FE4-9FD717C2601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44576" y="1438837"/>
              <a:ext cx="1900649" cy="3167749"/>
            </a:xfrm>
            <a:prstGeom prst="rect">
              <a:avLst/>
            </a:prstGeom>
          </p:spPr>
        </p:pic>
        <p:pic>
          <p:nvPicPr>
            <p:cNvPr id="18" name="Picture 17" descr="A mannequin wearing a white dress and holding a tablet&#10;&#10;Description automatically generated with low confidence">
              <a:extLst>
                <a:ext uri="{FF2B5EF4-FFF2-40B4-BE49-F238E27FC236}">
                  <a16:creationId xmlns:a16="http://schemas.microsoft.com/office/drawing/2014/main" id="{2ACB6DD2-9864-AF2B-7BA3-4426D15DE6B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17845" y="1438833"/>
              <a:ext cx="1900652" cy="3167753"/>
            </a:xfrm>
            <a:prstGeom prst="rect">
              <a:avLst/>
            </a:prstGeom>
          </p:spPr>
        </p:pic>
      </p:grpSp>
      <p:pic>
        <p:nvPicPr>
          <p:cNvPr id="6" name="Picture 5" descr="A picture containing different, several&#10;&#10;Description automatically generated">
            <a:extLst>
              <a:ext uri="{FF2B5EF4-FFF2-40B4-BE49-F238E27FC236}">
                <a16:creationId xmlns:a16="http://schemas.microsoft.com/office/drawing/2014/main" id="{F4F9B92F-A6A7-B53D-A629-7B42888C7B06}"/>
              </a:ext>
            </a:extLst>
          </p:cNvPr>
          <p:cNvPicPr>
            <a:picLocks noChangeAspect="1"/>
          </p:cNvPicPr>
          <p:nvPr/>
        </p:nvPicPr>
        <p:blipFill>
          <a:blip r:embed="rId9"/>
          <a:stretch>
            <a:fillRect/>
          </a:stretch>
        </p:blipFill>
        <p:spPr>
          <a:xfrm>
            <a:off x="4293357" y="1629063"/>
            <a:ext cx="4447578" cy="1673474"/>
          </a:xfrm>
          <a:prstGeom prst="rect">
            <a:avLst/>
          </a:prstGeom>
        </p:spPr>
      </p:pic>
      <p:grpSp>
        <p:nvGrpSpPr>
          <p:cNvPr id="33" name="Group 32">
            <a:extLst>
              <a:ext uri="{FF2B5EF4-FFF2-40B4-BE49-F238E27FC236}">
                <a16:creationId xmlns:a16="http://schemas.microsoft.com/office/drawing/2014/main" id="{A47420DB-2BEE-AE6D-271D-9BD54D1B188B}"/>
              </a:ext>
            </a:extLst>
          </p:cNvPr>
          <p:cNvGrpSpPr/>
          <p:nvPr/>
        </p:nvGrpSpPr>
        <p:grpSpPr>
          <a:xfrm>
            <a:off x="4354974" y="3342389"/>
            <a:ext cx="4324344" cy="1412367"/>
            <a:chOff x="4354974" y="3342389"/>
            <a:chExt cx="4324344" cy="1412367"/>
          </a:xfrm>
        </p:grpSpPr>
        <p:sp>
          <p:nvSpPr>
            <p:cNvPr id="28" name="TextBox 27">
              <a:extLst>
                <a:ext uri="{FF2B5EF4-FFF2-40B4-BE49-F238E27FC236}">
                  <a16:creationId xmlns:a16="http://schemas.microsoft.com/office/drawing/2014/main" id="{EF812E15-19B4-E00E-B040-9BC5237B120B}"/>
                </a:ext>
              </a:extLst>
            </p:cNvPr>
            <p:cNvSpPr txBox="1"/>
            <p:nvPr/>
          </p:nvSpPr>
          <p:spPr>
            <a:xfrm>
              <a:off x="4359597" y="4339258"/>
              <a:ext cx="1010955" cy="415498"/>
            </a:xfrm>
            <a:prstGeom prst="rect">
              <a:avLst/>
            </a:prstGeom>
            <a:noFill/>
          </p:spPr>
          <p:txBody>
            <a:bodyPr wrap="square" rtlCol="0">
              <a:spAutoFit/>
            </a:bodyPr>
            <a:lstStyle/>
            <a:p>
              <a:pPr algn="ctr"/>
              <a:r>
                <a:rPr lang="en-US" sz="1050" dirty="0"/>
                <a:t>AG: 1</a:t>
              </a:r>
            </a:p>
            <a:p>
              <a:pPr algn="ctr"/>
              <a:r>
                <a:rPr lang="en-US" sz="1050" dirty="0"/>
                <a:t>(Diffuse goal)</a:t>
              </a:r>
            </a:p>
          </p:txBody>
        </p:sp>
        <p:grpSp>
          <p:nvGrpSpPr>
            <p:cNvPr id="32" name="Group 31">
              <a:extLst>
                <a:ext uri="{FF2B5EF4-FFF2-40B4-BE49-F238E27FC236}">
                  <a16:creationId xmlns:a16="http://schemas.microsoft.com/office/drawing/2014/main" id="{060B11D5-7C04-3A4D-3922-E8641FA613F2}"/>
                </a:ext>
              </a:extLst>
            </p:cNvPr>
            <p:cNvGrpSpPr/>
            <p:nvPr/>
          </p:nvGrpSpPr>
          <p:grpSpPr>
            <a:xfrm>
              <a:off x="4354974" y="3342389"/>
              <a:ext cx="4324344" cy="1250785"/>
              <a:chOff x="4354974" y="3342389"/>
              <a:chExt cx="4324344" cy="1250785"/>
            </a:xfrm>
          </p:grpSpPr>
          <p:grpSp>
            <p:nvGrpSpPr>
              <p:cNvPr id="27" name="Group 26">
                <a:extLst>
                  <a:ext uri="{FF2B5EF4-FFF2-40B4-BE49-F238E27FC236}">
                    <a16:creationId xmlns:a16="http://schemas.microsoft.com/office/drawing/2014/main" id="{5643AC69-B29F-1B21-F2D9-39AFA3CFC1D8}"/>
                  </a:ext>
                </a:extLst>
              </p:cNvPr>
              <p:cNvGrpSpPr/>
              <p:nvPr/>
            </p:nvGrpSpPr>
            <p:grpSpPr>
              <a:xfrm>
                <a:off x="4354974" y="3342389"/>
                <a:ext cx="4324344" cy="1250785"/>
                <a:chOff x="450263" y="1656063"/>
                <a:chExt cx="8243474" cy="2369744"/>
              </a:xfrm>
            </p:grpSpPr>
            <p:grpSp>
              <p:nvGrpSpPr>
                <p:cNvPr id="26" name="Group 25">
                  <a:extLst>
                    <a:ext uri="{FF2B5EF4-FFF2-40B4-BE49-F238E27FC236}">
                      <a16:creationId xmlns:a16="http://schemas.microsoft.com/office/drawing/2014/main" id="{AADD9095-5D3E-03CE-0E9F-D2D7965018AE}"/>
                    </a:ext>
                  </a:extLst>
                </p:cNvPr>
                <p:cNvGrpSpPr/>
                <p:nvPr/>
              </p:nvGrpSpPr>
              <p:grpSpPr>
                <a:xfrm>
                  <a:off x="450263" y="2127732"/>
                  <a:ext cx="8243474" cy="1445384"/>
                  <a:chOff x="450263" y="2127732"/>
                  <a:chExt cx="8243474" cy="1445384"/>
                </a:xfrm>
              </p:grpSpPr>
              <p:pic>
                <p:nvPicPr>
                  <p:cNvPr id="7" name="Picture 6" descr="A close-up of a shoe&#10;&#10;Description automatically generated with low confidence">
                    <a:extLst>
                      <a:ext uri="{FF2B5EF4-FFF2-40B4-BE49-F238E27FC236}">
                        <a16:creationId xmlns:a16="http://schemas.microsoft.com/office/drawing/2014/main" id="{22FB0B9F-6B44-EA20-0A18-E9609E73B06D}"/>
                      </a:ext>
                    </a:extLst>
                  </p:cNvPr>
                  <p:cNvPicPr>
                    <a:picLocks noChangeAspect="1"/>
                  </p:cNvPicPr>
                  <p:nvPr/>
                </p:nvPicPr>
                <p:blipFill>
                  <a:blip r:embed="rId10"/>
                  <a:stretch>
                    <a:fillRect/>
                  </a:stretch>
                </p:blipFill>
                <p:spPr>
                  <a:xfrm>
                    <a:off x="6766561" y="2127735"/>
                    <a:ext cx="1927176" cy="1445381"/>
                  </a:xfrm>
                  <a:prstGeom prst="rect">
                    <a:avLst/>
                  </a:prstGeom>
                </p:spPr>
              </p:pic>
              <p:pic>
                <p:nvPicPr>
                  <p:cNvPr id="9" name="Picture 8" descr="A close-up of a logo&#10;&#10;Description automatically generated with medium confidence">
                    <a:extLst>
                      <a:ext uri="{FF2B5EF4-FFF2-40B4-BE49-F238E27FC236}">
                        <a16:creationId xmlns:a16="http://schemas.microsoft.com/office/drawing/2014/main" id="{498749AC-7A04-883F-7D38-45FD162B1CC1}"/>
                      </a:ext>
                    </a:extLst>
                  </p:cNvPr>
                  <p:cNvPicPr>
                    <a:picLocks noChangeAspect="1"/>
                  </p:cNvPicPr>
                  <p:nvPr/>
                </p:nvPicPr>
                <p:blipFill>
                  <a:blip r:embed="rId11"/>
                  <a:stretch>
                    <a:fillRect/>
                  </a:stretch>
                </p:blipFill>
                <p:spPr>
                  <a:xfrm>
                    <a:off x="4648170" y="2127732"/>
                    <a:ext cx="1927179" cy="1445384"/>
                  </a:xfrm>
                  <a:prstGeom prst="rect">
                    <a:avLst/>
                  </a:prstGeom>
                </p:spPr>
              </p:pic>
              <p:pic>
                <p:nvPicPr>
                  <p:cNvPr id="10" name="Picture 9" descr="A close-up of a sculpture&#10;&#10;Description automatically generated with medium confidence">
                    <a:extLst>
                      <a:ext uri="{FF2B5EF4-FFF2-40B4-BE49-F238E27FC236}">
                        <a16:creationId xmlns:a16="http://schemas.microsoft.com/office/drawing/2014/main" id="{440DDF19-3CDA-E051-D010-10B5E493D219}"/>
                      </a:ext>
                    </a:extLst>
                  </p:cNvPr>
                  <p:cNvPicPr>
                    <a:picLocks noChangeAspect="1"/>
                  </p:cNvPicPr>
                  <p:nvPr/>
                </p:nvPicPr>
                <p:blipFill>
                  <a:blip r:embed="rId12"/>
                  <a:stretch>
                    <a:fillRect/>
                  </a:stretch>
                </p:blipFill>
                <p:spPr>
                  <a:xfrm>
                    <a:off x="450263" y="2127732"/>
                    <a:ext cx="1927179" cy="1445384"/>
                  </a:xfrm>
                  <a:prstGeom prst="rect">
                    <a:avLst/>
                  </a:prstGeom>
                </p:spPr>
              </p:pic>
              <p:pic>
                <p:nvPicPr>
                  <p:cNvPr id="11" name="Picture 10" descr="A close-up of a ring&#10;&#10;Description automatically generated with medium confidence">
                    <a:extLst>
                      <a:ext uri="{FF2B5EF4-FFF2-40B4-BE49-F238E27FC236}">
                        <a16:creationId xmlns:a16="http://schemas.microsoft.com/office/drawing/2014/main" id="{5E1B5785-6D6E-FE62-EE1C-09B1C50E2D61}"/>
                      </a:ext>
                    </a:extLst>
                  </p:cNvPr>
                  <p:cNvPicPr>
                    <a:picLocks noChangeAspect="1"/>
                  </p:cNvPicPr>
                  <p:nvPr/>
                </p:nvPicPr>
                <p:blipFill>
                  <a:blip r:embed="rId13"/>
                  <a:stretch>
                    <a:fillRect/>
                  </a:stretch>
                </p:blipFill>
                <p:spPr>
                  <a:xfrm>
                    <a:off x="2568652" y="2127732"/>
                    <a:ext cx="1927179" cy="1445384"/>
                  </a:xfrm>
                  <a:prstGeom prst="rect">
                    <a:avLst/>
                  </a:prstGeom>
                </p:spPr>
              </p:pic>
            </p:grpSp>
            <p:sp>
              <p:nvSpPr>
                <p:cNvPr id="20" name="TextBox 19">
                  <a:extLst>
                    <a:ext uri="{FF2B5EF4-FFF2-40B4-BE49-F238E27FC236}">
                      <a16:creationId xmlns:a16="http://schemas.microsoft.com/office/drawing/2014/main" id="{7122B4A4-C005-CAA2-DDA9-E165E904F530}"/>
                    </a:ext>
                  </a:extLst>
                </p:cNvPr>
                <p:cNvSpPr txBox="1"/>
                <p:nvPr/>
              </p:nvSpPr>
              <p:spPr>
                <a:xfrm>
                  <a:off x="1490023" y="1656063"/>
                  <a:ext cx="1927178" cy="481071"/>
                </a:xfrm>
                <a:prstGeom prst="rect">
                  <a:avLst/>
                </a:prstGeom>
                <a:noFill/>
              </p:spPr>
              <p:txBody>
                <a:bodyPr wrap="square" rtlCol="0">
                  <a:spAutoFit/>
                </a:bodyPr>
                <a:lstStyle/>
                <a:p>
                  <a:pPr algn="ctr"/>
                  <a:r>
                    <a:rPr lang="en-US" sz="1050" dirty="0"/>
                    <a:t>Ours</a:t>
                  </a:r>
                </a:p>
              </p:txBody>
            </p:sp>
            <p:sp>
              <p:nvSpPr>
                <p:cNvPr id="21" name="TextBox 20">
                  <a:extLst>
                    <a:ext uri="{FF2B5EF4-FFF2-40B4-BE49-F238E27FC236}">
                      <a16:creationId xmlns:a16="http://schemas.microsoft.com/office/drawing/2014/main" id="{65FAE7E3-29DA-CBE2-D26F-2138088462B7}"/>
                    </a:ext>
                  </a:extLst>
                </p:cNvPr>
                <p:cNvSpPr txBox="1"/>
                <p:nvPr/>
              </p:nvSpPr>
              <p:spPr>
                <a:xfrm>
                  <a:off x="2568650" y="3544736"/>
                  <a:ext cx="1927178" cy="481071"/>
                </a:xfrm>
                <a:prstGeom prst="rect">
                  <a:avLst/>
                </a:prstGeom>
                <a:noFill/>
              </p:spPr>
              <p:txBody>
                <a:bodyPr wrap="square" rtlCol="0">
                  <a:spAutoFit/>
                </a:bodyPr>
                <a:lstStyle/>
                <a:p>
                  <a:pPr algn="ctr"/>
                  <a:r>
                    <a:rPr lang="en-US" sz="1050" dirty="0"/>
                    <a:t>AG: 10</a:t>
                  </a:r>
                </a:p>
              </p:txBody>
            </p:sp>
            <p:sp>
              <p:nvSpPr>
                <p:cNvPr id="23" name="TextBox 22">
                  <a:extLst>
                    <a:ext uri="{FF2B5EF4-FFF2-40B4-BE49-F238E27FC236}">
                      <a16:creationId xmlns:a16="http://schemas.microsoft.com/office/drawing/2014/main" id="{55573DB5-F6DF-DF88-0B6F-489EBAB206D4}"/>
                    </a:ext>
                  </a:extLst>
                </p:cNvPr>
                <p:cNvSpPr txBox="1"/>
                <p:nvPr/>
              </p:nvSpPr>
              <p:spPr>
                <a:xfrm>
                  <a:off x="4667606" y="3544736"/>
                  <a:ext cx="1907743" cy="481071"/>
                </a:xfrm>
                <a:prstGeom prst="rect">
                  <a:avLst/>
                </a:prstGeom>
                <a:noFill/>
              </p:spPr>
              <p:txBody>
                <a:bodyPr wrap="square" rtlCol="0">
                  <a:spAutoFit/>
                </a:bodyPr>
                <a:lstStyle/>
                <a:p>
                  <a:pPr algn="ctr"/>
                  <a:r>
                    <a:rPr lang="el-GR" sz="1050" dirty="0"/>
                    <a:t>α</a:t>
                  </a:r>
                  <a:r>
                    <a:rPr lang="en-US" sz="1050" dirty="0"/>
                    <a:t>: 0.5</a:t>
                  </a:r>
                </a:p>
              </p:txBody>
            </p:sp>
            <p:sp>
              <p:nvSpPr>
                <p:cNvPr id="24" name="TextBox 23">
                  <a:extLst>
                    <a:ext uri="{FF2B5EF4-FFF2-40B4-BE49-F238E27FC236}">
                      <a16:creationId xmlns:a16="http://schemas.microsoft.com/office/drawing/2014/main" id="{7586D57B-D4FB-9A00-7137-2CDE86BDA366}"/>
                    </a:ext>
                  </a:extLst>
                </p:cNvPr>
                <p:cNvSpPr txBox="1"/>
                <p:nvPr/>
              </p:nvSpPr>
              <p:spPr>
                <a:xfrm>
                  <a:off x="6780627" y="3544736"/>
                  <a:ext cx="1903391" cy="481071"/>
                </a:xfrm>
                <a:prstGeom prst="rect">
                  <a:avLst/>
                </a:prstGeom>
                <a:noFill/>
              </p:spPr>
              <p:txBody>
                <a:bodyPr wrap="square" rtlCol="0">
                  <a:spAutoFit/>
                </a:bodyPr>
                <a:lstStyle/>
                <a:p>
                  <a:pPr algn="ctr"/>
                  <a:r>
                    <a:rPr lang="el-GR" sz="1050" dirty="0"/>
                    <a:t>α</a:t>
                  </a:r>
                  <a:r>
                    <a:rPr lang="en-US" sz="1050" dirty="0"/>
                    <a:t>: 0.0005</a:t>
                  </a:r>
                </a:p>
              </p:txBody>
            </p:sp>
          </p:grpSp>
          <p:sp>
            <p:nvSpPr>
              <p:cNvPr id="29" name="TextBox 28">
                <a:extLst>
                  <a:ext uri="{FF2B5EF4-FFF2-40B4-BE49-F238E27FC236}">
                    <a16:creationId xmlns:a16="http://schemas.microsoft.com/office/drawing/2014/main" id="{8B3B71D4-F413-85FB-CC29-503F0CDD59D3}"/>
                  </a:ext>
                </a:extLst>
              </p:cNvPr>
              <p:cNvSpPr txBox="1"/>
              <p:nvPr/>
            </p:nvSpPr>
            <p:spPr>
              <a:xfrm>
                <a:off x="6577494" y="3349372"/>
                <a:ext cx="2096726" cy="253916"/>
              </a:xfrm>
              <a:prstGeom prst="rect">
                <a:avLst/>
              </a:prstGeom>
              <a:noFill/>
            </p:spPr>
            <p:txBody>
              <a:bodyPr wrap="square" rtlCol="0">
                <a:spAutoFit/>
              </a:bodyPr>
              <a:lstStyle/>
              <a:p>
                <a:pPr algn="ctr"/>
                <a:r>
                  <a:rPr lang="en-US" sz="1050" dirty="0" err="1"/>
                  <a:t>Bousseau</a:t>
                </a:r>
                <a:r>
                  <a:rPr lang="en-US" sz="1050" dirty="0"/>
                  <a:t> et al.</a:t>
                </a:r>
              </a:p>
            </p:txBody>
          </p:sp>
        </p:grpSp>
      </p:grpSp>
    </p:spTree>
    <p:custDataLst>
      <p:tags r:id="rId1"/>
    </p:custDataLst>
    <p:extLst>
      <p:ext uri="{BB962C8B-B14F-4D97-AF65-F5344CB8AC3E}">
        <p14:creationId xmlns:p14="http://schemas.microsoft.com/office/powerpoint/2010/main" val="2319005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500"/>
                                        <p:tgtEl>
                                          <p:spTgt spid="8">
                                            <p:txEl>
                                              <p:pRg st="0" end="0"/>
                                            </p:txEl>
                                          </p:spTgt>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8"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pic>
        <p:nvPicPr>
          <p:cNvPr id="6" name="Picture 5">
            <a:extLst>
              <a:ext uri="{FF2B5EF4-FFF2-40B4-BE49-F238E27FC236}">
                <a16:creationId xmlns:a16="http://schemas.microsoft.com/office/drawing/2014/main" id="{A7B7A072-4A99-1A48-6436-FEB9EE5AA121}"/>
              </a:ext>
            </a:extLst>
          </p:cNvPr>
          <p:cNvPicPr>
            <a:picLocks noChangeAspect="1"/>
          </p:cNvPicPr>
          <p:nvPr/>
        </p:nvPicPr>
        <p:blipFill>
          <a:blip r:embed="rId4"/>
          <a:stretch>
            <a:fillRect/>
          </a:stretch>
        </p:blipFill>
        <p:spPr>
          <a:xfrm>
            <a:off x="1916422" y="1530105"/>
            <a:ext cx="1988904" cy="1988904"/>
          </a:xfrm>
          <a:prstGeom prst="rect">
            <a:avLst/>
          </a:prstGeom>
        </p:spPr>
      </p:pic>
      <p:sp>
        <p:nvSpPr>
          <p:cNvPr id="58" name="Google Shape;58;p10"/>
          <p:cNvSpPr txBox="1">
            <a:spLocks noGrp="1"/>
          </p:cNvSpPr>
          <p:nvPr>
            <p:ph type="title"/>
          </p:nvPr>
        </p:nvSpPr>
        <p:spPr>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dirty="0"/>
              <a:t>Lighting Design</a:t>
            </a:r>
            <a:endParaRPr dirty="0"/>
          </a:p>
        </p:txBody>
      </p:sp>
      <p:sp>
        <p:nvSpPr>
          <p:cNvPr id="4" name="Slide Number Placeholder 3">
            <a:extLst>
              <a:ext uri="{FF2B5EF4-FFF2-40B4-BE49-F238E27FC236}">
                <a16:creationId xmlns:a16="http://schemas.microsoft.com/office/drawing/2014/main" id="{58E6B067-20D8-C8AD-B300-E9A9F678E70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a:t>
            </a:fld>
            <a:endParaRPr lang="en"/>
          </a:p>
        </p:txBody>
      </p:sp>
      <p:pic>
        <p:nvPicPr>
          <p:cNvPr id="10" name="Picture 9">
            <a:extLst>
              <a:ext uri="{FF2B5EF4-FFF2-40B4-BE49-F238E27FC236}">
                <a16:creationId xmlns:a16="http://schemas.microsoft.com/office/drawing/2014/main" id="{E3B2562C-863C-1E48-1706-3624C3FA91E2}"/>
              </a:ext>
            </a:extLst>
          </p:cNvPr>
          <p:cNvPicPr>
            <a:picLocks noChangeAspect="1"/>
          </p:cNvPicPr>
          <p:nvPr/>
        </p:nvPicPr>
        <p:blipFill>
          <a:blip r:embed="rId5"/>
          <a:stretch>
            <a:fillRect/>
          </a:stretch>
        </p:blipFill>
        <p:spPr>
          <a:xfrm>
            <a:off x="5238675" y="3613394"/>
            <a:ext cx="1988902" cy="994451"/>
          </a:xfrm>
          <a:prstGeom prst="rect">
            <a:avLst/>
          </a:prstGeom>
        </p:spPr>
      </p:pic>
      <p:pic>
        <p:nvPicPr>
          <p:cNvPr id="12" name="Picture 11" descr="A picture containing tree, sky, outdoor, traveling&#10;&#10;Description automatically generated">
            <a:extLst>
              <a:ext uri="{FF2B5EF4-FFF2-40B4-BE49-F238E27FC236}">
                <a16:creationId xmlns:a16="http://schemas.microsoft.com/office/drawing/2014/main" id="{89363E6A-B826-B7CE-4385-5DB243BC65B2}"/>
              </a:ext>
            </a:extLst>
          </p:cNvPr>
          <p:cNvPicPr>
            <a:picLocks noChangeAspect="1"/>
          </p:cNvPicPr>
          <p:nvPr/>
        </p:nvPicPr>
        <p:blipFill>
          <a:blip r:embed="rId6"/>
          <a:stretch>
            <a:fillRect/>
          </a:stretch>
        </p:blipFill>
        <p:spPr>
          <a:xfrm flipH="1">
            <a:off x="1916424" y="3613394"/>
            <a:ext cx="1988902" cy="994452"/>
          </a:xfrm>
          <a:prstGeom prst="rect">
            <a:avLst/>
          </a:prstGeom>
        </p:spPr>
      </p:pic>
      <p:pic>
        <p:nvPicPr>
          <p:cNvPr id="19" name="Picture 18" descr="Logo&#10;&#10;Description automatically generated">
            <a:extLst>
              <a:ext uri="{FF2B5EF4-FFF2-40B4-BE49-F238E27FC236}">
                <a16:creationId xmlns:a16="http://schemas.microsoft.com/office/drawing/2014/main" id="{8A055FAB-5896-5804-E3E0-50646AEA7AA6}"/>
              </a:ext>
            </a:extLst>
          </p:cNvPr>
          <p:cNvPicPr>
            <a:picLocks noChangeAspect="1"/>
          </p:cNvPicPr>
          <p:nvPr/>
        </p:nvPicPr>
        <p:blipFill>
          <a:blip r:embed="rId7"/>
          <a:stretch>
            <a:fillRect/>
          </a:stretch>
        </p:blipFill>
        <p:spPr>
          <a:xfrm>
            <a:off x="7816392" y="373765"/>
            <a:ext cx="1264396" cy="778868"/>
          </a:xfrm>
          <a:prstGeom prst="rect">
            <a:avLst/>
          </a:prstGeom>
        </p:spPr>
      </p:pic>
      <p:pic>
        <p:nvPicPr>
          <p:cNvPr id="20" name="Picture 19" descr="A picture containing shape&#10;&#10;Description automatically generated">
            <a:extLst>
              <a:ext uri="{FF2B5EF4-FFF2-40B4-BE49-F238E27FC236}">
                <a16:creationId xmlns:a16="http://schemas.microsoft.com/office/drawing/2014/main" id="{3A85F671-AE50-7F86-AEB4-B227CE1478A9}"/>
              </a:ext>
            </a:extLst>
          </p:cNvPr>
          <p:cNvPicPr>
            <a:picLocks noChangeAspect="1"/>
          </p:cNvPicPr>
          <p:nvPr/>
        </p:nvPicPr>
        <p:blipFill>
          <a:blip r:embed="rId8"/>
          <a:stretch>
            <a:fillRect/>
          </a:stretch>
        </p:blipFill>
        <p:spPr>
          <a:xfrm>
            <a:off x="8340600" y="139972"/>
            <a:ext cx="509416" cy="337823"/>
          </a:xfrm>
          <a:prstGeom prst="rect">
            <a:avLst/>
          </a:prstGeom>
        </p:spPr>
      </p:pic>
      <p:sp>
        <p:nvSpPr>
          <p:cNvPr id="21" name="TextBox 20">
            <a:extLst>
              <a:ext uri="{FF2B5EF4-FFF2-40B4-BE49-F238E27FC236}">
                <a16:creationId xmlns:a16="http://schemas.microsoft.com/office/drawing/2014/main" id="{A8491886-CC27-6EDB-803D-49ABC3A04C0B}"/>
              </a:ext>
            </a:extLst>
          </p:cNvPr>
          <p:cNvSpPr txBox="1"/>
          <p:nvPr/>
        </p:nvSpPr>
        <p:spPr>
          <a:xfrm>
            <a:off x="7964984" y="9003"/>
            <a:ext cx="381836" cy="529184"/>
          </a:xfrm>
          <a:prstGeom prst="rect">
            <a:avLst/>
          </a:prstGeom>
          <a:noFill/>
        </p:spPr>
        <p:txBody>
          <a:bodyPr wrap="none" rtlCol="0">
            <a:spAutoFit/>
          </a:bodyPr>
          <a:lstStyle/>
          <a:p>
            <a:pPr marL="0" marR="0" defTabSz="0">
              <a:lnSpc>
                <a:spcPct val="107000"/>
              </a:lnSpc>
              <a:spcBef>
                <a:spcPts val="0"/>
              </a:spcBef>
            </a:pPr>
            <a:r>
              <a:rPr lang="en-US" sz="2800" dirty="0">
                <a:effectLst/>
                <a:latin typeface="Symbol" panose="05050102010706020507" pitchFamily="18" charset="2"/>
                <a:ea typeface="Calibri" panose="020F0502020204030204" pitchFamily="34" charset="0"/>
                <a:cs typeface="Times New Roman" panose="02020603050405020304" pitchFamily="18" charset="0"/>
              </a:rPr>
              <a:t>p</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2" name="Picture 21" descr="A white egg on a black background&#10;&#10;Description automatically generated with medium confidence">
            <a:extLst>
              <a:ext uri="{FF2B5EF4-FFF2-40B4-BE49-F238E27FC236}">
                <a16:creationId xmlns:a16="http://schemas.microsoft.com/office/drawing/2014/main" id="{CF40132B-CAF1-6A2F-19F3-39796B267FDC}"/>
              </a:ext>
            </a:extLst>
          </p:cNvPr>
          <p:cNvPicPr>
            <a:picLocks noChangeAspect="1"/>
          </p:cNvPicPr>
          <p:nvPr/>
        </p:nvPicPr>
        <p:blipFill>
          <a:blip r:embed="rId9"/>
          <a:stretch>
            <a:fillRect/>
          </a:stretch>
        </p:blipFill>
        <p:spPr>
          <a:xfrm>
            <a:off x="5238675" y="1530105"/>
            <a:ext cx="1988905" cy="1988905"/>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Shape 57"/>
        <p:cNvGrpSpPr/>
        <p:nvPr/>
      </p:nvGrpSpPr>
      <p:grpSpPr>
        <a:xfrm>
          <a:off x="0" y="0"/>
          <a:ext cx="0" cy="0"/>
          <a:chOff x="0" y="0"/>
          <a:chExt cx="0" cy="0"/>
        </a:xfrm>
      </p:grpSpPr>
      <p:sp>
        <p:nvSpPr>
          <p:cNvPr id="58" name="Google Shape;58;p10"/>
          <p:cNvSpPr txBox="1">
            <a:spLocks noGrp="1"/>
          </p:cNvSpPr>
          <p:nvPr>
            <p:ph type="title"/>
          </p:nvPr>
        </p:nvSpPr>
        <p:spPr>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dirty="0"/>
              <a:t>Partial Shape-Material Design</a:t>
            </a:r>
            <a:endParaRPr dirty="0"/>
          </a:p>
        </p:txBody>
      </p:sp>
      <p:sp>
        <p:nvSpPr>
          <p:cNvPr id="4" name="Slide Number Placeholder 3">
            <a:extLst>
              <a:ext uri="{FF2B5EF4-FFF2-40B4-BE49-F238E27FC236}">
                <a16:creationId xmlns:a16="http://schemas.microsoft.com/office/drawing/2014/main" id="{58E6B067-20D8-C8AD-B300-E9A9F678E70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30</a:t>
            </a:fld>
            <a:endParaRPr lang="en"/>
          </a:p>
        </p:txBody>
      </p:sp>
      <p:pic>
        <p:nvPicPr>
          <p:cNvPr id="2" name="Picture 1" descr="Logo&#10;&#10;Description automatically generated">
            <a:extLst>
              <a:ext uri="{FF2B5EF4-FFF2-40B4-BE49-F238E27FC236}">
                <a16:creationId xmlns:a16="http://schemas.microsoft.com/office/drawing/2014/main" id="{AFA2028E-B9EB-78E5-1F6E-F13E24067D0E}"/>
              </a:ext>
            </a:extLst>
          </p:cNvPr>
          <p:cNvPicPr>
            <a:picLocks noChangeAspect="1"/>
          </p:cNvPicPr>
          <p:nvPr/>
        </p:nvPicPr>
        <p:blipFill>
          <a:blip r:embed="rId4"/>
          <a:stretch>
            <a:fillRect/>
          </a:stretch>
        </p:blipFill>
        <p:spPr>
          <a:xfrm>
            <a:off x="7816392" y="373765"/>
            <a:ext cx="1264396" cy="778868"/>
          </a:xfrm>
          <a:prstGeom prst="rect">
            <a:avLst/>
          </a:prstGeom>
        </p:spPr>
      </p:pic>
      <p:pic>
        <p:nvPicPr>
          <p:cNvPr id="3" name="Picture 2" descr="A picture containing shape&#10;&#10;Description automatically generated">
            <a:extLst>
              <a:ext uri="{FF2B5EF4-FFF2-40B4-BE49-F238E27FC236}">
                <a16:creationId xmlns:a16="http://schemas.microsoft.com/office/drawing/2014/main" id="{ADF69AC1-8C8E-36B7-C722-FF280F1D6113}"/>
              </a:ext>
            </a:extLst>
          </p:cNvPr>
          <p:cNvPicPr>
            <a:picLocks noChangeAspect="1"/>
          </p:cNvPicPr>
          <p:nvPr/>
        </p:nvPicPr>
        <p:blipFill>
          <a:blip r:embed="rId5"/>
          <a:stretch>
            <a:fillRect/>
          </a:stretch>
        </p:blipFill>
        <p:spPr>
          <a:xfrm>
            <a:off x="8340600" y="139972"/>
            <a:ext cx="509416" cy="337823"/>
          </a:xfrm>
          <a:prstGeom prst="rect">
            <a:avLst/>
          </a:prstGeom>
        </p:spPr>
      </p:pic>
      <p:sp>
        <p:nvSpPr>
          <p:cNvPr id="5" name="TextBox 4">
            <a:extLst>
              <a:ext uri="{FF2B5EF4-FFF2-40B4-BE49-F238E27FC236}">
                <a16:creationId xmlns:a16="http://schemas.microsoft.com/office/drawing/2014/main" id="{E018260B-311E-4DAB-E3DC-511FC2A989F9}"/>
              </a:ext>
            </a:extLst>
          </p:cNvPr>
          <p:cNvSpPr txBox="1"/>
          <p:nvPr/>
        </p:nvSpPr>
        <p:spPr>
          <a:xfrm>
            <a:off x="7964984" y="9003"/>
            <a:ext cx="381836" cy="529184"/>
          </a:xfrm>
          <a:prstGeom prst="rect">
            <a:avLst/>
          </a:prstGeom>
          <a:noFill/>
        </p:spPr>
        <p:txBody>
          <a:bodyPr wrap="none" rtlCol="0">
            <a:spAutoFit/>
          </a:bodyPr>
          <a:lstStyle/>
          <a:p>
            <a:pPr marL="0" marR="0" defTabSz="0">
              <a:lnSpc>
                <a:spcPct val="107000"/>
              </a:lnSpc>
              <a:spcBef>
                <a:spcPts val="0"/>
              </a:spcBef>
            </a:pPr>
            <a:r>
              <a:rPr lang="en-US" sz="2800" dirty="0">
                <a:effectLst/>
                <a:latin typeface="Symbol" panose="05050102010706020507" pitchFamily="18" charset="2"/>
                <a:ea typeface="Calibri" panose="020F0502020204030204" pitchFamily="34" charset="0"/>
                <a:cs typeface="Times New Roman" panose="02020603050405020304" pitchFamily="18" charset="0"/>
              </a:rPr>
              <a:t>p</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descr="A picture containing different, several&#10;&#10;Description automatically generated">
            <a:extLst>
              <a:ext uri="{FF2B5EF4-FFF2-40B4-BE49-F238E27FC236}">
                <a16:creationId xmlns:a16="http://schemas.microsoft.com/office/drawing/2014/main" id="{5907461A-A67D-1A2E-24F9-7B190512EEEA}"/>
              </a:ext>
            </a:extLst>
          </p:cNvPr>
          <p:cNvPicPr>
            <a:picLocks noChangeAspect="1"/>
          </p:cNvPicPr>
          <p:nvPr/>
        </p:nvPicPr>
        <p:blipFill>
          <a:blip r:embed="rId6"/>
          <a:stretch>
            <a:fillRect/>
          </a:stretch>
        </p:blipFill>
        <p:spPr>
          <a:xfrm>
            <a:off x="885385" y="1794577"/>
            <a:ext cx="7373229" cy="2774298"/>
          </a:xfrm>
          <a:prstGeom prst="rect">
            <a:avLst/>
          </a:prstGeom>
        </p:spPr>
      </p:pic>
      <p:sp>
        <p:nvSpPr>
          <p:cNvPr id="10" name="Google Shape;59;p10">
            <a:extLst>
              <a:ext uri="{FF2B5EF4-FFF2-40B4-BE49-F238E27FC236}">
                <a16:creationId xmlns:a16="http://schemas.microsoft.com/office/drawing/2014/main" id="{F1A49C6E-CD71-0F9C-594E-83533F0ECF67}"/>
              </a:ext>
            </a:extLst>
          </p:cNvPr>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US" dirty="0"/>
              <a:t>Mirror Objects</a:t>
            </a:r>
            <a:endParaRPr dirty="0"/>
          </a:p>
        </p:txBody>
      </p:sp>
    </p:spTree>
    <p:custDataLst>
      <p:tags r:id="rId1"/>
    </p:custDataLst>
    <p:extLst>
      <p:ext uri="{BB962C8B-B14F-4D97-AF65-F5344CB8AC3E}">
        <p14:creationId xmlns:p14="http://schemas.microsoft.com/office/powerpoint/2010/main" val="1751469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Shape 57"/>
        <p:cNvGrpSpPr/>
        <p:nvPr/>
      </p:nvGrpSpPr>
      <p:grpSpPr>
        <a:xfrm>
          <a:off x="0" y="0"/>
          <a:ext cx="0" cy="0"/>
          <a:chOff x="0" y="0"/>
          <a:chExt cx="0" cy="0"/>
        </a:xfrm>
      </p:grpSpPr>
      <p:sp>
        <p:nvSpPr>
          <p:cNvPr id="58" name="Google Shape;58;p10"/>
          <p:cNvSpPr txBox="1">
            <a:spLocks noGrp="1"/>
          </p:cNvSpPr>
          <p:nvPr>
            <p:ph type="title"/>
          </p:nvPr>
        </p:nvSpPr>
        <p:spPr>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dirty="0"/>
              <a:t>Ours vs Bousseau et. al.</a:t>
            </a:r>
            <a:endParaRPr dirty="0"/>
          </a:p>
        </p:txBody>
      </p:sp>
      <p:sp>
        <p:nvSpPr>
          <p:cNvPr id="4" name="Slide Number Placeholder 3">
            <a:extLst>
              <a:ext uri="{FF2B5EF4-FFF2-40B4-BE49-F238E27FC236}">
                <a16:creationId xmlns:a16="http://schemas.microsoft.com/office/drawing/2014/main" id="{58E6B067-20D8-C8AD-B300-E9A9F678E70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31</a:t>
            </a:fld>
            <a:endParaRPr lang="en"/>
          </a:p>
        </p:txBody>
      </p:sp>
      <p:pic>
        <p:nvPicPr>
          <p:cNvPr id="2" name="Picture 1" descr="Logo&#10;&#10;Description automatically generated">
            <a:extLst>
              <a:ext uri="{FF2B5EF4-FFF2-40B4-BE49-F238E27FC236}">
                <a16:creationId xmlns:a16="http://schemas.microsoft.com/office/drawing/2014/main" id="{D4A2898D-C39D-39F6-81CB-49726319821E}"/>
              </a:ext>
            </a:extLst>
          </p:cNvPr>
          <p:cNvPicPr>
            <a:picLocks noChangeAspect="1"/>
          </p:cNvPicPr>
          <p:nvPr/>
        </p:nvPicPr>
        <p:blipFill>
          <a:blip r:embed="rId4"/>
          <a:stretch>
            <a:fillRect/>
          </a:stretch>
        </p:blipFill>
        <p:spPr>
          <a:xfrm>
            <a:off x="7816392" y="373765"/>
            <a:ext cx="1264396" cy="778868"/>
          </a:xfrm>
          <a:prstGeom prst="rect">
            <a:avLst/>
          </a:prstGeom>
        </p:spPr>
      </p:pic>
      <p:pic>
        <p:nvPicPr>
          <p:cNvPr id="3" name="Picture 2" descr="A picture containing shape&#10;&#10;Description automatically generated">
            <a:extLst>
              <a:ext uri="{FF2B5EF4-FFF2-40B4-BE49-F238E27FC236}">
                <a16:creationId xmlns:a16="http://schemas.microsoft.com/office/drawing/2014/main" id="{946D21C8-8082-51E3-DF61-A8925168CDF3}"/>
              </a:ext>
            </a:extLst>
          </p:cNvPr>
          <p:cNvPicPr>
            <a:picLocks noChangeAspect="1"/>
          </p:cNvPicPr>
          <p:nvPr/>
        </p:nvPicPr>
        <p:blipFill>
          <a:blip r:embed="rId5"/>
          <a:stretch>
            <a:fillRect/>
          </a:stretch>
        </p:blipFill>
        <p:spPr>
          <a:xfrm>
            <a:off x="8340600" y="139972"/>
            <a:ext cx="509416" cy="337823"/>
          </a:xfrm>
          <a:prstGeom prst="rect">
            <a:avLst/>
          </a:prstGeom>
        </p:spPr>
      </p:pic>
      <p:sp>
        <p:nvSpPr>
          <p:cNvPr id="5" name="TextBox 4">
            <a:extLst>
              <a:ext uri="{FF2B5EF4-FFF2-40B4-BE49-F238E27FC236}">
                <a16:creationId xmlns:a16="http://schemas.microsoft.com/office/drawing/2014/main" id="{690A476A-703C-03B6-1751-900E73DFD9BA}"/>
              </a:ext>
            </a:extLst>
          </p:cNvPr>
          <p:cNvSpPr txBox="1"/>
          <p:nvPr/>
        </p:nvSpPr>
        <p:spPr>
          <a:xfrm>
            <a:off x="7964984" y="9003"/>
            <a:ext cx="381836" cy="529184"/>
          </a:xfrm>
          <a:prstGeom prst="rect">
            <a:avLst/>
          </a:prstGeom>
          <a:noFill/>
        </p:spPr>
        <p:txBody>
          <a:bodyPr wrap="none" rtlCol="0">
            <a:spAutoFit/>
          </a:bodyPr>
          <a:lstStyle/>
          <a:p>
            <a:pPr marL="0" marR="0" defTabSz="0">
              <a:lnSpc>
                <a:spcPct val="107000"/>
              </a:lnSpc>
              <a:spcBef>
                <a:spcPts val="0"/>
              </a:spcBef>
            </a:pPr>
            <a:r>
              <a:rPr lang="en-US" sz="2800" dirty="0">
                <a:effectLst/>
                <a:latin typeface="Symbol" panose="05050102010706020507" pitchFamily="18" charset="2"/>
                <a:ea typeface="Calibri" panose="020F0502020204030204" pitchFamily="34" charset="0"/>
                <a:cs typeface="Times New Roman" panose="02020603050405020304" pitchFamily="18" charset="0"/>
              </a:rPr>
              <a:t>p</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descr="A close-up of a shoe&#10;&#10;Description automatically generated with low confidence">
            <a:extLst>
              <a:ext uri="{FF2B5EF4-FFF2-40B4-BE49-F238E27FC236}">
                <a16:creationId xmlns:a16="http://schemas.microsoft.com/office/drawing/2014/main" id="{6D866F08-9DEB-BF30-845B-8596B4F70B12}"/>
              </a:ext>
            </a:extLst>
          </p:cNvPr>
          <p:cNvPicPr>
            <a:picLocks noChangeAspect="1"/>
          </p:cNvPicPr>
          <p:nvPr/>
        </p:nvPicPr>
        <p:blipFill>
          <a:blip r:embed="rId6"/>
          <a:stretch>
            <a:fillRect/>
          </a:stretch>
        </p:blipFill>
        <p:spPr>
          <a:xfrm>
            <a:off x="6766561" y="2127735"/>
            <a:ext cx="1927176" cy="1445381"/>
          </a:xfrm>
          <a:prstGeom prst="rect">
            <a:avLst/>
          </a:prstGeom>
        </p:spPr>
      </p:pic>
      <p:pic>
        <p:nvPicPr>
          <p:cNvPr id="11" name="Picture 10" descr="A close-up of a logo&#10;&#10;Description automatically generated with medium confidence">
            <a:extLst>
              <a:ext uri="{FF2B5EF4-FFF2-40B4-BE49-F238E27FC236}">
                <a16:creationId xmlns:a16="http://schemas.microsoft.com/office/drawing/2014/main" id="{002817E4-F379-10AB-CE62-CC838C6B0285}"/>
              </a:ext>
            </a:extLst>
          </p:cNvPr>
          <p:cNvPicPr>
            <a:picLocks noChangeAspect="1"/>
          </p:cNvPicPr>
          <p:nvPr/>
        </p:nvPicPr>
        <p:blipFill>
          <a:blip r:embed="rId7"/>
          <a:stretch>
            <a:fillRect/>
          </a:stretch>
        </p:blipFill>
        <p:spPr>
          <a:xfrm>
            <a:off x="4648170" y="2127732"/>
            <a:ext cx="1927179" cy="1445384"/>
          </a:xfrm>
          <a:prstGeom prst="rect">
            <a:avLst/>
          </a:prstGeom>
        </p:spPr>
      </p:pic>
      <p:pic>
        <p:nvPicPr>
          <p:cNvPr id="15" name="Picture 14" descr="A close-up of a sculpture&#10;&#10;Description automatically generated with medium confidence">
            <a:extLst>
              <a:ext uri="{FF2B5EF4-FFF2-40B4-BE49-F238E27FC236}">
                <a16:creationId xmlns:a16="http://schemas.microsoft.com/office/drawing/2014/main" id="{D3135CD2-4120-05C0-367B-E4DD1474FD4D}"/>
              </a:ext>
            </a:extLst>
          </p:cNvPr>
          <p:cNvPicPr>
            <a:picLocks noChangeAspect="1"/>
          </p:cNvPicPr>
          <p:nvPr/>
        </p:nvPicPr>
        <p:blipFill>
          <a:blip r:embed="rId8"/>
          <a:stretch>
            <a:fillRect/>
          </a:stretch>
        </p:blipFill>
        <p:spPr>
          <a:xfrm>
            <a:off x="450263" y="2127732"/>
            <a:ext cx="1927179" cy="1445384"/>
          </a:xfrm>
          <a:prstGeom prst="rect">
            <a:avLst/>
          </a:prstGeom>
        </p:spPr>
      </p:pic>
      <p:pic>
        <p:nvPicPr>
          <p:cNvPr id="17" name="Picture 16" descr="A close-up of a ring&#10;&#10;Description automatically generated with medium confidence">
            <a:extLst>
              <a:ext uri="{FF2B5EF4-FFF2-40B4-BE49-F238E27FC236}">
                <a16:creationId xmlns:a16="http://schemas.microsoft.com/office/drawing/2014/main" id="{70BA47FA-A14C-D7F0-B2ED-F52545B3611F}"/>
              </a:ext>
            </a:extLst>
          </p:cNvPr>
          <p:cNvPicPr>
            <a:picLocks noChangeAspect="1"/>
          </p:cNvPicPr>
          <p:nvPr/>
        </p:nvPicPr>
        <p:blipFill>
          <a:blip r:embed="rId9"/>
          <a:stretch>
            <a:fillRect/>
          </a:stretch>
        </p:blipFill>
        <p:spPr>
          <a:xfrm>
            <a:off x="2568652" y="2127732"/>
            <a:ext cx="1927179" cy="1445384"/>
          </a:xfrm>
          <a:prstGeom prst="rect">
            <a:avLst/>
          </a:prstGeom>
        </p:spPr>
      </p:pic>
      <p:sp>
        <p:nvSpPr>
          <p:cNvPr id="18" name="TextBox 17">
            <a:extLst>
              <a:ext uri="{FF2B5EF4-FFF2-40B4-BE49-F238E27FC236}">
                <a16:creationId xmlns:a16="http://schemas.microsoft.com/office/drawing/2014/main" id="{AA26D52B-595C-80E0-B1C6-977574D9DCC9}"/>
              </a:ext>
            </a:extLst>
          </p:cNvPr>
          <p:cNvSpPr txBox="1"/>
          <p:nvPr/>
        </p:nvSpPr>
        <p:spPr>
          <a:xfrm>
            <a:off x="450261" y="3573116"/>
            <a:ext cx="1927179" cy="523220"/>
          </a:xfrm>
          <a:prstGeom prst="rect">
            <a:avLst/>
          </a:prstGeom>
          <a:noFill/>
        </p:spPr>
        <p:txBody>
          <a:bodyPr wrap="square" rtlCol="0">
            <a:spAutoFit/>
          </a:bodyPr>
          <a:lstStyle/>
          <a:p>
            <a:pPr algn="ctr"/>
            <a:r>
              <a:rPr lang="en-US" dirty="0"/>
              <a:t>AG: 1</a:t>
            </a:r>
          </a:p>
          <a:p>
            <a:pPr algn="ctr"/>
            <a:r>
              <a:rPr lang="en-US" dirty="0"/>
              <a:t>(Diffuse goal)</a:t>
            </a:r>
          </a:p>
        </p:txBody>
      </p:sp>
      <p:sp>
        <p:nvSpPr>
          <p:cNvPr id="19" name="TextBox 18">
            <a:extLst>
              <a:ext uri="{FF2B5EF4-FFF2-40B4-BE49-F238E27FC236}">
                <a16:creationId xmlns:a16="http://schemas.microsoft.com/office/drawing/2014/main" id="{854A4C2F-6C90-F4FD-682E-CC97F17FD130}"/>
              </a:ext>
            </a:extLst>
          </p:cNvPr>
          <p:cNvSpPr txBox="1"/>
          <p:nvPr/>
        </p:nvSpPr>
        <p:spPr>
          <a:xfrm>
            <a:off x="2568650" y="3573116"/>
            <a:ext cx="1927179" cy="307777"/>
          </a:xfrm>
          <a:prstGeom prst="rect">
            <a:avLst/>
          </a:prstGeom>
          <a:noFill/>
        </p:spPr>
        <p:txBody>
          <a:bodyPr wrap="square" rtlCol="0">
            <a:spAutoFit/>
          </a:bodyPr>
          <a:lstStyle/>
          <a:p>
            <a:pPr algn="ctr"/>
            <a:r>
              <a:rPr lang="en-US" dirty="0"/>
              <a:t>AG: 10</a:t>
            </a:r>
          </a:p>
        </p:txBody>
      </p:sp>
      <p:sp>
        <p:nvSpPr>
          <p:cNvPr id="20" name="TextBox 19">
            <a:extLst>
              <a:ext uri="{FF2B5EF4-FFF2-40B4-BE49-F238E27FC236}">
                <a16:creationId xmlns:a16="http://schemas.microsoft.com/office/drawing/2014/main" id="{4F6D3EC5-D134-1ACC-B7D5-B7BFB1590CE5}"/>
              </a:ext>
            </a:extLst>
          </p:cNvPr>
          <p:cNvSpPr txBox="1"/>
          <p:nvPr/>
        </p:nvSpPr>
        <p:spPr>
          <a:xfrm>
            <a:off x="4667606" y="3573116"/>
            <a:ext cx="1907743" cy="307777"/>
          </a:xfrm>
          <a:prstGeom prst="rect">
            <a:avLst/>
          </a:prstGeom>
          <a:noFill/>
        </p:spPr>
        <p:txBody>
          <a:bodyPr wrap="square" rtlCol="0">
            <a:spAutoFit/>
          </a:bodyPr>
          <a:lstStyle/>
          <a:p>
            <a:pPr algn="ctr"/>
            <a:r>
              <a:rPr lang="el-GR" dirty="0"/>
              <a:t>α</a:t>
            </a:r>
            <a:r>
              <a:rPr lang="en-US" dirty="0"/>
              <a:t>: 0.5</a:t>
            </a:r>
          </a:p>
        </p:txBody>
      </p:sp>
      <p:sp>
        <p:nvSpPr>
          <p:cNvPr id="21" name="TextBox 20">
            <a:extLst>
              <a:ext uri="{FF2B5EF4-FFF2-40B4-BE49-F238E27FC236}">
                <a16:creationId xmlns:a16="http://schemas.microsoft.com/office/drawing/2014/main" id="{875B5E9C-214D-02AE-5EAB-E315C9E0E784}"/>
              </a:ext>
            </a:extLst>
          </p:cNvPr>
          <p:cNvSpPr txBox="1"/>
          <p:nvPr/>
        </p:nvSpPr>
        <p:spPr>
          <a:xfrm>
            <a:off x="6780628" y="3573116"/>
            <a:ext cx="1903392" cy="307777"/>
          </a:xfrm>
          <a:prstGeom prst="rect">
            <a:avLst/>
          </a:prstGeom>
          <a:noFill/>
        </p:spPr>
        <p:txBody>
          <a:bodyPr wrap="square" rtlCol="0">
            <a:spAutoFit/>
          </a:bodyPr>
          <a:lstStyle/>
          <a:p>
            <a:pPr algn="ctr"/>
            <a:r>
              <a:rPr lang="el-GR" dirty="0"/>
              <a:t>α</a:t>
            </a:r>
            <a:r>
              <a:rPr lang="en-US" dirty="0"/>
              <a:t>: 0.0005</a:t>
            </a:r>
          </a:p>
        </p:txBody>
      </p:sp>
      <p:sp>
        <p:nvSpPr>
          <p:cNvPr id="6" name="TextBox 5">
            <a:extLst>
              <a:ext uri="{FF2B5EF4-FFF2-40B4-BE49-F238E27FC236}">
                <a16:creationId xmlns:a16="http://schemas.microsoft.com/office/drawing/2014/main" id="{95265912-222A-C182-7502-313ABD023DB3}"/>
              </a:ext>
            </a:extLst>
          </p:cNvPr>
          <p:cNvSpPr txBox="1"/>
          <p:nvPr/>
        </p:nvSpPr>
        <p:spPr>
          <a:xfrm>
            <a:off x="7183934" y="1869716"/>
            <a:ext cx="1562100" cy="246221"/>
          </a:xfrm>
          <a:prstGeom prst="rect">
            <a:avLst/>
          </a:prstGeom>
          <a:noFill/>
        </p:spPr>
        <p:txBody>
          <a:bodyPr wrap="square" rtlCol="0">
            <a:spAutoFit/>
          </a:bodyPr>
          <a:lstStyle/>
          <a:p>
            <a:pPr algn="r"/>
            <a:r>
              <a:rPr lang="en-US" sz="1000" dirty="0"/>
              <a:t>*mirror material</a:t>
            </a:r>
          </a:p>
        </p:txBody>
      </p:sp>
    </p:spTree>
    <p:custDataLst>
      <p:tags r:id="rId1"/>
    </p:custDataLst>
    <p:extLst>
      <p:ext uri="{BB962C8B-B14F-4D97-AF65-F5344CB8AC3E}">
        <p14:creationId xmlns:p14="http://schemas.microsoft.com/office/powerpoint/2010/main" val="61109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ED194-AAB9-9218-2500-6C8DC5FA27DE}"/>
              </a:ext>
            </a:extLst>
          </p:cNvPr>
          <p:cNvSpPr>
            <a:spLocks noGrp="1"/>
          </p:cNvSpPr>
          <p:nvPr>
            <p:ph type="title"/>
          </p:nvPr>
        </p:nvSpPr>
        <p:spPr/>
        <p:txBody>
          <a:bodyPr>
            <a:normAutofit fontScale="90000"/>
          </a:bodyPr>
          <a:lstStyle/>
          <a:p>
            <a:r>
              <a:rPr lang="en-US" dirty="0"/>
              <a:t>Users liked </a:t>
            </a:r>
            <a:r>
              <a:rPr lang="en-US" dirty="0" err="1"/>
              <a:t>iWhat</a:t>
            </a:r>
            <a:r>
              <a:rPr lang="en-US" dirty="0"/>
              <a:t> do </a:t>
            </a:r>
            <a:r>
              <a:rPr lang="en-US" dirty="0" err="1"/>
              <a:t>user:t</a:t>
            </a:r>
            <a:endParaRPr lang="en-US" dirty="0"/>
          </a:p>
        </p:txBody>
      </p:sp>
      <p:sp>
        <p:nvSpPr>
          <p:cNvPr id="3" name="Text Placeholder 2">
            <a:extLst>
              <a:ext uri="{FF2B5EF4-FFF2-40B4-BE49-F238E27FC236}">
                <a16:creationId xmlns:a16="http://schemas.microsoft.com/office/drawing/2014/main" id="{B7E6265C-F7A3-D17B-EC78-715D5CEBC5B5}"/>
              </a:ext>
            </a:extLst>
          </p:cNvPr>
          <p:cNvSpPr>
            <a:spLocks noGrp="1"/>
          </p:cNvSpPr>
          <p:nvPr>
            <p:ph type="body" idx="1"/>
          </p:nvPr>
        </p:nvSpPr>
        <p:spPr/>
        <p:txBody>
          <a:bodyPr/>
          <a:lstStyle/>
          <a:p>
            <a:r>
              <a:rPr lang="en-US" dirty="0"/>
              <a:t>7 users tested</a:t>
            </a:r>
          </a:p>
          <a:p>
            <a:pPr lvl="1"/>
            <a:r>
              <a:rPr lang="en-US" dirty="0"/>
              <a:t>3 professional</a:t>
            </a:r>
          </a:p>
          <a:p>
            <a:pPr lvl="1"/>
            <a:r>
              <a:rPr lang="en-US" dirty="0"/>
              <a:t>4 non-professional</a:t>
            </a:r>
          </a:p>
          <a:p>
            <a:pPr lvl="1"/>
            <a:endParaRPr lang="en-US" dirty="0"/>
          </a:p>
          <a:p>
            <a:pPr lvl="1"/>
            <a:endParaRPr lang="en-US" dirty="0"/>
          </a:p>
          <a:p>
            <a:endParaRPr lang="en-US" dirty="0"/>
          </a:p>
          <a:p>
            <a:r>
              <a:rPr lang="en-US" dirty="0"/>
              <a:t>Professionals' comments on additional uses</a:t>
            </a:r>
          </a:p>
          <a:p>
            <a:pPr lvl="1"/>
            <a:r>
              <a:rPr lang="en-US" dirty="0"/>
              <a:t>Ideation</a:t>
            </a:r>
          </a:p>
          <a:p>
            <a:pPr lvl="1"/>
            <a:r>
              <a:rPr lang="en-US" dirty="0"/>
              <a:t>Educational purposes</a:t>
            </a:r>
          </a:p>
          <a:p>
            <a:pPr lvl="1"/>
            <a:r>
              <a:rPr lang="en-US" dirty="0"/>
              <a:t>Prep. quick drafts for discussions</a:t>
            </a:r>
          </a:p>
        </p:txBody>
      </p:sp>
      <p:sp>
        <p:nvSpPr>
          <p:cNvPr id="4" name="Slide Number Placeholder 3">
            <a:extLst>
              <a:ext uri="{FF2B5EF4-FFF2-40B4-BE49-F238E27FC236}">
                <a16:creationId xmlns:a16="http://schemas.microsoft.com/office/drawing/2014/main" id="{39821857-D47F-5BFF-8F88-67D148660FD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32</a:t>
            </a:fld>
            <a:endParaRPr lang="en"/>
          </a:p>
        </p:txBody>
      </p:sp>
      <p:pic>
        <p:nvPicPr>
          <p:cNvPr id="5" name="Picture 4" descr="Logo&#10;&#10;Description automatically generated">
            <a:extLst>
              <a:ext uri="{FF2B5EF4-FFF2-40B4-BE49-F238E27FC236}">
                <a16:creationId xmlns:a16="http://schemas.microsoft.com/office/drawing/2014/main" id="{F1E6B37B-A550-4559-97A2-937E7C37E04E}"/>
              </a:ext>
            </a:extLst>
          </p:cNvPr>
          <p:cNvPicPr>
            <a:picLocks noChangeAspect="1"/>
          </p:cNvPicPr>
          <p:nvPr/>
        </p:nvPicPr>
        <p:blipFill>
          <a:blip r:embed="rId4"/>
          <a:stretch>
            <a:fillRect/>
          </a:stretch>
        </p:blipFill>
        <p:spPr>
          <a:xfrm>
            <a:off x="7816392" y="373765"/>
            <a:ext cx="1264396" cy="778868"/>
          </a:xfrm>
          <a:prstGeom prst="rect">
            <a:avLst/>
          </a:prstGeom>
        </p:spPr>
      </p:pic>
      <p:pic>
        <p:nvPicPr>
          <p:cNvPr id="6" name="Picture 5" descr="A picture containing shape&#10;&#10;Description automatically generated">
            <a:extLst>
              <a:ext uri="{FF2B5EF4-FFF2-40B4-BE49-F238E27FC236}">
                <a16:creationId xmlns:a16="http://schemas.microsoft.com/office/drawing/2014/main" id="{1B1A7B88-13AA-EA1D-9B2A-5DB37A720337}"/>
              </a:ext>
            </a:extLst>
          </p:cNvPr>
          <p:cNvPicPr>
            <a:picLocks noChangeAspect="1"/>
          </p:cNvPicPr>
          <p:nvPr/>
        </p:nvPicPr>
        <p:blipFill>
          <a:blip r:embed="rId5"/>
          <a:stretch>
            <a:fillRect/>
          </a:stretch>
        </p:blipFill>
        <p:spPr>
          <a:xfrm>
            <a:off x="8340600" y="139972"/>
            <a:ext cx="509416" cy="337823"/>
          </a:xfrm>
          <a:prstGeom prst="rect">
            <a:avLst/>
          </a:prstGeom>
        </p:spPr>
      </p:pic>
      <p:sp>
        <p:nvSpPr>
          <p:cNvPr id="7" name="TextBox 6">
            <a:extLst>
              <a:ext uri="{FF2B5EF4-FFF2-40B4-BE49-F238E27FC236}">
                <a16:creationId xmlns:a16="http://schemas.microsoft.com/office/drawing/2014/main" id="{9424CC80-1F89-AC4B-3084-E7E54B1A0D95}"/>
              </a:ext>
            </a:extLst>
          </p:cNvPr>
          <p:cNvSpPr txBox="1"/>
          <p:nvPr/>
        </p:nvSpPr>
        <p:spPr>
          <a:xfrm>
            <a:off x="7964984" y="9003"/>
            <a:ext cx="381836" cy="529184"/>
          </a:xfrm>
          <a:prstGeom prst="rect">
            <a:avLst/>
          </a:prstGeom>
          <a:noFill/>
        </p:spPr>
        <p:txBody>
          <a:bodyPr wrap="none" rtlCol="0">
            <a:spAutoFit/>
          </a:bodyPr>
          <a:lstStyle/>
          <a:p>
            <a:pPr marL="0" marR="0" defTabSz="0">
              <a:lnSpc>
                <a:spcPct val="107000"/>
              </a:lnSpc>
              <a:spcBef>
                <a:spcPts val="0"/>
              </a:spcBef>
            </a:pPr>
            <a:r>
              <a:rPr lang="en-US" sz="2800" dirty="0">
                <a:effectLst/>
                <a:latin typeface="Symbol" panose="05050102010706020507" pitchFamily="18" charset="2"/>
                <a:ea typeface="Calibri" panose="020F0502020204030204" pitchFamily="34" charset="0"/>
                <a:cs typeface="Times New Roman" panose="02020603050405020304" pitchFamily="18" charset="0"/>
              </a:rPr>
              <a:t>p</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descr="A close-up of a statue&#10;&#10;Description automatically generated with low confidence">
            <a:extLst>
              <a:ext uri="{FF2B5EF4-FFF2-40B4-BE49-F238E27FC236}">
                <a16:creationId xmlns:a16="http://schemas.microsoft.com/office/drawing/2014/main" id="{A5F3C0EE-63B1-3DBB-6A7C-9C0796F9897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926975" y="1212617"/>
            <a:ext cx="1612667" cy="1209500"/>
          </a:xfrm>
          <a:prstGeom prst="rect">
            <a:avLst/>
          </a:prstGeom>
          <a:noFill/>
          <a:ln>
            <a:noFill/>
          </a:ln>
        </p:spPr>
      </p:pic>
      <p:sp>
        <p:nvSpPr>
          <p:cNvPr id="12" name="TextBox 11">
            <a:extLst>
              <a:ext uri="{FF2B5EF4-FFF2-40B4-BE49-F238E27FC236}">
                <a16:creationId xmlns:a16="http://schemas.microsoft.com/office/drawing/2014/main" id="{7DBFBC8E-452B-5B11-5A1E-64CEE85F8BA9}"/>
              </a:ext>
            </a:extLst>
          </p:cNvPr>
          <p:cNvSpPr txBox="1"/>
          <p:nvPr/>
        </p:nvSpPr>
        <p:spPr>
          <a:xfrm>
            <a:off x="5926975" y="2415952"/>
            <a:ext cx="1612667" cy="246221"/>
          </a:xfrm>
          <a:prstGeom prst="rect">
            <a:avLst/>
          </a:prstGeom>
          <a:noFill/>
        </p:spPr>
        <p:txBody>
          <a:bodyPr wrap="square" rtlCol="0">
            <a:spAutoFit/>
          </a:bodyPr>
          <a:lstStyle/>
          <a:p>
            <a:pPr algn="ctr"/>
            <a:r>
              <a:rPr lang="en-US" sz="1000" dirty="0"/>
              <a:t>Replication task</a:t>
            </a:r>
          </a:p>
        </p:txBody>
      </p:sp>
      <p:pic>
        <p:nvPicPr>
          <p:cNvPr id="13" name="Picture 12" descr="A close-up of a light bulb&#10;&#10;Description automatically generated with low confidence">
            <a:extLst>
              <a:ext uri="{FF2B5EF4-FFF2-40B4-BE49-F238E27FC236}">
                <a16:creationId xmlns:a16="http://schemas.microsoft.com/office/drawing/2014/main" id="{F3064A45-311C-1369-157E-926C50B94067}"/>
              </a:ext>
            </a:extLst>
          </p:cNvPr>
          <p:cNvPicPr>
            <a:picLocks noChangeAspect="1"/>
          </p:cNvPicPr>
          <p:nvPr/>
        </p:nvPicPr>
        <p:blipFill>
          <a:blip r:embed="rId7"/>
          <a:stretch>
            <a:fillRect/>
          </a:stretch>
        </p:blipFill>
        <p:spPr>
          <a:xfrm>
            <a:off x="4156364" y="1212617"/>
            <a:ext cx="1209500" cy="1209500"/>
          </a:xfrm>
          <a:prstGeom prst="rect">
            <a:avLst/>
          </a:prstGeom>
        </p:spPr>
      </p:pic>
      <p:sp>
        <p:nvSpPr>
          <p:cNvPr id="14" name="TextBox 13">
            <a:extLst>
              <a:ext uri="{FF2B5EF4-FFF2-40B4-BE49-F238E27FC236}">
                <a16:creationId xmlns:a16="http://schemas.microsoft.com/office/drawing/2014/main" id="{4490D8D6-EADE-6957-C40E-3F69B39F7B62}"/>
              </a:ext>
            </a:extLst>
          </p:cNvPr>
          <p:cNvSpPr txBox="1"/>
          <p:nvPr/>
        </p:nvSpPr>
        <p:spPr>
          <a:xfrm>
            <a:off x="4156365" y="2415952"/>
            <a:ext cx="1209500" cy="400110"/>
          </a:xfrm>
          <a:prstGeom prst="rect">
            <a:avLst/>
          </a:prstGeom>
          <a:noFill/>
        </p:spPr>
        <p:txBody>
          <a:bodyPr wrap="square" rtlCol="0">
            <a:spAutoFit/>
          </a:bodyPr>
          <a:lstStyle/>
          <a:p>
            <a:pPr algn="ctr"/>
            <a:r>
              <a:rPr lang="en-US" sz="1000" dirty="0"/>
              <a:t>Free exploration task</a:t>
            </a:r>
          </a:p>
        </p:txBody>
      </p:sp>
    </p:spTree>
    <p:custDataLst>
      <p:tags r:id="rId1"/>
    </p:custDataLst>
    <p:extLst>
      <p:ext uri="{BB962C8B-B14F-4D97-AF65-F5344CB8AC3E}">
        <p14:creationId xmlns:p14="http://schemas.microsoft.com/office/powerpoint/2010/main" val="3296508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500"/>
                                        <p:tgtEl>
                                          <p:spTgt spid="3">
                                            <p:txEl>
                                              <p:pRg st="6" end="6"/>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500"/>
                                        <p:tgtEl>
                                          <p:spTgt spid="3">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500"/>
                                        <p:tgtEl>
                                          <p:spTgt spid="3">
                                            <p:txEl>
                                              <p:pRg st="8" end="8"/>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fade">
                                      <p:cBhvr>
                                        <p:cTn id="36"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p10"/>
          <p:cNvSpPr txBox="1">
            <a:spLocks noGrp="1"/>
          </p:cNvSpPr>
          <p:nvPr>
            <p:ph type="title"/>
          </p:nvPr>
        </p:nvSpPr>
        <p:spPr>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dirty="0"/>
              <a:t>Limitations	</a:t>
            </a:r>
            <a:endParaRPr dirty="0"/>
          </a:p>
        </p:txBody>
      </p:sp>
      <p:sp>
        <p:nvSpPr>
          <p:cNvPr id="59" name="Google Shape;59;p10"/>
          <p:cNvSpPr txBox="1">
            <a:spLocks noGrp="1"/>
          </p:cNvSpPr>
          <p:nvPr>
            <p:ph type="body" idx="1"/>
          </p:nvPr>
        </p:nvSpPr>
        <p:spPr>
          <a:xfrm>
            <a:off x="311700" y="1152475"/>
            <a:ext cx="3515933" cy="3416400"/>
          </a:xfrm>
          <a:prstGeom prst="rect">
            <a:avLst/>
          </a:prstGeom>
        </p:spPr>
        <p:txBody>
          <a:bodyPr spcFirstLastPara="1" wrap="square" lIns="91425" tIns="91425" rIns="91425" bIns="91425" anchor="t" anchorCtr="0">
            <a:normAutofit fontScale="85000" lnSpcReduction="20000"/>
          </a:bodyPr>
          <a:lstStyle/>
          <a:p>
            <a:pPr marL="285750" indent="-285750">
              <a:spcAft>
                <a:spcPts val="1200"/>
              </a:spcAft>
            </a:pPr>
            <a:r>
              <a:rPr lang="en-US" dirty="0"/>
              <a:t>Memory bound</a:t>
            </a:r>
          </a:p>
          <a:p>
            <a:pPr marL="0" indent="0">
              <a:spcAft>
                <a:spcPts val="1200"/>
              </a:spcAft>
              <a:buNone/>
            </a:pPr>
            <a:endParaRPr lang="en-US" dirty="0"/>
          </a:p>
          <a:p>
            <a:pPr marL="285750" indent="-285750">
              <a:spcAft>
                <a:spcPts val="1200"/>
              </a:spcAft>
            </a:pPr>
            <a:r>
              <a:rPr lang="en-US" dirty="0"/>
              <a:t>Textures are not supported</a:t>
            </a:r>
          </a:p>
          <a:p>
            <a:pPr marL="742950" lvl="1" indent="-285750">
              <a:spcAft>
                <a:spcPts val="1200"/>
              </a:spcAft>
            </a:pPr>
            <a:r>
              <a:rPr lang="en-US" dirty="0"/>
              <a:t>OK for diffuse</a:t>
            </a:r>
          </a:p>
          <a:p>
            <a:pPr marL="742950" lvl="1" indent="-285750">
              <a:spcAft>
                <a:spcPts val="1200"/>
              </a:spcAft>
            </a:pPr>
            <a:r>
              <a:rPr lang="en-US" dirty="0"/>
              <a:t>Potential problems for glossy </a:t>
            </a:r>
          </a:p>
          <a:p>
            <a:pPr marL="0" indent="0">
              <a:spcAft>
                <a:spcPts val="1200"/>
              </a:spcAft>
              <a:buNone/>
            </a:pPr>
            <a:endParaRPr lang="en-US" dirty="0"/>
          </a:p>
          <a:p>
            <a:pPr marL="285750" indent="-285750"/>
            <a:r>
              <a:rPr lang="en-US" dirty="0"/>
              <a:t>Issues with simple mirror geometries</a:t>
            </a:r>
          </a:p>
          <a:p>
            <a:pPr marL="0" indent="0">
              <a:buNone/>
            </a:pPr>
            <a:r>
              <a:rPr lang="en-US" dirty="0"/>
              <a:t>     [Fleming et al. 2003; </a:t>
            </a:r>
          </a:p>
          <a:p>
            <a:pPr marL="0" indent="0">
              <a:spcAft>
                <a:spcPts val="1200"/>
              </a:spcAft>
              <a:buNone/>
            </a:pPr>
            <a:r>
              <a:rPr lang="en-US" dirty="0"/>
              <a:t>     Van Assen et al. 2016]</a:t>
            </a:r>
          </a:p>
          <a:p>
            <a:pPr marL="0" indent="0">
              <a:spcAft>
                <a:spcPts val="1200"/>
              </a:spcAft>
              <a:buNone/>
            </a:pPr>
            <a:endParaRPr lang="en-US" dirty="0"/>
          </a:p>
          <a:p>
            <a:pPr marL="285750" indent="-285750">
              <a:spcAft>
                <a:spcPts val="1200"/>
              </a:spcAft>
            </a:pPr>
            <a:endParaRPr dirty="0"/>
          </a:p>
        </p:txBody>
      </p:sp>
      <p:sp>
        <p:nvSpPr>
          <p:cNvPr id="4" name="Slide Number Placeholder 3">
            <a:extLst>
              <a:ext uri="{FF2B5EF4-FFF2-40B4-BE49-F238E27FC236}">
                <a16:creationId xmlns:a16="http://schemas.microsoft.com/office/drawing/2014/main" id="{58E6B067-20D8-C8AD-B300-E9A9F678E70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33</a:t>
            </a:fld>
            <a:endParaRPr lang="en"/>
          </a:p>
        </p:txBody>
      </p:sp>
      <p:pic>
        <p:nvPicPr>
          <p:cNvPr id="2" name="Picture 1" descr="Logo&#10;&#10;Description automatically generated">
            <a:extLst>
              <a:ext uri="{FF2B5EF4-FFF2-40B4-BE49-F238E27FC236}">
                <a16:creationId xmlns:a16="http://schemas.microsoft.com/office/drawing/2014/main" id="{E965623F-A698-75ED-4357-C141F05060A9}"/>
              </a:ext>
            </a:extLst>
          </p:cNvPr>
          <p:cNvPicPr>
            <a:picLocks noChangeAspect="1"/>
          </p:cNvPicPr>
          <p:nvPr/>
        </p:nvPicPr>
        <p:blipFill>
          <a:blip r:embed="rId4"/>
          <a:stretch>
            <a:fillRect/>
          </a:stretch>
        </p:blipFill>
        <p:spPr>
          <a:xfrm>
            <a:off x="7816392" y="373765"/>
            <a:ext cx="1264396" cy="778868"/>
          </a:xfrm>
          <a:prstGeom prst="rect">
            <a:avLst/>
          </a:prstGeom>
        </p:spPr>
      </p:pic>
      <p:pic>
        <p:nvPicPr>
          <p:cNvPr id="3" name="Picture 2" descr="A picture containing shape&#10;&#10;Description automatically generated">
            <a:extLst>
              <a:ext uri="{FF2B5EF4-FFF2-40B4-BE49-F238E27FC236}">
                <a16:creationId xmlns:a16="http://schemas.microsoft.com/office/drawing/2014/main" id="{0B7C7981-6B75-149A-B13F-E1392301D24D}"/>
              </a:ext>
            </a:extLst>
          </p:cNvPr>
          <p:cNvPicPr>
            <a:picLocks noChangeAspect="1"/>
          </p:cNvPicPr>
          <p:nvPr/>
        </p:nvPicPr>
        <p:blipFill>
          <a:blip r:embed="rId5"/>
          <a:stretch>
            <a:fillRect/>
          </a:stretch>
        </p:blipFill>
        <p:spPr>
          <a:xfrm>
            <a:off x="8340600" y="139972"/>
            <a:ext cx="509416" cy="337823"/>
          </a:xfrm>
          <a:prstGeom prst="rect">
            <a:avLst/>
          </a:prstGeom>
        </p:spPr>
      </p:pic>
      <p:sp>
        <p:nvSpPr>
          <p:cNvPr id="5" name="TextBox 4">
            <a:extLst>
              <a:ext uri="{FF2B5EF4-FFF2-40B4-BE49-F238E27FC236}">
                <a16:creationId xmlns:a16="http://schemas.microsoft.com/office/drawing/2014/main" id="{990DDE28-F68E-2DCB-8333-E44058BF0657}"/>
              </a:ext>
            </a:extLst>
          </p:cNvPr>
          <p:cNvSpPr txBox="1"/>
          <p:nvPr/>
        </p:nvSpPr>
        <p:spPr>
          <a:xfrm>
            <a:off x="7964984" y="9003"/>
            <a:ext cx="381836" cy="529184"/>
          </a:xfrm>
          <a:prstGeom prst="rect">
            <a:avLst/>
          </a:prstGeom>
          <a:noFill/>
        </p:spPr>
        <p:txBody>
          <a:bodyPr wrap="none" rtlCol="0">
            <a:spAutoFit/>
          </a:bodyPr>
          <a:lstStyle/>
          <a:p>
            <a:pPr marL="0" marR="0" defTabSz="0">
              <a:lnSpc>
                <a:spcPct val="107000"/>
              </a:lnSpc>
              <a:spcBef>
                <a:spcPts val="0"/>
              </a:spcBef>
            </a:pPr>
            <a:r>
              <a:rPr lang="en-US" sz="2800" dirty="0">
                <a:effectLst/>
                <a:latin typeface="Symbol" panose="05050102010706020507" pitchFamily="18" charset="2"/>
                <a:ea typeface="Calibri" panose="020F0502020204030204" pitchFamily="34" charset="0"/>
                <a:cs typeface="Times New Roman" panose="02020603050405020304" pitchFamily="18" charset="0"/>
              </a:rPr>
              <a:t>p</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descr="A black and white photo of a roll of toilet paper&#10;&#10;Description automatically generated with medium confidence">
            <a:extLst>
              <a:ext uri="{FF2B5EF4-FFF2-40B4-BE49-F238E27FC236}">
                <a16:creationId xmlns:a16="http://schemas.microsoft.com/office/drawing/2014/main" id="{EB64521C-42D9-BACF-8A05-102221EF0DA1}"/>
              </a:ext>
            </a:extLst>
          </p:cNvPr>
          <p:cNvPicPr>
            <a:picLocks noChangeAspect="1"/>
          </p:cNvPicPr>
          <p:nvPr/>
        </p:nvPicPr>
        <p:blipFill>
          <a:blip r:embed="rId6"/>
          <a:stretch>
            <a:fillRect/>
          </a:stretch>
        </p:blipFill>
        <p:spPr>
          <a:xfrm>
            <a:off x="5662462" y="3099309"/>
            <a:ext cx="1523121" cy="1523121"/>
          </a:xfrm>
          <a:prstGeom prst="rect">
            <a:avLst/>
          </a:prstGeom>
        </p:spPr>
      </p:pic>
      <p:pic>
        <p:nvPicPr>
          <p:cNvPr id="9" name="Picture 8">
            <a:extLst>
              <a:ext uri="{FF2B5EF4-FFF2-40B4-BE49-F238E27FC236}">
                <a16:creationId xmlns:a16="http://schemas.microsoft.com/office/drawing/2014/main" id="{EAE30210-280A-DCE7-56B3-F96F4213051B}"/>
              </a:ext>
            </a:extLst>
          </p:cNvPr>
          <p:cNvPicPr>
            <a:picLocks noChangeAspect="1"/>
          </p:cNvPicPr>
          <p:nvPr/>
        </p:nvPicPr>
        <p:blipFill>
          <a:blip r:embed="rId7"/>
          <a:stretch>
            <a:fillRect/>
          </a:stretch>
        </p:blipFill>
        <p:spPr>
          <a:xfrm>
            <a:off x="7434071" y="3088155"/>
            <a:ext cx="1523122" cy="1523122"/>
          </a:xfrm>
          <a:prstGeom prst="rect">
            <a:avLst/>
          </a:prstGeom>
        </p:spPr>
      </p:pic>
      <p:sp>
        <p:nvSpPr>
          <p:cNvPr id="10" name="TextBox 9">
            <a:extLst>
              <a:ext uri="{FF2B5EF4-FFF2-40B4-BE49-F238E27FC236}">
                <a16:creationId xmlns:a16="http://schemas.microsoft.com/office/drawing/2014/main" id="{1B04F0E0-36A7-1C27-41F2-70EF3ABF0726}"/>
              </a:ext>
            </a:extLst>
          </p:cNvPr>
          <p:cNvSpPr txBox="1"/>
          <p:nvPr/>
        </p:nvSpPr>
        <p:spPr>
          <a:xfrm>
            <a:off x="5858803" y="4622430"/>
            <a:ext cx="1130438" cy="307777"/>
          </a:xfrm>
          <a:prstGeom prst="rect">
            <a:avLst/>
          </a:prstGeom>
          <a:noFill/>
        </p:spPr>
        <p:txBody>
          <a:bodyPr wrap="none" rtlCol="0">
            <a:spAutoFit/>
          </a:bodyPr>
          <a:lstStyle/>
          <a:p>
            <a:r>
              <a:rPr lang="en-US" dirty="0"/>
              <a:t>Ours AG:10</a:t>
            </a:r>
          </a:p>
        </p:txBody>
      </p:sp>
      <p:sp>
        <p:nvSpPr>
          <p:cNvPr id="11" name="TextBox 10">
            <a:extLst>
              <a:ext uri="{FF2B5EF4-FFF2-40B4-BE49-F238E27FC236}">
                <a16:creationId xmlns:a16="http://schemas.microsoft.com/office/drawing/2014/main" id="{18A37F40-3B00-29B3-2867-9C163D3FDFBD}"/>
              </a:ext>
            </a:extLst>
          </p:cNvPr>
          <p:cNvSpPr txBox="1"/>
          <p:nvPr/>
        </p:nvSpPr>
        <p:spPr>
          <a:xfrm>
            <a:off x="7434072" y="4611277"/>
            <a:ext cx="1523122" cy="523220"/>
          </a:xfrm>
          <a:prstGeom prst="rect">
            <a:avLst/>
          </a:prstGeom>
          <a:noFill/>
        </p:spPr>
        <p:txBody>
          <a:bodyPr wrap="square" rtlCol="0">
            <a:spAutoFit/>
          </a:bodyPr>
          <a:lstStyle/>
          <a:p>
            <a:pPr algn="ctr"/>
            <a:r>
              <a:rPr lang="en-US" dirty="0"/>
              <a:t>Bousseau et al.</a:t>
            </a:r>
          </a:p>
          <a:p>
            <a:pPr algn="ctr"/>
            <a:r>
              <a:rPr lang="en-US" dirty="0"/>
              <a:t> </a:t>
            </a:r>
            <a:r>
              <a:rPr lang="el-GR" dirty="0"/>
              <a:t>α</a:t>
            </a:r>
            <a:r>
              <a:rPr lang="en-US" dirty="0"/>
              <a:t>:10</a:t>
            </a:r>
          </a:p>
        </p:txBody>
      </p:sp>
      <p:pic>
        <p:nvPicPr>
          <p:cNvPr id="6" name="Picture 5" descr="A person with his eyes closed&#10;&#10;Description automatically generated with medium confidence">
            <a:extLst>
              <a:ext uri="{FF2B5EF4-FFF2-40B4-BE49-F238E27FC236}">
                <a16:creationId xmlns:a16="http://schemas.microsoft.com/office/drawing/2014/main" id="{F20E1D56-3496-7FB3-65A0-C4FF9371B30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62462" y="1429561"/>
            <a:ext cx="1523122" cy="1523122"/>
          </a:xfrm>
          <a:prstGeom prst="rect">
            <a:avLst/>
          </a:prstGeom>
        </p:spPr>
      </p:pic>
      <p:pic>
        <p:nvPicPr>
          <p:cNvPr id="8" name="Picture 7" descr="A picture containing wall, person, person, indoor&#10;&#10;Description automatically generated">
            <a:extLst>
              <a:ext uri="{FF2B5EF4-FFF2-40B4-BE49-F238E27FC236}">
                <a16:creationId xmlns:a16="http://schemas.microsoft.com/office/drawing/2014/main" id="{C8372144-9FFB-9EE3-795D-7787B00D899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91454" y="1430204"/>
            <a:ext cx="1522520" cy="1522520"/>
          </a:xfrm>
          <a:prstGeom prst="rect">
            <a:avLst/>
          </a:prstGeom>
        </p:spPr>
      </p:pic>
      <p:cxnSp>
        <p:nvCxnSpPr>
          <p:cNvPr id="13" name="Straight Arrow Connector 12">
            <a:extLst>
              <a:ext uri="{FF2B5EF4-FFF2-40B4-BE49-F238E27FC236}">
                <a16:creationId xmlns:a16="http://schemas.microsoft.com/office/drawing/2014/main" id="{38DC0C47-3A9D-19CD-C60D-866F555B0241}"/>
              </a:ext>
            </a:extLst>
          </p:cNvPr>
          <p:cNvCxnSpPr>
            <a:cxnSpLocks/>
          </p:cNvCxnSpPr>
          <p:nvPr/>
        </p:nvCxnSpPr>
        <p:spPr>
          <a:xfrm>
            <a:off x="5753100" y="1429561"/>
            <a:ext cx="434340" cy="66593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5128A8D-3901-D8B0-A03E-230842104413}"/>
              </a:ext>
            </a:extLst>
          </p:cNvPr>
          <p:cNvSpPr txBox="1"/>
          <p:nvPr/>
        </p:nvSpPr>
        <p:spPr>
          <a:xfrm>
            <a:off x="3889388" y="1117358"/>
            <a:ext cx="1523122"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AG=1</a:t>
            </a:r>
          </a:p>
        </p:txBody>
      </p:sp>
      <p:sp>
        <p:nvSpPr>
          <p:cNvPr id="17" name="TextBox 16">
            <a:extLst>
              <a:ext uri="{FF2B5EF4-FFF2-40B4-BE49-F238E27FC236}">
                <a16:creationId xmlns:a16="http://schemas.microsoft.com/office/drawing/2014/main" id="{D398F771-9AF0-1E8C-099C-BD3C1EA47E7F}"/>
              </a:ext>
            </a:extLst>
          </p:cNvPr>
          <p:cNvSpPr txBox="1"/>
          <p:nvPr/>
        </p:nvSpPr>
        <p:spPr>
          <a:xfrm>
            <a:off x="5662462" y="1117358"/>
            <a:ext cx="1523122"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AG=5</a:t>
            </a:r>
          </a:p>
        </p:txBody>
      </p:sp>
      <p:sp>
        <p:nvSpPr>
          <p:cNvPr id="18" name="Rectangle 17">
            <a:extLst>
              <a:ext uri="{FF2B5EF4-FFF2-40B4-BE49-F238E27FC236}">
                <a16:creationId xmlns:a16="http://schemas.microsoft.com/office/drawing/2014/main" id="{83F18238-1BDB-D81A-B309-286381D2490F}"/>
              </a:ext>
            </a:extLst>
          </p:cNvPr>
          <p:cNvSpPr/>
          <p:nvPr/>
        </p:nvSpPr>
        <p:spPr>
          <a:xfrm>
            <a:off x="3447148" y="1085107"/>
            <a:ext cx="4053840" cy="1900162"/>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cup, tableware, ceramic ware, porcelain&#10;&#10;Description automatically generated">
            <a:extLst>
              <a:ext uri="{FF2B5EF4-FFF2-40B4-BE49-F238E27FC236}">
                <a16:creationId xmlns:a16="http://schemas.microsoft.com/office/drawing/2014/main" id="{FBD0658F-853F-33CC-6522-1116725F2703}"/>
              </a:ext>
            </a:extLst>
          </p:cNvPr>
          <p:cNvPicPr>
            <a:picLocks noChangeAspect="1"/>
          </p:cNvPicPr>
          <p:nvPr/>
        </p:nvPicPr>
        <p:blipFill>
          <a:blip r:embed="rId10"/>
          <a:stretch>
            <a:fillRect/>
          </a:stretch>
        </p:blipFill>
        <p:spPr>
          <a:xfrm>
            <a:off x="3889389" y="3088155"/>
            <a:ext cx="1523122" cy="1523122"/>
          </a:xfrm>
          <a:prstGeom prst="rect">
            <a:avLst/>
          </a:prstGeom>
        </p:spPr>
      </p:pic>
      <p:pic>
        <p:nvPicPr>
          <p:cNvPr id="16" name="Picture 15">
            <a:extLst>
              <a:ext uri="{FF2B5EF4-FFF2-40B4-BE49-F238E27FC236}">
                <a16:creationId xmlns:a16="http://schemas.microsoft.com/office/drawing/2014/main" id="{EC258039-8009-A41E-5425-BBBF653AD402}"/>
              </a:ext>
            </a:extLst>
          </p:cNvPr>
          <p:cNvPicPr>
            <a:picLocks noChangeAspect="1"/>
          </p:cNvPicPr>
          <p:nvPr/>
        </p:nvPicPr>
        <p:blipFill>
          <a:blip r:embed="rId11">
            <a:alphaModFix amt="50000"/>
          </a:blip>
          <a:stretch>
            <a:fillRect/>
          </a:stretch>
        </p:blipFill>
        <p:spPr>
          <a:xfrm>
            <a:off x="3889389" y="3088155"/>
            <a:ext cx="1523122" cy="1523122"/>
          </a:xfrm>
          <a:prstGeom prst="rect">
            <a:avLst/>
          </a:prstGeom>
        </p:spPr>
      </p:pic>
      <p:cxnSp>
        <p:nvCxnSpPr>
          <p:cNvPr id="20" name="Straight Connector 19">
            <a:extLst>
              <a:ext uri="{FF2B5EF4-FFF2-40B4-BE49-F238E27FC236}">
                <a16:creationId xmlns:a16="http://schemas.microsoft.com/office/drawing/2014/main" id="{F00F9C79-7E44-5B19-D07E-B5DD0023DC93}"/>
              </a:ext>
            </a:extLst>
          </p:cNvPr>
          <p:cNvCxnSpPr/>
          <p:nvPr/>
        </p:nvCxnSpPr>
        <p:spPr>
          <a:xfrm>
            <a:off x="4659085" y="3309258"/>
            <a:ext cx="0" cy="435429"/>
          </a:xfrm>
          <a:prstGeom prst="line">
            <a:avLst/>
          </a:prstGeom>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16C4F61-6362-A7DE-6C2F-E1190DA02A40}"/>
              </a:ext>
            </a:extLst>
          </p:cNvPr>
          <p:cNvCxnSpPr/>
          <p:nvPr/>
        </p:nvCxnSpPr>
        <p:spPr>
          <a:xfrm>
            <a:off x="4659085" y="3958048"/>
            <a:ext cx="0" cy="435429"/>
          </a:xfrm>
          <a:prstGeom prst="line">
            <a:avLst/>
          </a:prstGeom>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745982F-A3D0-319B-6E4D-495912437744}"/>
              </a:ext>
            </a:extLst>
          </p:cNvPr>
          <p:cNvCxnSpPr>
            <a:cxnSpLocks/>
          </p:cNvCxnSpPr>
          <p:nvPr/>
        </p:nvCxnSpPr>
        <p:spPr>
          <a:xfrm>
            <a:off x="4729551" y="3923212"/>
            <a:ext cx="277878" cy="343988"/>
          </a:xfrm>
          <a:prstGeom prst="line">
            <a:avLst/>
          </a:prstGeom>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7D67737-D57C-89AC-4D6C-62D26F4692D2}"/>
              </a:ext>
            </a:extLst>
          </p:cNvPr>
          <p:cNvCxnSpPr>
            <a:cxnSpLocks/>
          </p:cNvCxnSpPr>
          <p:nvPr/>
        </p:nvCxnSpPr>
        <p:spPr>
          <a:xfrm>
            <a:off x="4789715" y="3866606"/>
            <a:ext cx="391886" cy="8708"/>
          </a:xfrm>
          <a:prstGeom prst="line">
            <a:avLst/>
          </a:prstGeom>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F3E06E9-FED1-1C51-FA88-004575932EBC}"/>
              </a:ext>
            </a:extLst>
          </p:cNvPr>
          <p:cNvCxnSpPr>
            <a:cxnSpLocks/>
          </p:cNvCxnSpPr>
          <p:nvPr/>
        </p:nvCxnSpPr>
        <p:spPr>
          <a:xfrm flipV="1">
            <a:off x="4720841" y="3483429"/>
            <a:ext cx="317864" cy="295643"/>
          </a:xfrm>
          <a:prstGeom prst="line">
            <a:avLst/>
          </a:prstGeom>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6C62FB3-D525-DE62-6911-32A3FCA26738}"/>
              </a:ext>
            </a:extLst>
          </p:cNvPr>
          <p:cNvCxnSpPr>
            <a:cxnSpLocks/>
          </p:cNvCxnSpPr>
          <p:nvPr/>
        </p:nvCxnSpPr>
        <p:spPr>
          <a:xfrm flipH="1">
            <a:off x="4267200" y="3914503"/>
            <a:ext cx="304800" cy="295643"/>
          </a:xfrm>
          <a:prstGeom prst="line">
            <a:avLst/>
          </a:prstGeom>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11EF5FF-A538-047A-E26C-B42F30CCD421}"/>
              </a:ext>
            </a:extLst>
          </p:cNvPr>
          <p:cNvCxnSpPr>
            <a:cxnSpLocks/>
          </p:cNvCxnSpPr>
          <p:nvPr/>
        </p:nvCxnSpPr>
        <p:spPr>
          <a:xfrm>
            <a:off x="4126191" y="3853543"/>
            <a:ext cx="391886" cy="8708"/>
          </a:xfrm>
          <a:prstGeom prst="line">
            <a:avLst/>
          </a:prstGeom>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B057FB0-BD12-BBCE-2B7A-EF4F6627677E}"/>
              </a:ext>
            </a:extLst>
          </p:cNvPr>
          <p:cNvCxnSpPr>
            <a:cxnSpLocks/>
          </p:cNvCxnSpPr>
          <p:nvPr/>
        </p:nvCxnSpPr>
        <p:spPr>
          <a:xfrm>
            <a:off x="4289773" y="3448591"/>
            <a:ext cx="277878" cy="343988"/>
          </a:xfrm>
          <a:prstGeom prst="line">
            <a:avLst/>
          </a:prstGeom>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F3ECF67E-FB96-404C-7542-EB016E3B9DAB}"/>
                  </a:ext>
                </a:extLst>
              </p:cNvPr>
              <p:cNvSpPr txBox="1"/>
              <p:nvPr/>
            </p:nvSpPr>
            <p:spPr>
              <a:xfrm>
                <a:off x="4381516" y="4600329"/>
                <a:ext cx="538865" cy="37138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700" i="1" smtClean="0">
                          <a:solidFill>
                            <a:schemeClr val="tx2">
                              <a:lumMod val="25000"/>
                            </a:schemeClr>
                          </a:solidFill>
                          <a:latin typeface="Cambria Math" panose="02040503050406030204" pitchFamily="18" charset="0"/>
                          <a:ea typeface="Cambria Math" panose="02040503050406030204" pitchFamily="18" charset="0"/>
                        </a:rPr>
                        <m:t>|</m:t>
                      </m:r>
                      <m:acc>
                        <m:accPr>
                          <m:chr m:val="̂"/>
                          <m:ctrlPr>
                            <a:rPr lang="en-US" sz="1700" i="1" smtClean="0">
                              <a:solidFill>
                                <a:schemeClr val="tx2">
                                  <a:lumMod val="25000"/>
                                </a:schemeClr>
                              </a:solidFill>
                              <a:latin typeface="Cambria Math" panose="02040503050406030204" pitchFamily="18" charset="0"/>
                            </a:rPr>
                          </m:ctrlPr>
                        </m:accPr>
                        <m:e>
                          <m:r>
                            <a:rPr lang="en-US" sz="1800" i="1">
                              <a:solidFill>
                                <a:schemeClr val="tx2">
                                  <a:lumMod val="25000"/>
                                </a:schemeClr>
                              </a:solidFill>
                              <a:latin typeface="Cambria Math" panose="02040503050406030204" pitchFamily="18" charset="0"/>
                            </a:rPr>
                            <m:t>𝐺</m:t>
                          </m:r>
                        </m:e>
                      </m:acc>
                      <m:r>
                        <a:rPr lang="en-US" sz="1700" b="0" i="1" smtClean="0">
                          <a:solidFill>
                            <a:schemeClr val="tx2">
                              <a:lumMod val="25000"/>
                            </a:schemeClr>
                          </a:solidFill>
                          <a:latin typeface="Cambria Math" panose="02040503050406030204" pitchFamily="18" charset="0"/>
                        </a:rPr>
                        <m:t>|</m:t>
                      </m:r>
                    </m:oMath>
                  </m:oMathPara>
                </a14:m>
                <a:endParaRPr lang="en-US" sz="1700" dirty="0">
                  <a:solidFill>
                    <a:schemeClr val="tx2">
                      <a:lumMod val="25000"/>
                    </a:schemeClr>
                  </a:solidFill>
                </a:endParaRPr>
              </a:p>
            </p:txBody>
          </p:sp>
        </mc:Choice>
        <mc:Fallback xmlns="">
          <p:sp>
            <p:nvSpPr>
              <p:cNvPr id="41" name="TextBox 40">
                <a:extLst>
                  <a:ext uri="{FF2B5EF4-FFF2-40B4-BE49-F238E27FC236}">
                    <a16:creationId xmlns:a16="http://schemas.microsoft.com/office/drawing/2014/main" id="{F3ECF67E-FB96-404C-7542-EB016E3B9DAB}"/>
                  </a:ext>
                </a:extLst>
              </p:cNvPr>
              <p:cNvSpPr txBox="1">
                <a:spLocks noRot="1" noChangeAspect="1" noMove="1" noResize="1" noEditPoints="1" noAdjustHandles="1" noChangeArrowheads="1" noChangeShapeType="1" noTextEdit="1"/>
              </p:cNvSpPr>
              <p:nvPr/>
            </p:nvSpPr>
            <p:spPr>
              <a:xfrm>
                <a:off x="4381516" y="4600329"/>
                <a:ext cx="538865" cy="371384"/>
              </a:xfrm>
              <a:prstGeom prst="rect">
                <a:avLst/>
              </a:prstGeom>
              <a:blipFill>
                <a:blip r:embed="rId12"/>
                <a:stretch>
                  <a:fillRect r="-22727" b="-11475"/>
                </a:stretch>
              </a:blipFill>
            </p:spPr>
            <p:txBody>
              <a:bodyPr/>
              <a:lstStyle/>
              <a:p>
                <a:r>
                  <a:rPr lang="en-NL">
                    <a:noFill/>
                  </a:rPr>
                  <a:t> </a:t>
                </a:r>
              </a:p>
            </p:txBody>
          </p:sp>
        </mc:Fallback>
      </mc:AlternateContent>
    </p:spTree>
    <p:custDataLst>
      <p:tags r:id="rId1"/>
    </p:custDataLst>
    <p:extLst>
      <p:ext uri="{BB962C8B-B14F-4D97-AF65-F5344CB8AC3E}">
        <p14:creationId xmlns:p14="http://schemas.microsoft.com/office/powerpoint/2010/main" val="368026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
                                            <p:txEl>
                                              <p:pRg st="0" end="0"/>
                                            </p:txEl>
                                          </p:spTgt>
                                        </p:tgtEl>
                                        <p:attrNameLst>
                                          <p:attrName>style.visibility</p:attrName>
                                        </p:attrNameLst>
                                      </p:cBhvr>
                                      <p:to>
                                        <p:strVal val="visible"/>
                                      </p:to>
                                    </p:set>
                                    <p:animEffect transition="in" filter="fade">
                                      <p:cBhvr>
                                        <p:cTn id="7" dur="500"/>
                                        <p:tgtEl>
                                          <p:spTgt spid="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9">
                                            <p:txEl>
                                              <p:pRg st="2" end="2"/>
                                            </p:txEl>
                                          </p:spTgt>
                                        </p:tgtEl>
                                        <p:attrNameLst>
                                          <p:attrName>style.visibility</p:attrName>
                                        </p:attrNameLst>
                                      </p:cBhvr>
                                      <p:to>
                                        <p:strVal val="visible"/>
                                      </p:to>
                                    </p:set>
                                    <p:animEffect transition="in" filter="fade">
                                      <p:cBhvr>
                                        <p:cTn id="12" dur="500"/>
                                        <p:tgtEl>
                                          <p:spTgt spid="59">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9">
                                            <p:txEl>
                                              <p:pRg st="3" end="3"/>
                                            </p:txEl>
                                          </p:spTgt>
                                        </p:tgtEl>
                                        <p:attrNameLst>
                                          <p:attrName>style.visibility</p:attrName>
                                        </p:attrNameLst>
                                      </p:cBhvr>
                                      <p:to>
                                        <p:strVal val="visible"/>
                                      </p:to>
                                    </p:set>
                                    <p:animEffect transition="in" filter="fade">
                                      <p:cBhvr>
                                        <p:cTn id="15" dur="500"/>
                                        <p:tgtEl>
                                          <p:spTgt spid="59">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9">
                                            <p:txEl>
                                              <p:pRg st="4" end="4"/>
                                            </p:txEl>
                                          </p:spTgt>
                                        </p:tgtEl>
                                        <p:attrNameLst>
                                          <p:attrName>style.visibility</p:attrName>
                                        </p:attrNameLst>
                                      </p:cBhvr>
                                      <p:to>
                                        <p:strVal val="visible"/>
                                      </p:to>
                                    </p:set>
                                    <p:animEffect transition="in" filter="fade">
                                      <p:cBhvr>
                                        <p:cTn id="18" dur="500"/>
                                        <p:tgtEl>
                                          <p:spTgt spid="59">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59">
                                            <p:txEl>
                                              <p:pRg st="6" end="6"/>
                                            </p:txEl>
                                          </p:spTgt>
                                        </p:tgtEl>
                                        <p:attrNameLst>
                                          <p:attrName>style.visibility</p:attrName>
                                        </p:attrNameLst>
                                      </p:cBhvr>
                                      <p:to>
                                        <p:strVal val="visible"/>
                                      </p:to>
                                    </p:set>
                                    <p:animEffect transition="in" filter="fade">
                                      <p:cBhvr>
                                        <p:cTn id="40" dur="500"/>
                                        <p:tgtEl>
                                          <p:spTgt spid="59">
                                            <p:txEl>
                                              <p:pRg st="6" end="6"/>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59">
                                            <p:txEl>
                                              <p:pRg st="7" end="7"/>
                                            </p:txEl>
                                          </p:spTgt>
                                        </p:tgtEl>
                                        <p:attrNameLst>
                                          <p:attrName>style.visibility</p:attrName>
                                        </p:attrNameLst>
                                      </p:cBhvr>
                                      <p:to>
                                        <p:strVal val="visible"/>
                                      </p:to>
                                    </p:set>
                                    <p:animEffect transition="in" filter="fade">
                                      <p:cBhvr>
                                        <p:cTn id="43" dur="500"/>
                                        <p:tgtEl>
                                          <p:spTgt spid="59">
                                            <p:txEl>
                                              <p:pRg st="7" end="7"/>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59">
                                            <p:txEl>
                                              <p:pRg st="8" end="8"/>
                                            </p:txEl>
                                          </p:spTgt>
                                        </p:tgtEl>
                                        <p:attrNameLst>
                                          <p:attrName>style.visibility</p:attrName>
                                        </p:attrNameLst>
                                      </p:cBhvr>
                                      <p:to>
                                        <p:strVal val="visible"/>
                                      </p:to>
                                    </p:set>
                                    <p:animEffect transition="in" filter="fade">
                                      <p:cBhvr>
                                        <p:cTn id="46" dur="500"/>
                                        <p:tgtEl>
                                          <p:spTgt spid="59">
                                            <p:txEl>
                                              <p:pRg st="8" end="8"/>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500"/>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41"/>
                                        </p:tgtEl>
                                        <p:attrNameLst>
                                          <p:attrName>style.visibility</p:attrName>
                                        </p:attrNameLst>
                                      </p:cBhvr>
                                      <p:to>
                                        <p:strVal val="visible"/>
                                      </p:to>
                                    </p:set>
                                    <p:animEffect transition="in" filter="fade">
                                      <p:cBhvr>
                                        <p:cTn id="54" dur="500"/>
                                        <p:tgtEl>
                                          <p:spTgt spid="41"/>
                                        </p:tgtEl>
                                      </p:cBhvr>
                                    </p:animEffect>
                                  </p:childTnLst>
                                </p:cTn>
                              </p:par>
                              <p:par>
                                <p:cTn id="55" presetID="10" presetClass="entr" presetSubtype="0" fill="hold"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500"/>
                                        <p:tgtEl>
                                          <p:spTgt spid="12"/>
                                        </p:tgtEl>
                                      </p:cBhvr>
                                    </p:animEffect>
                                  </p:childTnLst>
                                </p:cTn>
                              </p:par>
                              <p:par>
                                <p:cTn id="58" presetID="10" presetClass="entr" presetSubtype="0" fill="hold" nodeType="with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fade">
                                      <p:cBhvr>
                                        <p:cTn id="65" dur="500"/>
                                        <p:tgtEl>
                                          <p:spTgt spid="20"/>
                                        </p:tgtEl>
                                      </p:cBhvr>
                                    </p:animEffect>
                                  </p:childTnLst>
                                </p:cTn>
                              </p:par>
                              <p:par>
                                <p:cTn id="66" presetID="10" presetClass="entr" presetSubtype="0" fill="hold" nodeType="with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childTnLst>
                                </p:cTn>
                              </p:par>
                              <p:par>
                                <p:cTn id="69" presetID="10" presetClass="entr" presetSubtype="0" fill="hold" nodeType="with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fade">
                                      <p:cBhvr>
                                        <p:cTn id="71" dur="500"/>
                                        <p:tgtEl>
                                          <p:spTgt spid="23"/>
                                        </p:tgtEl>
                                      </p:cBhvr>
                                    </p:animEffect>
                                  </p:childTnLst>
                                </p:cTn>
                              </p:par>
                              <p:par>
                                <p:cTn id="72" presetID="10" presetClass="entr" presetSubtype="0" fill="hold" nodeType="with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fade">
                                      <p:cBhvr>
                                        <p:cTn id="74" dur="500"/>
                                        <p:tgtEl>
                                          <p:spTgt spid="26"/>
                                        </p:tgtEl>
                                      </p:cBhvr>
                                    </p:animEffect>
                                  </p:childTnLst>
                                </p:cTn>
                              </p:par>
                              <p:par>
                                <p:cTn id="75" presetID="10" presetClass="entr" presetSubtype="0" fill="hold" nodeType="withEffect">
                                  <p:stCondLst>
                                    <p:cond delay="0"/>
                                  </p:stCondLst>
                                  <p:childTnLst>
                                    <p:set>
                                      <p:cBhvr>
                                        <p:cTn id="76" dur="1" fill="hold">
                                          <p:stCondLst>
                                            <p:cond delay="0"/>
                                          </p:stCondLst>
                                        </p:cTn>
                                        <p:tgtEl>
                                          <p:spTgt spid="30"/>
                                        </p:tgtEl>
                                        <p:attrNameLst>
                                          <p:attrName>style.visibility</p:attrName>
                                        </p:attrNameLst>
                                      </p:cBhvr>
                                      <p:to>
                                        <p:strVal val="visible"/>
                                      </p:to>
                                    </p:set>
                                    <p:animEffect transition="in" filter="fade">
                                      <p:cBhvr>
                                        <p:cTn id="77" dur="500"/>
                                        <p:tgtEl>
                                          <p:spTgt spid="30"/>
                                        </p:tgtEl>
                                      </p:cBhvr>
                                    </p:animEffect>
                                  </p:childTnLst>
                                </p:cTn>
                              </p:par>
                              <p:par>
                                <p:cTn id="78" presetID="10" presetClass="entr" presetSubtype="0" fill="hold" nodeType="withEffect">
                                  <p:stCondLst>
                                    <p:cond delay="0"/>
                                  </p:stCondLst>
                                  <p:childTnLst>
                                    <p:set>
                                      <p:cBhvr>
                                        <p:cTn id="79" dur="1" fill="hold">
                                          <p:stCondLst>
                                            <p:cond delay="0"/>
                                          </p:stCondLst>
                                        </p:cTn>
                                        <p:tgtEl>
                                          <p:spTgt spid="33"/>
                                        </p:tgtEl>
                                        <p:attrNameLst>
                                          <p:attrName>style.visibility</p:attrName>
                                        </p:attrNameLst>
                                      </p:cBhvr>
                                      <p:to>
                                        <p:strVal val="visible"/>
                                      </p:to>
                                    </p:set>
                                    <p:animEffect transition="in" filter="fade">
                                      <p:cBhvr>
                                        <p:cTn id="80" dur="500"/>
                                        <p:tgtEl>
                                          <p:spTgt spid="33"/>
                                        </p:tgtEl>
                                      </p:cBhvr>
                                    </p:animEffect>
                                  </p:childTnLst>
                                </p:cTn>
                              </p:par>
                              <p:par>
                                <p:cTn id="81" presetID="10" presetClass="entr" presetSubtype="0" fill="hold" nodeType="withEffect">
                                  <p:stCondLst>
                                    <p:cond delay="0"/>
                                  </p:stCondLst>
                                  <p:childTnLst>
                                    <p:set>
                                      <p:cBhvr>
                                        <p:cTn id="82" dur="1" fill="hold">
                                          <p:stCondLst>
                                            <p:cond delay="0"/>
                                          </p:stCondLst>
                                        </p:cTn>
                                        <p:tgtEl>
                                          <p:spTgt spid="39"/>
                                        </p:tgtEl>
                                        <p:attrNameLst>
                                          <p:attrName>style.visibility</p:attrName>
                                        </p:attrNameLst>
                                      </p:cBhvr>
                                      <p:to>
                                        <p:strVal val="visible"/>
                                      </p:to>
                                    </p:set>
                                    <p:animEffect transition="in" filter="fade">
                                      <p:cBhvr>
                                        <p:cTn id="83" dur="500"/>
                                        <p:tgtEl>
                                          <p:spTgt spid="39"/>
                                        </p:tgtEl>
                                      </p:cBhvr>
                                    </p:animEffect>
                                  </p:childTnLst>
                                </p:cTn>
                              </p:par>
                              <p:par>
                                <p:cTn id="84" presetID="10" presetClass="entr" presetSubtype="0" fill="hold" nodeType="withEffect">
                                  <p:stCondLst>
                                    <p:cond delay="0"/>
                                  </p:stCondLst>
                                  <p:childTnLst>
                                    <p:set>
                                      <p:cBhvr>
                                        <p:cTn id="85" dur="1" fill="hold">
                                          <p:stCondLst>
                                            <p:cond delay="0"/>
                                          </p:stCondLst>
                                        </p:cTn>
                                        <p:tgtEl>
                                          <p:spTgt spid="40"/>
                                        </p:tgtEl>
                                        <p:attrNameLst>
                                          <p:attrName>style.visibility</p:attrName>
                                        </p:attrNameLst>
                                      </p:cBhvr>
                                      <p:to>
                                        <p:strVal val="visible"/>
                                      </p:to>
                                    </p:set>
                                    <p:animEffect transition="in" filter="fade">
                                      <p:cBhvr>
                                        <p:cTn id="86" dur="500"/>
                                        <p:tgtEl>
                                          <p:spTgt spid="40"/>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7"/>
                                        </p:tgtEl>
                                        <p:attrNameLst>
                                          <p:attrName>style.visibility</p:attrName>
                                        </p:attrNameLst>
                                      </p:cBhvr>
                                      <p:to>
                                        <p:strVal val="visible"/>
                                      </p:to>
                                    </p:set>
                                    <p:animEffect transition="in" filter="fade">
                                      <p:cBhvr>
                                        <p:cTn id="91" dur="500"/>
                                        <p:tgtEl>
                                          <p:spTgt spid="7"/>
                                        </p:tgtEl>
                                      </p:cBhvr>
                                    </p:animEffect>
                                  </p:childTnLst>
                                </p:cTn>
                              </p:par>
                              <p:par>
                                <p:cTn id="92" presetID="10" presetClass="entr" presetSubtype="0" fill="hold" nodeType="withEffect">
                                  <p:stCondLst>
                                    <p:cond delay="0"/>
                                  </p:stCondLst>
                                  <p:childTnLst>
                                    <p:set>
                                      <p:cBhvr>
                                        <p:cTn id="93" dur="1" fill="hold">
                                          <p:stCondLst>
                                            <p:cond delay="0"/>
                                          </p:stCondLst>
                                        </p:cTn>
                                        <p:tgtEl>
                                          <p:spTgt spid="9"/>
                                        </p:tgtEl>
                                        <p:attrNameLst>
                                          <p:attrName>style.visibility</p:attrName>
                                        </p:attrNameLst>
                                      </p:cBhvr>
                                      <p:to>
                                        <p:strVal val="visible"/>
                                      </p:to>
                                    </p:set>
                                    <p:animEffect transition="in" filter="fade">
                                      <p:cBhvr>
                                        <p:cTn id="94" dur="500"/>
                                        <p:tgtEl>
                                          <p:spTgt spid="9"/>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11"/>
                                        </p:tgtEl>
                                        <p:attrNameLst>
                                          <p:attrName>style.visibility</p:attrName>
                                        </p:attrNameLst>
                                      </p:cBhvr>
                                      <p:to>
                                        <p:strVal val="visible"/>
                                      </p:to>
                                    </p:set>
                                    <p:animEffect transition="in" filter="fade">
                                      <p:cBhvr>
                                        <p:cTn id="97" dur="500"/>
                                        <p:tgtEl>
                                          <p:spTgt spid="11"/>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10"/>
                                        </p:tgtEl>
                                        <p:attrNameLst>
                                          <p:attrName>style.visibility</p:attrName>
                                        </p:attrNameLst>
                                      </p:cBhvr>
                                      <p:to>
                                        <p:strVal val="visible"/>
                                      </p:to>
                                    </p:set>
                                    <p:animEffect transition="in" filter="fade">
                                      <p:cBhvr>
                                        <p:cTn id="10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5" grpId="0"/>
      <p:bldP spid="17" grpId="0"/>
      <p:bldP spid="18" grpId="0" animBg="1"/>
      <p:bldP spid="4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p10"/>
          <p:cNvSpPr txBox="1">
            <a:spLocks noGrp="1"/>
          </p:cNvSpPr>
          <p:nvPr>
            <p:ph type="title"/>
          </p:nvPr>
        </p:nvSpPr>
        <p:spPr>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dirty="0"/>
              <a:t>Conclusion</a:t>
            </a:r>
            <a:endParaRPr dirty="0"/>
          </a:p>
        </p:txBody>
      </p:sp>
      <p:sp>
        <p:nvSpPr>
          <p:cNvPr id="4" name="Slide Number Placeholder 3">
            <a:extLst>
              <a:ext uri="{FF2B5EF4-FFF2-40B4-BE49-F238E27FC236}">
                <a16:creationId xmlns:a16="http://schemas.microsoft.com/office/drawing/2014/main" id="{58E6B067-20D8-C8AD-B300-E9A9F678E70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34</a:t>
            </a:fld>
            <a:endParaRPr lang="en"/>
          </a:p>
        </p:txBody>
      </p:sp>
      <p:pic>
        <p:nvPicPr>
          <p:cNvPr id="6" name="Picture 5" descr="Logo&#10;&#10;Description automatically generated">
            <a:extLst>
              <a:ext uri="{FF2B5EF4-FFF2-40B4-BE49-F238E27FC236}">
                <a16:creationId xmlns:a16="http://schemas.microsoft.com/office/drawing/2014/main" id="{6261C449-80F7-386E-EF29-C7E6D4BDA287}"/>
              </a:ext>
            </a:extLst>
          </p:cNvPr>
          <p:cNvPicPr>
            <a:picLocks noChangeAspect="1"/>
          </p:cNvPicPr>
          <p:nvPr/>
        </p:nvPicPr>
        <p:blipFill>
          <a:blip r:embed="rId4"/>
          <a:stretch>
            <a:fillRect/>
          </a:stretch>
        </p:blipFill>
        <p:spPr>
          <a:xfrm>
            <a:off x="7816392" y="373765"/>
            <a:ext cx="1264396" cy="778868"/>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7FBD0DBE-58DF-661B-B49C-7BEB2999CEA6}"/>
              </a:ext>
            </a:extLst>
          </p:cNvPr>
          <p:cNvPicPr>
            <a:picLocks noChangeAspect="1"/>
          </p:cNvPicPr>
          <p:nvPr/>
        </p:nvPicPr>
        <p:blipFill>
          <a:blip r:embed="rId5"/>
          <a:stretch>
            <a:fillRect/>
          </a:stretch>
        </p:blipFill>
        <p:spPr>
          <a:xfrm>
            <a:off x="8340600" y="139972"/>
            <a:ext cx="509416" cy="337823"/>
          </a:xfrm>
          <a:prstGeom prst="rect">
            <a:avLst/>
          </a:prstGeom>
        </p:spPr>
      </p:pic>
      <p:sp>
        <p:nvSpPr>
          <p:cNvPr id="8" name="TextBox 7">
            <a:extLst>
              <a:ext uri="{FF2B5EF4-FFF2-40B4-BE49-F238E27FC236}">
                <a16:creationId xmlns:a16="http://schemas.microsoft.com/office/drawing/2014/main" id="{E2CC3331-8E6C-402C-B78B-4C1699648969}"/>
              </a:ext>
            </a:extLst>
          </p:cNvPr>
          <p:cNvSpPr txBox="1"/>
          <p:nvPr/>
        </p:nvSpPr>
        <p:spPr>
          <a:xfrm>
            <a:off x="7964984" y="9003"/>
            <a:ext cx="381836" cy="529184"/>
          </a:xfrm>
          <a:prstGeom prst="rect">
            <a:avLst/>
          </a:prstGeom>
          <a:noFill/>
        </p:spPr>
        <p:txBody>
          <a:bodyPr wrap="none" rtlCol="0">
            <a:spAutoFit/>
          </a:bodyPr>
          <a:lstStyle/>
          <a:p>
            <a:pPr marL="0" marR="0" defTabSz="0">
              <a:lnSpc>
                <a:spcPct val="107000"/>
              </a:lnSpc>
              <a:spcBef>
                <a:spcPts val="0"/>
              </a:spcBef>
            </a:pPr>
            <a:r>
              <a:rPr lang="en-US" sz="2800" dirty="0">
                <a:effectLst/>
                <a:latin typeface="Symbol" panose="05050102010706020507" pitchFamily="18" charset="2"/>
                <a:ea typeface="Calibri" panose="020F0502020204030204" pitchFamily="34" charset="0"/>
                <a:cs typeface="Times New Roman" panose="02020603050405020304" pitchFamily="18" charset="0"/>
              </a:rPr>
              <a:t>p</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0" name="Picture 29" descr="A picture containing indoor, black, white&#10;&#10;Description automatically generated">
            <a:extLst>
              <a:ext uri="{FF2B5EF4-FFF2-40B4-BE49-F238E27FC236}">
                <a16:creationId xmlns:a16="http://schemas.microsoft.com/office/drawing/2014/main" id="{7293F79C-4298-AF48-FAB2-DDE72E5D1F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24819" y="2314133"/>
            <a:ext cx="1562101" cy="1562101"/>
          </a:xfrm>
          <a:prstGeom prst="rect">
            <a:avLst/>
          </a:prstGeom>
        </p:spPr>
      </p:pic>
      <p:sp>
        <p:nvSpPr>
          <p:cNvPr id="31" name="TextBox 30">
            <a:extLst>
              <a:ext uri="{FF2B5EF4-FFF2-40B4-BE49-F238E27FC236}">
                <a16:creationId xmlns:a16="http://schemas.microsoft.com/office/drawing/2014/main" id="{32DC242D-65E2-67DA-E7FC-CE07FCB6DEC2}"/>
              </a:ext>
            </a:extLst>
          </p:cNvPr>
          <p:cNvSpPr txBox="1"/>
          <p:nvPr/>
        </p:nvSpPr>
        <p:spPr>
          <a:xfrm>
            <a:off x="923078" y="1518374"/>
            <a:ext cx="1562100" cy="307777"/>
          </a:xfrm>
          <a:prstGeom prst="rect">
            <a:avLst/>
          </a:prstGeom>
          <a:noFill/>
        </p:spPr>
        <p:txBody>
          <a:bodyPr wrap="square" rtlCol="0">
            <a:spAutoFit/>
          </a:bodyPr>
          <a:lstStyle/>
          <a:p>
            <a:pPr algn="ctr"/>
            <a:r>
              <a:rPr lang="en-US" dirty="0"/>
              <a:t>Design</a:t>
            </a:r>
          </a:p>
        </p:txBody>
      </p:sp>
      <p:sp>
        <p:nvSpPr>
          <p:cNvPr id="32" name="TextBox 31">
            <a:extLst>
              <a:ext uri="{FF2B5EF4-FFF2-40B4-BE49-F238E27FC236}">
                <a16:creationId xmlns:a16="http://schemas.microsoft.com/office/drawing/2014/main" id="{786BBCDE-E22B-F49B-397D-2FD9B5378D03}"/>
              </a:ext>
            </a:extLst>
          </p:cNvPr>
          <p:cNvSpPr txBox="1"/>
          <p:nvPr/>
        </p:nvSpPr>
        <p:spPr>
          <a:xfrm>
            <a:off x="6624820" y="2006356"/>
            <a:ext cx="1562100" cy="307777"/>
          </a:xfrm>
          <a:prstGeom prst="rect">
            <a:avLst/>
          </a:prstGeom>
          <a:noFill/>
        </p:spPr>
        <p:txBody>
          <a:bodyPr wrap="square" rtlCol="0">
            <a:spAutoFit/>
          </a:bodyPr>
          <a:lstStyle/>
          <a:p>
            <a:pPr algn="ctr"/>
            <a:r>
              <a:rPr lang="en-US" dirty="0"/>
              <a:t>Appearance</a:t>
            </a:r>
          </a:p>
        </p:txBody>
      </p:sp>
      <p:sp>
        <p:nvSpPr>
          <p:cNvPr id="33" name="TextBox 32">
            <a:extLst>
              <a:ext uri="{FF2B5EF4-FFF2-40B4-BE49-F238E27FC236}">
                <a16:creationId xmlns:a16="http://schemas.microsoft.com/office/drawing/2014/main" id="{DA6F54F9-6681-2E53-003B-14BEBFFA6C80}"/>
              </a:ext>
            </a:extLst>
          </p:cNvPr>
          <p:cNvSpPr txBox="1"/>
          <p:nvPr/>
        </p:nvSpPr>
        <p:spPr>
          <a:xfrm>
            <a:off x="2670715" y="2006356"/>
            <a:ext cx="2269004" cy="523220"/>
          </a:xfrm>
          <a:prstGeom prst="rect">
            <a:avLst/>
          </a:prstGeom>
          <a:noFill/>
        </p:spPr>
        <p:txBody>
          <a:bodyPr wrap="square" rtlCol="0">
            <a:spAutoFit/>
          </a:bodyPr>
          <a:lstStyle/>
          <a:p>
            <a:pPr algn="ctr"/>
            <a:r>
              <a:rPr lang="en-US" dirty="0"/>
              <a:t>Automatically generated environment map</a:t>
            </a:r>
          </a:p>
        </p:txBody>
      </p:sp>
      <p:sp>
        <p:nvSpPr>
          <p:cNvPr id="34" name="Rectangle: Rounded Corners 33">
            <a:extLst>
              <a:ext uri="{FF2B5EF4-FFF2-40B4-BE49-F238E27FC236}">
                <a16:creationId xmlns:a16="http://schemas.microsoft.com/office/drawing/2014/main" id="{A02D2D10-FBA8-7D60-9CDB-DAE69AF09EE4}"/>
              </a:ext>
            </a:extLst>
          </p:cNvPr>
          <p:cNvSpPr/>
          <p:nvPr/>
        </p:nvSpPr>
        <p:spPr>
          <a:xfrm>
            <a:off x="981924" y="1517395"/>
            <a:ext cx="4134009" cy="3127401"/>
          </a:xfrm>
          <a:prstGeom prst="roundRect">
            <a:avLst>
              <a:gd name="adj" fmla="val 7365"/>
            </a:avLst>
          </a:prstGeom>
          <a:noFill/>
          <a:ln w="12700" cap="flat" cmpd="sng" algn="ctr">
            <a:solidFill>
              <a:srgbClr val="44546A">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E7E6E6">
                  <a:lumMod val="25000"/>
                </a:srgbClr>
              </a:solidFill>
              <a:effectLst/>
              <a:uLnTx/>
              <a:uFillTx/>
              <a:latin typeface="+mn-lt"/>
              <a:ea typeface="+mn-ea"/>
              <a:cs typeface="Times New Roman" panose="02020603050405020304" pitchFamily="18" charset="0"/>
            </a:endParaRPr>
          </a:p>
        </p:txBody>
      </p:sp>
      <p:pic>
        <p:nvPicPr>
          <p:cNvPr id="35" name="Graphic 34" descr="Arrow circle with solid fill">
            <a:extLst>
              <a:ext uri="{FF2B5EF4-FFF2-40B4-BE49-F238E27FC236}">
                <a16:creationId xmlns:a16="http://schemas.microsoft.com/office/drawing/2014/main" id="{DCD77987-2869-576B-28C9-A9BCE6DFB0C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413176" y="2646326"/>
            <a:ext cx="914400" cy="914400"/>
          </a:xfrm>
          <a:prstGeom prst="rect">
            <a:avLst/>
          </a:prstGeom>
        </p:spPr>
      </p:pic>
      <p:pic>
        <p:nvPicPr>
          <p:cNvPr id="36" name="Picture 6" descr="A picture containing chain, metalware, accessory, necklet&#10;&#10;Description automatically generated">
            <a:extLst>
              <a:ext uri="{FF2B5EF4-FFF2-40B4-BE49-F238E27FC236}">
                <a16:creationId xmlns:a16="http://schemas.microsoft.com/office/drawing/2014/main" id="{7964B21D-9C10-531A-01FE-FFC6AA4F44E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4346" y="1819563"/>
            <a:ext cx="1159563" cy="1159563"/>
          </a:xfrm>
          <a:prstGeom prst="rect">
            <a:avLst/>
          </a:prstGeom>
          <a:ln>
            <a:solidFill>
              <a:schemeClr val="tx1"/>
            </a:solidFill>
          </a:ln>
        </p:spPr>
      </p:pic>
      <p:pic>
        <p:nvPicPr>
          <p:cNvPr id="37" name="Picture 5" descr="Icon&#10;&#10;Description automatically generated">
            <a:extLst>
              <a:ext uri="{FF2B5EF4-FFF2-40B4-BE49-F238E27FC236}">
                <a16:creationId xmlns:a16="http://schemas.microsoft.com/office/drawing/2014/main" id="{5796CC38-3F89-7F67-1157-3C4DA2A1A28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24346" y="3233376"/>
            <a:ext cx="1159564" cy="1158861"/>
          </a:xfrm>
          <a:prstGeom prst="rect">
            <a:avLst/>
          </a:prstGeom>
          <a:ln>
            <a:solidFill>
              <a:srgbClr val="5A7050"/>
            </a:solidFill>
          </a:ln>
        </p:spPr>
      </p:pic>
      <p:sp>
        <p:nvSpPr>
          <p:cNvPr id="38" name="TextBox 37">
            <a:extLst>
              <a:ext uri="{FF2B5EF4-FFF2-40B4-BE49-F238E27FC236}">
                <a16:creationId xmlns:a16="http://schemas.microsoft.com/office/drawing/2014/main" id="{68495871-4531-91B7-AA0F-6DACB6B26FFC}"/>
              </a:ext>
            </a:extLst>
          </p:cNvPr>
          <p:cNvSpPr txBox="1"/>
          <p:nvPr/>
        </p:nvSpPr>
        <p:spPr>
          <a:xfrm>
            <a:off x="952548" y="2980417"/>
            <a:ext cx="1503863" cy="246221"/>
          </a:xfrm>
          <a:prstGeom prst="rect">
            <a:avLst/>
          </a:prstGeom>
          <a:noFill/>
        </p:spPr>
        <p:txBody>
          <a:bodyPr wrap="square" rtlCol="0">
            <a:spAutoFit/>
          </a:bodyPr>
          <a:lstStyle/>
          <a:p>
            <a:pPr algn="ctr">
              <a:buClrTx/>
              <a:buFontTx/>
              <a:buNone/>
            </a:pPr>
            <a:r>
              <a:rPr lang="en-US" sz="1000" kern="1200" dirty="0">
                <a:solidFill>
                  <a:srgbClr val="E7E6E6">
                    <a:lumMod val="25000"/>
                  </a:srgbClr>
                </a:solidFill>
                <a:latin typeface="+mj-lt"/>
                <a:ea typeface="+mn-ea"/>
                <a:cs typeface="Times New Roman" panose="02020603050405020304" pitchFamily="18" charset="0"/>
              </a:rPr>
              <a:t>Shape-Material Design</a:t>
            </a:r>
          </a:p>
        </p:txBody>
      </p:sp>
      <p:sp>
        <p:nvSpPr>
          <p:cNvPr id="39" name="TextBox 38">
            <a:extLst>
              <a:ext uri="{FF2B5EF4-FFF2-40B4-BE49-F238E27FC236}">
                <a16:creationId xmlns:a16="http://schemas.microsoft.com/office/drawing/2014/main" id="{5E3076FB-9705-5767-A4E8-4F2158A273EF}"/>
              </a:ext>
            </a:extLst>
          </p:cNvPr>
          <p:cNvSpPr txBox="1"/>
          <p:nvPr/>
        </p:nvSpPr>
        <p:spPr>
          <a:xfrm>
            <a:off x="1053627" y="4399220"/>
            <a:ext cx="1218298" cy="246221"/>
          </a:xfrm>
          <a:prstGeom prst="rect">
            <a:avLst/>
          </a:prstGeom>
          <a:noFill/>
        </p:spPr>
        <p:txBody>
          <a:bodyPr wrap="square" rtlCol="0">
            <a:spAutoFit/>
          </a:bodyPr>
          <a:lstStyle/>
          <a:p>
            <a:pPr algn="ctr">
              <a:buClrTx/>
              <a:buFontTx/>
              <a:buNone/>
            </a:pPr>
            <a:r>
              <a:rPr lang="en-US" sz="1000" kern="1200" dirty="0">
                <a:solidFill>
                  <a:srgbClr val="E7E6E6">
                    <a:lumMod val="25000"/>
                  </a:srgbClr>
                </a:solidFill>
                <a:latin typeface="+mn-lt"/>
                <a:ea typeface="+mn-ea"/>
                <a:cs typeface="Times New Roman" panose="02020603050405020304" pitchFamily="18" charset="0"/>
              </a:rPr>
              <a:t>Brightness Design</a:t>
            </a:r>
          </a:p>
        </p:txBody>
      </p:sp>
      <p:pic>
        <p:nvPicPr>
          <p:cNvPr id="40" name="Picture 39">
            <a:extLst>
              <a:ext uri="{FF2B5EF4-FFF2-40B4-BE49-F238E27FC236}">
                <a16:creationId xmlns:a16="http://schemas.microsoft.com/office/drawing/2014/main" id="{7E49A6B7-4625-6B48-0537-4B345F7E544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40231" y="2569938"/>
            <a:ext cx="2129972" cy="1067177"/>
          </a:xfrm>
          <a:prstGeom prst="rect">
            <a:avLst/>
          </a:prstGeom>
        </p:spPr>
      </p:pic>
      <p:sp>
        <p:nvSpPr>
          <p:cNvPr id="41" name="TextBox 40">
            <a:extLst>
              <a:ext uri="{FF2B5EF4-FFF2-40B4-BE49-F238E27FC236}">
                <a16:creationId xmlns:a16="http://schemas.microsoft.com/office/drawing/2014/main" id="{4E41E135-B52F-2140-4F97-EC77DBEFB385}"/>
              </a:ext>
            </a:extLst>
          </p:cNvPr>
          <p:cNvSpPr txBox="1"/>
          <p:nvPr/>
        </p:nvSpPr>
        <p:spPr>
          <a:xfrm>
            <a:off x="6624818" y="3876234"/>
            <a:ext cx="1562100" cy="246221"/>
          </a:xfrm>
          <a:prstGeom prst="rect">
            <a:avLst/>
          </a:prstGeom>
          <a:noFill/>
        </p:spPr>
        <p:txBody>
          <a:bodyPr wrap="square" rtlCol="0">
            <a:spAutoFit/>
          </a:bodyPr>
          <a:lstStyle/>
          <a:p>
            <a:pPr algn="r"/>
            <a:r>
              <a:rPr lang="en-US" sz="1000" dirty="0"/>
              <a:t>*mirror material</a:t>
            </a:r>
          </a:p>
        </p:txBody>
      </p:sp>
    </p:spTree>
    <p:custDataLst>
      <p:tags r:id="rId1"/>
    </p:custDataLst>
    <p:extLst>
      <p:ext uri="{BB962C8B-B14F-4D97-AF65-F5344CB8AC3E}">
        <p14:creationId xmlns:p14="http://schemas.microsoft.com/office/powerpoint/2010/main" val="38348928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1"/>
          <p:cNvSpPr txBox="1">
            <a:spLocks noGrp="1"/>
          </p:cNvSpPr>
          <p:nvPr>
            <p:ph type="title"/>
          </p:nvPr>
        </p:nvSpPr>
        <p:spPr>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Questions?</a:t>
            </a:r>
            <a:endParaRPr dirty="0"/>
          </a:p>
        </p:txBody>
      </p:sp>
      <p:sp>
        <p:nvSpPr>
          <p:cNvPr id="2" name="Slide Number Placeholder 1">
            <a:extLst>
              <a:ext uri="{FF2B5EF4-FFF2-40B4-BE49-F238E27FC236}">
                <a16:creationId xmlns:a16="http://schemas.microsoft.com/office/drawing/2014/main" id="{3801F4B2-96C4-6095-A298-0245575C226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35</a:t>
            </a:fld>
            <a:endParaRPr lang="en" dirty="0"/>
          </a:p>
        </p:txBody>
      </p:sp>
      <p:pic>
        <p:nvPicPr>
          <p:cNvPr id="5" name="Picture 4" descr="A picture containing person&#10;&#10;Description automatically generated">
            <a:extLst>
              <a:ext uri="{FF2B5EF4-FFF2-40B4-BE49-F238E27FC236}">
                <a16:creationId xmlns:a16="http://schemas.microsoft.com/office/drawing/2014/main" id="{7E86CC22-78B7-762D-D648-641453C968FE}"/>
              </a:ext>
            </a:extLst>
          </p:cNvPr>
          <p:cNvPicPr>
            <a:picLocks noChangeAspect="1"/>
          </p:cNvPicPr>
          <p:nvPr/>
        </p:nvPicPr>
        <p:blipFill rotWithShape="1">
          <a:blip r:embed="rId3"/>
          <a:srcRect l="8419" r="19113"/>
          <a:stretch/>
        </p:blipFill>
        <p:spPr>
          <a:xfrm>
            <a:off x="3886199" y="1949753"/>
            <a:ext cx="1371601" cy="1892700"/>
          </a:xfrm>
          <a:prstGeom prst="rect">
            <a:avLst/>
          </a:prstGeom>
        </p:spPr>
      </p:pic>
      <p:pic>
        <p:nvPicPr>
          <p:cNvPr id="7" name="Picture 6" descr="A person smiling for the camera&#10;&#10;Description automatically generated with medium confidence">
            <a:extLst>
              <a:ext uri="{FF2B5EF4-FFF2-40B4-BE49-F238E27FC236}">
                <a16:creationId xmlns:a16="http://schemas.microsoft.com/office/drawing/2014/main" id="{AFEE018C-4D5E-1A43-7ECB-DFCB5A8946CB}"/>
              </a:ext>
            </a:extLst>
          </p:cNvPr>
          <p:cNvPicPr>
            <a:picLocks noChangeAspect="1"/>
          </p:cNvPicPr>
          <p:nvPr/>
        </p:nvPicPr>
        <p:blipFill rotWithShape="1">
          <a:blip r:embed="rId4"/>
          <a:srcRect r="3408"/>
          <a:stretch/>
        </p:blipFill>
        <p:spPr>
          <a:xfrm>
            <a:off x="980400" y="1949753"/>
            <a:ext cx="1355659" cy="1892700"/>
          </a:xfrm>
          <a:prstGeom prst="rect">
            <a:avLst/>
          </a:prstGeom>
        </p:spPr>
      </p:pic>
      <p:pic>
        <p:nvPicPr>
          <p:cNvPr id="9" name="Picture 8" descr="A picture containing person, sky, person, wearing&#10;&#10;Description automatically generated">
            <a:extLst>
              <a:ext uri="{FF2B5EF4-FFF2-40B4-BE49-F238E27FC236}">
                <a16:creationId xmlns:a16="http://schemas.microsoft.com/office/drawing/2014/main" id="{BCCBBE3F-7B15-037C-13BC-2BB2143134AC}"/>
              </a:ext>
            </a:extLst>
          </p:cNvPr>
          <p:cNvPicPr>
            <a:picLocks noChangeAspect="1"/>
          </p:cNvPicPr>
          <p:nvPr/>
        </p:nvPicPr>
        <p:blipFill rotWithShape="1">
          <a:blip r:embed="rId5"/>
          <a:srcRect l="8070"/>
          <a:stretch/>
        </p:blipFill>
        <p:spPr>
          <a:xfrm>
            <a:off x="6807939" y="1949753"/>
            <a:ext cx="1371600" cy="1892700"/>
          </a:xfrm>
          <a:prstGeom prst="rect">
            <a:avLst/>
          </a:prstGeom>
        </p:spPr>
      </p:pic>
      <p:sp>
        <p:nvSpPr>
          <p:cNvPr id="10" name="TextBox 9">
            <a:extLst>
              <a:ext uri="{FF2B5EF4-FFF2-40B4-BE49-F238E27FC236}">
                <a16:creationId xmlns:a16="http://schemas.microsoft.com/office/drawing/2014/main" id="{3E539F91-E7AC-2106-DF37-16B8C9661FCC}"/>
              </a:ext>
            </a:extLst>
          </p:cNvPr>
          <p:cNvSpPr txBox="1"/>
          <p:nvPr/>
        </p:nvSpPr>
        <p:spPr>
          <a:xfrm>
            <a:off x="980401" y="3847500"/>
            <a:ext cx="1355659" cy="307777"/>
          </a:xfrm>
          <a:prstGeom prst="rect">
            <a:avLst/>
          </a:prstGeom>
          <a:noFill/>
        </p:spPr>
        <p:txBody>
          <a:bodyPr wrap="square" rtlCol="0">
            <a:spAutoFit/>
          </a:bodyPr>
          <a:lstStyle/>
          <a:p>
            <a:pPr algn="ctr"/>
            <a:r>
              <a:rPr lang="en-US" dirty="0"/>
              <a:t>Baran Usta</a:t>
            </a:r>
          </a:p>
        </p:txBody>
      </p:sp>
      <p:sp>
        <p:nvSpPr>
          <p:cNvPr id="11" name="TextBox 10">
            <a:extLst>
              <a:ext uri="{FF2B5EF4-FFF2-40B4-BE49-F238E27FC236}">
                <a16:creationId xmlns:a16="http://schemas.microsoft.com/office/drawing/2014/main" id="{E05CE8E2-98A3-4D71-FDE0-6BF75DF1011F}"/>
              </a:ext>
            </a:extLst>
          </p:cNvPr>
          <p:cNvSpPr txBox="1"/>
          <p:nvPr/>
        </p:nvSpPr>
        <p:spPr>
          <a:xfrm>
            <a:off x="3894169" y="3847500"/>
            <a:ext cx="1355659" cy="307777"/>
          </a:xfrm>
          <a:prstGeom prst="rect">
            <a:avLst/>
          </a:prstGeom>
          <a:noFill/>
        </p:spPr>
        <p:txBody>
          <a:bodyPr wrap="square" rtlCol="0">
            <a:spAutoFit/>
          </a:bodyPr>
          <a:lstStyle/>
          <a:p>
            <a:pPr algn="ctr"/>
            <a:r>
              <a:rPr lang="en-US" dirty="0"/>
              <a:t>Sylvia Pont</a:t>
            </a:r>
          </a:p>
        </p:txBody>
      </p:sp>
      <p:sp>
        <p:nvSpPr>
          <p:cNvPr id="12" name="TextBox 11">
            <a:extLst>
              <a:ext uri="{FF2B5EF4-FFF2-40B4-BE49-F238E27FC236}">
                <a16:creationId xmlns:a16="http://schemas.microsoft.com/office/drawing/2014/main" id="{35BC8576-09A1-CDA4-A59A-E6B0CB9967A9}"/>
              </a:ext>
            </a:extLst>
          </p:cNvPr>
          <p:cNvSpPr txBox="1"/>
          <p:nvPr/>
        </p:nvSpPr>
        <p:spPr>
          <a:xfrm>
            <a:off x="6727409" y="3847500"/>
            <a:ext cx="1532659" cy="307777"/>
          </a:xfrm>
          <a:prstGeom prst="rect">
            <a:avLst/>
          </a:prstGeom>
          <a:noFill/>
        </p:spPr>
        <p:txBody>
          <a:bodyPr wrap="square" rtlCol="0">
            <a:spAutoFit/>
          </a:bodyPr>
          <a:lstStyle/>
          <a:p>
            <a:pPr algn="ctr"/>
            <a:r>
              <a:rPr lang="en-US" dirty="0"/>
              <a:t>Elmar Eisemann</a:t>
            </a:r>
          </a:p>
        </p:txBody>
      </p:sp>
      <p:pic>
        <p:nvPicPr>
          <p:cNvPr id="4" name="Picture 3" descr="Logo&#10;&#10;Description automatically generated">
            <a:extLst>
              <a:ext uri="{FF2B5EF4-FFF2-40B4-BE49-F238E27FC236}">
                <a16:creationId xmlns:a16="http://schemas.microsoft.com/office/drawing/2014/main" id="{F8EF4EAE-F66E-C285-09F0-5958878CE593}"/>
              </a:ext>
            </a:extLst>
          </p:cNvPr>
          <p:cNvPicPr>
            <a:picLocks noChangeAspect="1"/>
          </p:cNvPicPr>
          <p:nvPr/>
        </p:nvPicPr>
        <p:blipFill>
          <a:blip r:embed="rId6"/>
          <a:stretch>
            <a:fillRect/>
          </a:stretch>
        </p:blipFill>
        <p:spPr>
          <a:xfrm>
            <a:off x="7816392" y="373765"/>
            <a:ext cx="1264396" cy="778868"/>
          </a:xfrm>
          <a:prstGeom prst="rect">
            <a:avLst/>
          </a:prstGeom>
        </p:spPr>
      </p:pic>
      <p:pic>
        <p:nvPicPr>
          <p:cNvPr id="6" name="Picture 5" descr="A picture containing shape&#10;&#10;Description automatically generated">
            <a:extLst>
              <a:ext uri="{FF2B5EF4-FFF2-40B4-BE49-F238E27FC236}">
                <a16:creationId xmlns:a16="http://schemas.microsoft.com/office/drawing/2014/main" id="{D0EF8748-F969-54D9-9AD4-EAB6023A60BE}"/>
              </a:ext>
            </a:extLst>
          </p:cNvPr>
          <p:cNvPicPr>
            <a:picLocks noChangeAspect="1"/>
          </p:cNvPicPr>
          <p:nvPr/>
        </p:nvPicPr>
        <p:blipFill>
          <a:blip r:embed="rId7"/>
          <a:stretch>
            <a:fillRect/>
          </a:stretch>
        </p:blipFill>
        <p:spPr>
          <a:xfrm>
            <a:off x="8340600" y="139972"/>
            <a:ext cx="509416" cy="337823"/>
          </a:xfrm>
          <a:prstGeom prst="rect">
            <a:avLst/>
          </a:prstGeom>
        </p:spPr>
      </p:pic>
      <p:sp>
        <p:nvSpPr>
          <p:cNvPr id="8" name="TextBox 7">
            <a:extLst>
              <a:ext uri="{FF2B5EF4-FFF2-40B4-BE49-F238E27FC236}">
                <a16:creationId xmlns:a16="http://schemas.microsoft.com/office/drawing/2014/main" id="{B60BC1B3-E544-A4F4-611C-AFF020C6F373}"/>
              </a:ext>
            </a:extLst>
          </p:cNvPr>
          <p:cNvSpPr txBox="1"/>
          <p:nvPr/>
        </p:nvSpPr>
        <p:spPr>
          <a:xfrm>
            <a:off x="7964984" y="9003"/>
            <a:ext cx="381836" cy="529184"/>
          </a:xfrm>
          <a:prstGeom prst="rect">
            <a:avLst/>
          </a:prstGeom>
          <a:noFill/>
        </p:spPr>
        <p:txBody>
          <a:bodyPr wrap="none" rtlCol="0">
            <a:spAutoFit/>
          </a:bodyPr>
          <a:lstStyle/>
          <a:p>
            <a:pPr marL="0" marR="0" defTabSz="0">
              <a:lnSpc>
                <a:spcPct val="107000"/>
              </a:lnSpc>
              <a:spcBef>
                <a:spcPts val="0"/>
              </a:spcBef>
            </a:pPr>
            <a:r>
              <a:rPr lang="en-US" sz="2800" dirty="0">
                <a:effectLst/>
                <a:latin typeface="Symbol" panose="05050102010706020507" pitchFamily="18" charset="2"/>
                <a:ea typeface="Calibri" panose="020F0502020204030204" pitchFamily="34" charset="0"/>
                <a:cs typeface="Times New Roman" panose="02020603050405020304" pitchFamily="18" charset="0"/>
              </a:rPr>
              <a:t>p</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C62CEE1E-F785-5029-59DC-FED1114AE1D7}"/>
              </a:ext>
            </a:extLst>
          </p:cNvPr>
          <p:cNvSpPr/>
          <p:nvPr/>
        </p:nvSpPr>
        <p:spPr>
          <a:xfrm>
            <a:off x="-66675" y="4784573"/>
            <a:ext cx="4638675" cy="276999"/>
          </a:xfrm>
          <a:prstGeom prst="rect">
            <a:avLst/>
          </a:prstGeom>
        </p:spPr>
        <p:txBody>
          <a:bodyPr wrap="square">
            <a:spAutoFit/>
          </a:bodyPr>
          <a:lstStyle/>
          <a:p>
            <a:r>
              <a:rPr lang="en-US" sz="600" dirty="0">
                <a:latin typeface="NimbusRomNo9L-Regu"/>
              </a:rPr>
              <a:t>This work was supported by </a:t>
            </a:r>
            <a:r>
              <a:rPr lang="en-US" sz="600" dirty="0" err="1">
                <a:latin typeface="NimbusRomNo9L-Regu"/>
              </a:rPr>
              <a:t>DyViTo</a:t>
            </a:r>
            <a:r>
              <a:rPr lang="en-US" sz="600" dirty="0">
                <a:latin typeface="NimbusRomNo9L-Regu"/>
              </a:rPr>
              <a:t> that is funded by the European Union’s Horizon 2020 </a:t>
            </a:r>
            <a:r>
              <a:rPr lang="en-US" sz="600" dirty="0" err="1">
                <a:latin typeface="NimbusRomNo9L-Regu"/>
              </a:rPr>
              <a:t>programme</a:t>
            </a:r>
            <a:r>
              <a:rPr lang="en-US" sz="600" dirty="0">
                <a:latin typeface="NimbusRomNo9L-Regu"/>
              </a:rPr>
              <a:t> under grant agreement No 765121 and partially </a:t>
            </a:r>
            <a:r>
              <a:rPr lang="en-US" sz="600" dirty="0" err="1">
                <a:latin typeface="NimbusRomNo9L-Regu"/>
              </a:rPr>
              <a:t>funnded</a:t>
            </a:r>
            <a:r>
              <a:rPr lang="en-US" sz="600" dirty="0">
                <a:latin typeface="NimbusRomNo9L-Regu"/>
              </a:rPr>
              <a:t> by Swiss National Science Foundation Advanced Postdoc </a:t>
            </a:r>
            <a:r>
              <a:rPr lang="nl-NL" sz="600" dirty="0" err="1">
                <a:latin typeface="NimbusRomNo9L-Regu"/>
              </a:rPr>
              <a:t>Mobility</a:t>
            </a:r>
            <a:r>
              <a:rPr lang="nl-NL" sz="600" dirty="0">
                <a:latin typeface="NimbusRomNo9L-Regu"/>
              </a:rPr>
              <a:t> Project 174321.</a:t>
            </a:r>
            <a:endParaRPr lang="nl-NL" sz="6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pic>
        <p:nvPicPr>
          <p:cNvPr id="2" name="env_map_animation2">
            <a:hlinkClick r:id="" action="ppaction://media"/>
            <a:extLst>
              <a:ext uri="{FF2B5EF4-FFF2-40B4-BE49-F238E27FC236}">
                <a16:creationId xmlns:a16="http://schemas.microsoft.com/office/drawing/2014/main" id="{7D238B40-C964-0C42-BF2A-22CB4BEBD1D4}"/>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6"/>
          <a:srcRect t="14528" b="15405"/>
          <a:stretch/>
        </p:blipFill>
        <p:spPr>
          <a:xfrm>
            <a:off x="1149829" y="1526406"/>
            <a:ext cx="6844342" cy="2697480"/>
          </a:xfrm>
          <a:prstGeom prst="rect">
            <a:avLst/>
          </a:prstGeom>
        </p:spPr>
      </p:pic>
      <p:sp>
        <p:nvSpPr>
          <p:cNvPr id="58" name="Google Shape;58;p10"/>
          <p:cNvSpPr txBox="1">
            <a:spLocks noGrp="1"/>
          </p:cNvSpPr>
          <p:nvPr>
            <p:ph type="title"/>
          </p:nvPr>
        </p:nvSpPr>
        <p:spPr>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dirty="0"/>
              <a:t>Environment Map</a:t>
            </a:r>
            <a:endParaRPr dirty="0"/>
          </a:p>
        </p:txBody>
      </p:sp>
      <p:sp>
        <p:nvSpPr>
          <p:cNvPr id="4" name="Slide Number Placeholder 3">
            <a:extLst>
              <a:ext uri="{FF2B5EF4-FFF2-40B4-BE49-F238E27FC236}">
                <a16:creationId xmlns:a16="http://schemas.microsoft.com/office/drawing/2014/main" id="{58E6B067-20D8-C8AD-B300-E9A9F678E70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a:t>
            </a:fld>
            <a:endParaRPr lang="en"/>
          </a:p>
        </p:txBody>
      </p:sp>
      <p:pic>
        <p:nvPicPr>
          <p:cNvPr id="14" name="Picture 13" descr="Logo&#10;&#10;Description automatically generated">
            <a:extLst>
              <a:ext uri="{FF2B5EF4-FFF2-40B4-BE49-F238E27FC236}">
                <a16:creationId xmlns:a16="http://schemas.microsoft.com/office/drawing/2014/main" id="{4AA38A90-F84D-7AF6-919D-A9B02CC09E24}"/>
              </a:ext>
            </a:extLst>
          </p:cNvPr>
          <p:cNvPicPr>
            <a:picLocks noChangeAspect="1"/>
          </p:cNvPicPr>
          <p:nvPr/>
        </p:nvPicPr>
        <p:blipFill>
          <a:blip r:embed="rId7"/>
          <a:stretch>
            <a:fillRect/>
          </a:stretch>
        </p:blipFill>
        <p:spPr>
          <a:xfrm>
            <a:off x="7816392" y="373765"/>
            <a:ext cx="1264396" cy="778868"/>
          </a:xfrm>
          <a:prstGeom prst="rect">
            <a:avLst/>
          </a:prstGeom>
        </p:spPr>
      </p:pic>
      <p:pic>
        <p:nvPicPr>
          <p:cNvPr id="15" name="Picture 14" descr="A picture containing shape&#10;&#10;Description automatically generated">
            <a:extLst>
              <a:ext uri="{FF2B5EF4-FFF2-40B4-BE49-F238E27FC236}">
                <a16:creationId xmlns:a16="http://schemas.microsoft.com/office/drawing/2014/main" id="{CF4EE64E-69EB-396C-44E1-113ABC984517}"/>
              </a:ext>
            </a:extLst>
          </p:cNvPr>
          <p:cNvPicPr>
            <a:picLocks noChangeAspect="1"/>
          </p:cNvPicPr>
          <p:nvPr/>
        </p:nvPicPr>
        <p:blipFill>
          <a:blip r:embed="rId8"/>
          <a:stretch>
            <a:fillRect/>
          </a:stretch>
        </p:blipFill>
        <p:spPr>
          <a:xfrm>
            <a:off x="8340600" y="139972"/>
            <a:ext cx="509416" cy="337823"/>
          </a:xfrm>
          <a:prstGeom prst="rect">
            <a:avLst/>
          </a:prstGeom>
        </p:spPr>
      </p:pic>
      <p:sp>
        <p:nvSpPr>
          <p:cNvPr id="16" name="TextBox 15">
            <a:extLst>
              <a:ext uri="{FF2B5EF4-FFF2-40B4-BE49-F238E27FC236}">
                <a16:creationId xmlns:a16="http://schemas.microsoft.com/office/drawing/2014/main" id="{922042A5-2A38-8ECB-A26F-2BBC22A4F7DB}"/>
              </a:ext>
            </a:extLst>
          </p:cNvPr>
          <p:cNvSpPr txBox="1"/>
          <p:nvPr/>
        </p:nvSpPr>
        <p:spPr>
          <a:xfrm>
            <a:off x="7964984" y="9003"/>
            <a:ext cx="381836" cy="529184"/>
          </a:xfrm>
          <a:prstGeom prst="rect">
            <a:avLst/>
          </a:prstGeom>
          <a:noFill/>
        </p:spPr>
        <p:txBody>
          <a:bodyPr wrap="none" rtlCol="0">
            <a:spAutoFit/>
          </a:bodyPr>
          <a:lstStyle/>
          <a:p>
            <a:pPr marL="0" marR="0" defTabSz="0">
              <a:lnSpc>
                <a:spcPct val="107000"/>
              </a:lnSpc>
              <a:spcBef>
                <a:spcPts val="0"/>
              </a:spcBef>
            </a:pPr>
            <a:r>
              <a:rPr lang="en-US" sz="2800" dirty="0">
                <a:effectLst/>
                <a:latin typeface="Symbol" panose="05050102010706020507" pitchFamily="18" charset="2"/>
                <a:ea typeface="Calibri" panose="020F0502020204030204" pitchFamily="34" charset="0"/>
                <a:cs typeface="Times New Roman" panose="02020603050405020304" pitchFamily="18" charset="0"/>
              </a:rPr>
              <a:t>p</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11" descr="A picture containing tree, sky, outdoor, traveling&#10;&#10;Description automatically generated">
            <a:extLst>
              <a:ext uri="{FF2B5EF4-FFF2-40B4-BE49-F238E27FC236}">
                <a16:creationId xmlns:a16="http://schemas.microsoft.com/office/drawing/2014/main" id="{656840D8-433D-79C0-9EF8-C497E6433A38}"/>
              </a:ext>
            </a:extLst>
          </p:cNvPr>
          <p:cNvPicPr>
            <a:picLocks noChangeAspect="1"/>
          </p:cNvPicPr>
          <p:nvPr/>
        </p:nvPicPr>
        <p:blipFill>
          <a:blip r:embed="rId9"/>
          <a:stretch>
            <a:fillRect/>
          </a:stretch>
        </p:blipFill>
        <p:spPr>
          <a:xfrm flipH="1">
            <a:off x="1743974" y="2113146"/>
            <a:ext cx="3103851" cy="1562100"/>
          </a:xfrm>
          <a:prstGeom prst="roundRect">
            <a:avLst>
              <a:gd name="adj" fmla="val 2413"/>
            </a:avLst>
          </a:prstGeom>
        </p:spPr>
      </p:pic>
    </p:spTree>
    <p:custDataLst>
      <p:tags r:id="rId1"/>
    </p:custDataLst>
    <p:extLst>
      <p:ext uri="{BB962C8B-B14F-4D97-AF65-F5344CB8AC3E}">
        <p14:creationId xmlns:p14="http://schemas.microsoft.com/office/powerpoint/2010/main" val="243946695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 presetClass="exit" presetSubtype="0" fill="hold" nodeType="after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10560" fill="hold"/>
                                        <p:tgtEl>
                                          <p:spTgt spid="2"/>
                                        </p:tgtEl>
                                      </p:cBhvr>
                                    </p:cmd>
                                  </p:childTnLst>
                                </p:cTn>
                              </p:par>
                            </p:childTnLst>
                          </p:cTn>
                        </p:par>
                        <p:par>
                          <p:cTn id="14" fill="hold">
                            <p:stCondLst>
                              <p:cond delay="11060"/>
                            </p:stCondLst>
                            <p:childTnLst>
                              <p:par>
                                <p:cTn id="15" presetID="1"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2"/>
                </p:tgtEl>
              </p:cMediaNode>
            </p:video>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designed_env_map">
            <a:hlinkClick r:id="" action="ppaction://media"/>
            <a:extLst>
              <a:ext uri="{FF2B5EF4-FFF2-40B4-BE49-F238E27FC236}">
                <a16:creationId xmlns:a16="http://schemas.microsoft.com/office/drawing/2014/main" id="{B94466EF-E927-EAEB-B6CD-FA629C3D98FF}"/>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8"/>
          <a:srcRect t="5866" b="5106"/>
          <a:stretch/>
        </p:blipFill>
        <p:spPr>
          <a:xfrm>
            <a:off x="1293764" y="1941471"/>
            <a:ext cx="4067834" cy="2037092"/>
          </a:xfrm>
          <a:prstGeom prst="roundRect">
            <a:avLst>
              <a:gd name="adj" fmla="val 2413"/>
            </a:avLst>
          </a:prstGeom>
        </p:spPr>
      </p:pic>
      <p:sp>
        <p:nvSpPr>
          <p:cNvPr id="2" name="Title 1">
            <a:extLst>
              <a:ext uri="{FF2B5EF4-FFF2-40B4-BE49-F238E27FC236}">
                <a16:creationId xmlns:a16="http://schemas.microsoft.com/office/drawing/2014/main" id="{AA7FB47F-9BDC-0340-222A-8BFABCC73746}"/>
              </a:ext>
            </a:extLst>
          </p:cNvPr>
          <p:cNvSpPr>
            <a:spLocks noGrp="1"/>
          </p:cNvSpPr>
          <p:nvPr>
            <p:ph type="title"/>
          </p:nvPr>
        </p:nvSpPr>
        <p:spPr/>
        <p:txBody>
          <a:bodyPr>
            <a:normAutofit fontScale="90000"/>
          </a:bodyPr>
          <a:lstStyle/>
          <a:p>
            <a:r>
              <a:rPr lang="en-US" dirty="0"/>
              <a:t>Common Environment Map Design Approach</a:t>
            </a:r>
          </a:p>
        </p:txBody>
      </p:sp>
      <p:sp>
        <p:nvSpPr>
          <p:cNvPr id="4" name="Slide Number Placeholder 3">
            <a:extLst>
              <a:ext uri="{FF2B5EF4-FFF2-40B4-BE49-F238E27FC236}">
                <a16:creationId xmlns:a16="http://schemas.microsoft.com/office/drawing/2014/main" id="{583163F2-F2FC-4D74-2DB8-9258BB5F7BE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a:t>
            </a:fld>
            <a:endParaRPr lang="en"/>
          </a:p>
        </p:txBody>
      </p:sp>
      <p:pic>
        <p:nvPicPr>
          <p:cNvPr id="20" name="Picture 19" descr="Logo&#10;&#10;Description automatically generated">
            <a:extLst>
              <a:ext uri="{FF2B5EF4-FFF2-40B4-BE49-F238E27FC236}">
                <a16:creationId xmlns:a16="http://schemas.microsoft.com/office/drawing/2014/main" id="{C9CA23BC-EED5-65F1-0465-281BAD30E07C}"/>
              </a:ext>
            </a:extLst>
          </p:cNvPr>
          <p:cNvPicPr>
            <a:picLocks noChangeAspect="1"/>
          </p:cNvPicPr>
          <p:nvPr/>
        </p:nvPicPr>
        <p:blipFill>
          <a:blip r:embed="rId9"/>
          <a:stretch>
            <a:fillRect/>
          </a:stretch>
        </p:blipFill>
        <p:spPr>
          <a:xfrm>
            <a:off x="7816392" y="373765"/>
            <a:ext cx="1264396" cy="778868"/>
          </a:xfrm>
          <a:prstGeom prst="rect">
            <a:avLst/>
          </a:prstGeom>
        </p:spPr>
      </p:pic>
      <p:pic>
        <p:nvPicPr>
          <p:cNvPr id="21" name="Picture 20" descr="A picture containing shape&#10;&#10;Description automatically generated">
            <a:extLst>
              <a:ext uri="{FF2B5EF4-FFF2-40B4-BE49-F238E27FC236}">
                <a16:creationId xmlns:a16="http://schemas.microsoft.com/office/drawing/2014/main" id="{42B87150-28A2-47C2-F7C8-2BA72B530765}"/>
              </a:ext>
            </a:extLst>
          </p:cNvPr>
          <p:cNvPicPr>
            <a:picLocks noChangeAspect="1"/>
          </p:cNvPicPr>
          <p:nvPr/>
        </p:nvPicPr>
        <p:blipFill>
          <a:blip r:embed="rId10"/>
          <a:stretch>
            <a:fillRect/>
          </a:stretch>
        </p:blipFill>
        <p:spPr>
          <a:xfrm>
            <a:off x="8340600" y="139972"/>
            <a:ext cx="509416" cy="337823"/>
          </a:xfrm>
          <a:prstGeom prst="rect">
            <a:avLst/>
          </a:prstGeom>
        </p:spPr>
      </p:pic>
      <p:sp>
        <p:nvSpPr>
          <p:cNvPr id="22" name="TextBox 21">
            <a:extLst>
              <a:ext uri="{FF2B5EF4-FFF2-40B4-BE49-F238E27FC236}">
                <a16:creationId xmlns:a16="http://schemas.microsoft.com/office/drawing/2014/main" id="{E02B33D6-626F-2708-3FB6-F2CBECB16EDB}"/>
              </a:ext>
            </a:extLst>
          </p:cNvPr>
          <p:cNvSpPr txBox="1"/>
          <p:nvPr/>
        </p:nvSpPr>
        <p:spPr>
          <a:xfrm>
            <a:off x="7964984" y="9003"/>
            <a:ext cx="381836" cy="529184"/>
          </a:xfrm>
          <a:prstGeom prst="rect">
            <a:avLst/>
          </a:prstGeom>
          <a:noFill/>
        </p:spPr>
        <p:txBody>
          <a:bodyPr wrap="none" rtlCol="0">
            <a:spAutoFit/>
          </a:bodyPr>
          <a:lstStyle/>
          <a:p>
            <a:pPr marL="0" marR="0" defTabSz="0">
              <a:lnSpc>
                <a:spcPct val="107000"/>
              </a:lnSpc>
              <a:spcBef>
                <a:spcPts val="0"/>
              </a:spcBef>
            </a:pPr>
            <a:r>
              <a:rPr lang="en-US" sz="2800" dirty="0">
                <a:effectLst/>
                <a:latin typeface="Symbol" panose="05050102010706020507" pitchFamily="18" charset="2"/>
                <a:ea typeface="Calibri" panose="020F0502020204030204" pitchFamily="34" charset="0"/>
                <a:cs typeface="Times New Roman" panose="02020603050405020304" pitchFamily="18" charset="0"/>
              </a:rPr>
              <a:t>p</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11" descr="A picture containing tree, sky, outdoor, traveling&#10;&#10;Description automatically generated">
            <a:extLst>
              <a:ext uri="{FF2B5EF4-FFF2-40B4-BE49-F238E27FC236}">
                <a16:creationId xmlns:a16="http://schemas.microsoft.com/office/drawing/2014/main" id="{A4BA33A9-0B4F-FE57-63FE-6D27C426914B}"/>
              </a:ext>
            </a:extLst>
          </p:cNvPr>
          <p:cNvPicPr>
            <a:picLocks noChangeAspect="1"/>
          </p:cNvPicPr>
          <p:nvPr/>
        </p:nvPicPr>
        <p:blipFill>
          <a:blip r:embed="rId11"/>
          <a:stretch>
            <a:fillRect/>
          </a:stretch>
        </p:blipFill>
        <p:spPr>
          <a:xfrm flipH="1">
            <a:off x="1293758" y="1941469"/>
            <a:ext cx="4067833" cy="2037092"/>
          </a:xfrm>
          <a:prstGeom prst="roundRect">
            <a:avLst>
              <a:gd name="adj" fmla="val 2413"/>
            </a:avLst>
          </a:prstGeom>
        </p:spPr>
      </p:pic>
      <p:pic>
        <p:nvPicPr>
          <p:cNvPr id="8" name="designed_env_map_bunny">
            <a:hlinkClick r:id="" action="ppaction://media"/>
            <a:extLst>
              <a:ext uri="{FF2B5EF4-FFF2-40B4-BE49-F238E27FC236}">
                <a16:creationId xmlns:a16="http://schemas.microsoft.com/office/drawing/2014/main" id="{6BB90485-1ECF-8646-56F3-231BBFB38C7D}"/>
              </a:ext>
            </a:extLst>
          </p:cNvPr>
          <p:cNvPicPr>
            <a:picLocks noChangeAspect="1"/>
          </p:cNvPicPr>
          <p:nvPr>
            <a:videoFile r:link="rId5"/>
            <p:extLst>
              <p:ext uri="{DAA4B4D4-6D71-4841-9C94-3DE7FCFB9230}">
                <p14:media xmlns:p14="http://schemas.microsoft.com/office/powerpoint/2010/main" r:embed="rId4"/>
              </p:ext>
            </p:extLst>
          </p:nvPr>
        </p:nvPicPr>
        <p:blipFill rotWithShape="1">
          <a:blip r:embed="rId12"/>
          <a:srcRect l="21075" r="21272"/>
          <a:stretch/>
        </p:blipFill>
        <p:spPr>
          <a:xfrm>
            <a:off x="5877104" y="1941469"/>
            <a:ext cx="2087880" cy="2037092"/>
          </a:xfrm>
          <a:prstGeom prst="rect">
            <a:avLst/>
          </a:prstGeom>
        </p:spPr>
      </p:pic>
    </p:spTree>
    <p:custDataLst>
      <p:tags r:id="rId1"/>
    </p:custDataLst>
    <p:extLst>
      <p:ext uri="{BB962C8B-B14F-4D97-AF65-F5344CB8AC3E}">
        <p14:creationId xmlns:p14="http://schemas.microsoft.com/office/powerpoint/2010/main" val="59279496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026" fill="hold"/>
                                        <p:tgtEl>
                                          <p:spTgt spid="8"/>
                                        </p:tgtEl>
                                      </p:cBhvr>
                                    </p:cmd>
                                  </p:childTnLst>
                                </p:cTn>
                              </p:par>
                              <p:par>
                                <p:cTn id="11" presetID="1" presetClass="mediacall" presetSubtype="0" fill="hold" nodeType="withEffect">
                                  <p:stCondLst>
                                    <p:cond delay="0"/>
                                  </p:stCondLst>
                                  <p:childTnLst>
                                    <p:cmd type="call" cmd="playFrom(0.0)">
                                      <p:cBhvr>
                                        <p:cTn id="12" dur="4026" fill="hold"/>
                                        <p:tgtEl>
                                          <p:spTgt spid="10"/>
                                        </p:tgtEl>
                                      </p:cBhvr>
                                    </p:cmd>
                                  </p:childTnLst>
                                </p:cTn>
                              </p:par>
                              <p:par>
                                <p:cTn id="13" presetID="1" presetClass="exit" presetSubtype="0" fill="hold" nodeType="with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8"/>
                </p:tgtEl>
              </p:cMediaNode>
            </p:video>
            <p:seq concurrent="1" nextAc="seek">
              <p:cTn id="16" restart="whenNotActive" fill="hold" evtFilter="cancelBubble" nodeType="interactiveSeq">
                <p:stCondLst>
                  <p:cond evt="onClick" delay="0">
                    <p:tgtEl>
                      <p:spTgt spid="8"/>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8"/>
                                        </p:tgtEl>
                                      </p:cBhvr>
                                    </p:cmd>
                                  </p:childTnLst>
                                </p:cTn>
                              </p:par>
                            </p:childTnLst>
                          </p:cTn>
                        </p:par>
                      </p:childTnLst>
                    </p:cTn>
                  </p:par>
                </p:childTnLst>
              </p:cTn>
              <p:nextCondLst>
                <p:cond evt="onClick" delay="0">
                  <p:tgtEl>
                    <p:spTgt spid="8"/>
                  </p:tgtEl>
                </p:cond>
              </p:nextCondLst>
            </p:seq>
            <p:video>
              <p:cMediaNode vol="80000">
                <p:cTn id="21" fill="hold" display="0">
                  <p:stCondLst>
                    <p:cond delay="indefinite"/>
                  </p:stCondLst>
                </p:cTn>
                <p:tgtEl>
                  <p:spTgt spid="10"/>
                </p:tgtEl>
              </p:cMediaNode>
            </p:video>
            <p:seq concurrent="1" nextAc="seek">
              <p:cTn id="22" restart="whenNotActive" fill="hold" evtFilter="cancelBubble" nodeType="interactiveSeq">
                <p:stCondLst>
                  <p:cond evt="onClick" delay="0">
                    <p:tgtEl>
                      <p:spTgt spid="10"/>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p10"/>
          <p:cNvSpPr txBox="1">
            <a:spLocks noGrp="1"/>
          </p:cNvSpPr>
          <p:nvPr>
            <p:ph type="title"/>
          </p:nvPr>
        </p:nvSpPr>
        <p:spPr>
          <a:prstGeom prst="rect">
            <a:avLst/>
          </a:prstGeom>
        </p:spPr>
        <p:txBody>
          <a:bodyPr spcFirstLastPara="1" wrap="square" lIns="91425" tIns="91425" rIns="91425" bIns="91425" anchor="t" anchorCtr="0">
            <a:normAutofit fontScale="90000"/>
          </a:bodyPr>
          <a:lstStyle/>
          <a:p>
            <a:pPr lvl="0"/>
            <a:r>
              <a:rPr lang="en-US" dirty="0"/>
              <a:t>Common Environment Map Design Approach</a:t>
            </a:r>
            <a:endParaRPr dirty="0"/>
          </a:p>
        </p:txBody>
      </p:sp>
      <p:sp>
        <p:nvSpPr>
          <p:cNvPr id="4" name="Slide Number Placeholder 3">
            <a:extLst>
              <a:ext uri="{FF2B5EF4-FFF2-40B4-BE49-F238E27FC236}">
                <a16:creationId xmlns:a16="http://schemas.microsoft.com/office/drawing/2014/main" id="{58E6B067-20D8-C8AD-B300-E9A9F678E70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a:t>
            </a:fld>
            <a:endParaRPr lang="en"/>
          </a:p>
        </p:txBody>
      </p:sp>
      <p:pic>
        <p:nvPicPr>
          <p:cNvPr id="21" name="Picture 20" descr="Logo&#10;&#10;Description automatically generated">
            <a:extLst>
              <a:ext uri="{FF2B5EF4-FFF2-40B4-BE49-F238E27FC236}">
                <a16:creationId xmlns:a16="http://schemas.microsoft.com/office/drawing/2014/main" id="{0EBB2642-268A-1ADF-4AB9-0A1B1A7A5F52}"/>
              </a:ext>
            </a:extLst>
          </p:cNvPr>
          <p:cNvPicPr>
            <a:picLocks noChangeAspect="1"/>
          </p:cNvPicPr>
          <p:nvPr/>
        </p:nvPicPr>
        <p:blipFill>
          <a:blip r:embed="rId4"/>
          <a:stretch>
            <a:fillRect/>
          </a:stretch>
        </p:blipFill>
        <p:spPr>
          <a:xfrm>
            <a:off x="7816392" y="373765"/>
            <a:ext cx="1264396" cy="778868"/>
          </a:xfrm>
          <a:prstGeom prst="rect">
            <a:avLst/>
          </a:prstGeom>
        </p:spPr>
      </p:pic>
      <p:pic>
        <p:nvPicPr>
          <p:cNvPr id="26" name="Picture 25" descr="A picture containing shape&#10;&#10;Description automatically generated">
            <a:extLst>
              <a:ext uri="{FF2B5EF4-FFF2-40B4-BE49-F238E27FC236}">
                <a16:creationId xmlns:a16="http://schemas.microsoft.com/office/drawing/2014/main" id="{3AA07C41-C838-9874-2DAB-D9A16227D7EC}"/>
              </a:ext>
            </a:extLst>
          </p:cNvPr>
          <p:cNvPicPr>
            <a:picLocks noChangeAspect="1"/>
          </p:cNvPicPr>
          <p:nvPr/>
        </p:nvPicPr>
        <p:blipFill>
          <a:blip r:embed="rId5"/>
          <a:stretch>
            <a:fillRect/>
          </a:stretch>
        </p:blipFill>
        <p:spPr>
          <a:xfrm>
            <a:off x="8340600" y="139972"/>
            <a:ext cx="509416" cy="337823"/>
          </a:xfrm>
          <a:prstGeom prst="rect">
            <a:avLst/>
          </a:prstGeom>
        </p:spPr>
      </p:pic>
      <p:sp>
        <p:nvSpPr>
          <p:cNvPr id="27" name="TextBox 26">
            <a:extLst>
              <a:ext uri="{FF2B5EF4-FFF2-40B4-BE49-F238E27FC236}">
                <a16:creationId xmlns:a16="http://schemas.microsoft.com/office/drawing/2014/main" id="{773340D6-C6B0-3176-C7F6-C2EA9EACFA05}"/>
              </a:ext>
            </a:extLst>
          </p:cNvPr>
          <p:cNvSpPr txBox="1"/>
          <p:nvPr/>
        </p:nvSpPr>
        <p:spPr>
          <a:xfrm>
            <a:off x="7964984" y="9003"/>
            <a:ext cx="381836" cy="529184"/>
          </a:xfrm>
          <a:prstGeom prst="rect">
            <a:avLst/>
          </a:prstGeom>
          <a:noFill/>
        </p:spPr>
        <p:txBody>
          <a:bodyPr wrap="none" rtlCol="0">
            <a:spAutoFit/>
          </a:bodyPr>
          <a:lstStyle/>
          <a:p>
            <a:pPr marL="0" marR="0" defTabSz="0">
              <a:lnSpc>
                <a:spcPct val="107000"/>
              </a:lnSpc>
              <a:spcBef>
                <a:spcPts val="0"/>
              </a:spcBef>
            </a:pPr>
            <a:r>
              <a:rPr lang="en-US" sz="2800" dirty="0">
                <a:effectLst/>
                <a:latin typeface="Symbol" panose="05050102010706020507" pitchFamily="18" charset="2"/>
                <a:ea typeface="Calibri" panose="020F0502020204030204" pitchFamily="34" charset="0"/>
                <a:cs typeface="Times New Roman" panose="02020603050405020304" pitchFamily="18" charset="0"/>
              </a:rPr>
              <a:t>p</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17" descr="A picture containing tree, outdoor, grass, dirt&#10;&#10;Description automatically generated">
            <a:extLst>
              <a:ext uri="{FF2B5EF4-FFF2-40B4-BE49-F238E27FC236}">
                <a16:creationId xmlns:a16="http://schemas.microsoft.com/office/drawing/2014/main" id="{87F131C6-E8E5-EF38-7FB6-1F2745A51AFD}"/>
              </a:ext>
            </a:extLst>
          </p:cNvPr>
          <p:cNvPicPr>
            <a:picLocks noChangeAspect="1"/>
          </p:cNvPicPr>
          <p:nvPr/>
        </p:nvPicPr>
        <p:blipFill>
          <a:blip r:embed="rId6"/>
          <a:stretch>
            <a:fillRect/>
          </a:stretch>
        </p:blipFill>
        <p:spPr>
          <a:xfrm>
            <a:off x="6196147" y="2237657"/>
            <a:ext cx="1562100" cy="1562100"/>
          </a:xfrm>
          <a:prstGeom prst="rect">
            <a:avLst/>
          </a:prstGeom>
        </p:spPr>
      </p:pic>
      <p:pic>
        <p:nvPicPr>
          <p:cNvPr id="19" name="Picture 11" descr="A picture containing tree, sky, outdoor, traveling&#10;&#10;Description automatically generated">
            <a:extLst>
              <a:ext uri="{FF2B5EF4-FFF2-40B4-BE49-F238E27FC236}">
                <a16:creationId xmlns:a16="http://schemas.microsoft.com/office/drawing/2014/main" id="{A2FE39BF-2A19-F234-6E93-51EAC3D7DE4A}"/>
              </a:ext>
            </a:extLst>
          </p:cNvPr>
          <p:cNvPicPr>
            <a:picLocks noChangeAspect="1"/>
          </p:cNvPicPr>
          <p:nvPr/>
        </p:nvPicPr>
        <p:blipFill>
          <a:blip r:embed="rId7"/>
          <a:stretch>
            <a:fillRect/>
          </a:stretch>
        </p:blipFill>
        <p:spPr>
          <a:xfrm flipH="1">
            <a:off x="1250130" y="2237657"/>
            <a:ext cx="3103851" cy="1562100"/>
          </a:xfrm>
          <a:prstGeom prst="roundRect">
            <a:avLst>
              <a:gd name="adj" fmla="val 2413"/>
            </a:avLst>
          </a:prstGeom>
        </p:spPr>
      </p:pic>
      <p:sp>
        <p:nvSpPr>
          <p:cNvPr id="20" name="TextBox 19">
            <a:extLst>
              <a:ext uri="{FF2B5EF4-FFF2-40B4-BE49-F238E27FC236}">
                <a16:creationId xmlns:a16="http://schemas.microsoft.com/office/drawing/2014/main" id="{2A3EED77-35EA-ECAD-4404-7D846655C999}"/>
              </a:ext>
            </a:extLst>
          </p:cNvPr>
          <p:cNvSpPr txBox="1"/>
          <p:nvPr/>
        </p:nvSpPr>
        <p:spPr>
          <a:xfrm>
            <a:off x="2430799" y="1929879"/>
            <a:ext cx="742511" cy="307777"/>
          </a:xfrm>
          <a:prstGeom prst="rect">
            <a:avLst/>
          </a:prstGeom>
          <a:noFill/>
        </p:spPr>
        <p:txBody>
          <a:bodyPr wrap="none" rtlCol="0">
            <a:spAutoFit/>
          </a:bodyPr>
          <a:lstStyle/>
          <a:p>
            <a:r>
              <a:rPr lang="en-US" dirty="0"/>
              <a:t>Design</a:t>
            </a:r>
          </a:p>
        </p:txBody>
      </p:sp>
      <p:sp>
        <p:nvSpPr>
          <p:cNvPr id="28" name="TextBox 27">
            <a:extLst>
              <a:ext uri="{FF2B5EF4-FFF2-40B4-BE49-F238E27FC236}">
                <a16:creationId xmlns:a16="http://schemas.microsoft.com/office/drawing/2014/main" id="{27A5B4F0-F9C1-FE06-F8C5-BA7BE35E81D9}"/>
              </a:ext>
            </a:extLst>
          </p:cNvPr>
          <p:cNvSpPr txBox="1"/>
          <p:nvPr/>
        </p:nvSpPr>
        <p:spPr>
          <a:xfrm>
            <a:off x="6196147" y="1929880"/>
            <a:ext cx="1562100" cy="307777"/>
          </a:xfrm>
          <a:prstGeom prst="rect">
            <a:avLst/>
          </a:prstGeom>
          <a:noFill/>
        </p:spPr>
        <p:txBody>
          <a:bodyPr wrap="square" rtlCol="0">
            <a:spAutoFit/>
          </a:bodyPr>
          <a:lstStyle/>
          <a:p>
            <a:pPr algn="ctr"/>
            <a:r>
              <a:rPr lang="en-US" dirty="0"/>
              <a:t>Appearance</a:t>
            </a:r>
          </a:p>
        </p:txBody>
      </p:sp>
      <p:pic>
        <p:nvPicPr>
          <p:cNvPr id="30" name="Graphic 29" descr="Arrow circle with solid fill">
            <a:extLst>
              <a:ext uri="{FF2B5EF4-FFF2-40B4-BE49-F238E27FC236}">
                <a16:creationId xmlns:a16="http://schemas.microsoft.com/office/drawing/2014/main" id="{F042B1F4-4CFB-659A-B2D2-D395F4E9997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817864" y="2571750"/>
            <a:ext cx="914400" cy="914400"/>
          </a:xfrm>
          <a:prstGeom prst="rect">
            <a:avLst/>
          </a:prstGeom>
        </p:spPr>
      </p:pic>
    </p:spTree>
    <p:custDataLst>
      <p:tags r:id="rId1"/>
    </p:custDataLst>
    <p:extLst>
      <p:ext uri="{BB962C8B-B14F-4D97-AF65-F5344CB8AC3E}">
        <p14:creationId xmlns:p14="http://schemas.microsoft.com/office/powerpoint/2010/main" val="1596897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p10"/>
          <p:cNvSpPr txBox="1">
            <a:spLocks noGrp="1"/>
          </p:cNvSpPr>
          <p:nvPr>
            <p:ph type="title"/>
          </p:nvPr>
        </p:nvSpPr>
        <p:spPr>
          <a:prstGeom prst="rect">
            <a:avLst/>
          </a:prstGeom>
        </p:spPr>
        <p:txBody>
          <a:bodyPr spcFirstLastPara="1" wrap="square" lIns="91425" tIns="91425" rIns="91425" bIns="91425" anchor="t" anchorCtr="0">
            <a:normAutofit fontScale="90000"/>
          </a:bodyPr>
          <a:lstStyle/>
          <a:p>
            <a:pPr lvl="0"/>
            <a:r>
              <a:rPr lang="en-US" dirty="0"/>
              <a:t>Our Solution</a:t>
            </a:r>
            <a:endParaRPr dirty="0"/>
          </a:p>
        </p:txBody>
      </p:sp>
      <p:sp>
        <p:nvSpPr>
          <p:cNvPr id="4" name="Slide Number Placeholder 3">
            <a:extLst>
              <a:ext uri="{FF2B5EF4-FFF2-40B4-BE49-F238E27FC236}">
                <a16:creationId xmlns:a16="http://schemas.microsoft.com/office/drawing/2014/main" id="{58E6B067-20D8-C8AD-B300-E9A9F678E70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a:t>
            </a:fld>
            <a:endParaRPr lang="en"/>
          </a:p>
        </p:txBody>
      </p:sp>
      <p:pic>
        <p:nvPicPr>
          <p:cNvPr id="21" name="Picture 20" descr="Logo&#10;&#10;Description automatically generated">
            <a:extLst>
              <a:ext uri="{FF2B5EF4-FFF2-40B4-BE49-F238E27FC236}">
                <a16:creationId xmlns:a16="http://schemas.microsoft.com/office/drawing/2014/main" id="{0EBB2642-268A-1ADF-4AB9-0A1B1A7A5F52}"/>
              </a:ext>
            </a:extLst>
          </p:cNvPr>
          <p:cNvPicPr>
            <a:picLocks noChangeAspect="1"/>
          </p:cNvPicPr>
          <p:nvPr/>
        </p:nvPicPr>
        <p:blipFill>
          <a:blip r:embed="rId4"/>
          <a:stretch>
            <a:fillRect/>
          </a:stretch>
        </p:blipFill>
        <p:spPr>
          <a:xfrm>
            <a:off x="7816392" y="373765"/>
            <a:ext cx="1264396" cy="778868"/>
          </a:xfrm>
          <a:prstGeom prst="rect">
            <a:avLst/>
          </a:prstGeom>
        </p:spPr>
      </p:pic>
      <p:pic>
        <p:nvPicPr>
          <p:cNvPr id="26" name="Picture 25" descr="A picture containing shape&#10;&#10;Description automatically generated">
            <a:extLst>
              <a:ext uri="{FF2B5EF4-FFF2-40B4-BE49-F238E27FC236}">
                <a16:creationId xmlns:a16="http://schemas.microsoft.com/office/drawing/2014/main" id="{3AA07C41-C838-9874-2DAB-D9A16227D7EC}"/>
              </a:ext>
            </a:extLst>
          </p:cNvPr>
          <p:cNvPicPr>
            <a:picLocks noChangeAspect="1"/>
          </p:cNvPicPr>
          <p:nvPr/>
        </p:nvPicPr>
        <p:blipFill>
          <a:blip r:embed="rId5"/>
          <a:stretch>
            <a:fillRect/>
          </a:stretch>
        </p:blipFill>
        <p:spPr>
          <a:xfrm>
            <a:off x="8340600" y="139972"/>
            <a:ext cx="509416" cy="337823"/>
          </a:xfrm>
          <a:prstGeom prst="rect">
            <a:avLst/>
          </a:prstGeom>
        </p:spPr>
      </p:pic>
      <p:sp>
        <p:nvSpPr>
          <p:cNvPr id="27" name="TextBox 26">
            <a:extLst>
              <a:ext uri="{FF2B5EF4-FFF2-40B4-BE49-F238E27FC236}">
                <a16:creationId xmlns:a16="http://schemas.microsoft.com/office/drawing/2014/main" id="{773340D6-C6B0-3176-C7F6-C2EA9EACFA05}"/>
              </a:ext>
            </a:extLst>
          </p:cNvPr>
          <p:cNvSpPr txBox="1"/>
          <p:nvPr/>
        </p:nvSpPr>
        <p:spPr>
          <a:xfrm>
            <a:off x="7964984" y="9003"/>
            <a:ext cx="381836" cy="529184"/>
          </a:xfrm>
          <a:prstGeom prst="rect">
            <a:avLst/>
          </a:prstGeom>
          <a:noFill/>
        </p:spPr>
        <p:txBody>
          <a:bodyPr wrap="none" rtlCol="0">
            <a:spAutoFit/>
          </a:bodyPr>
          <a:lstStyle/>
          <a:p>
            <a:pPr marL="0" marR="0" defTabSz="0">
              <a:lnSpc>
                <a:spcPct val="107000"/>
              </a:lnSpc>
              <a:spcBef>
                <a:spcPts val="0"/>
              </a:spcBef>
            </a:pPr>
            <a:r>
              <a:rPr lang="en-US" sz="2800" dirty="0">
                <a:effectLst/>
                <a:latin typeface="Symbol" panose="05050102010706020507" pitchFamily="18" charset="2"/>
                <a:ea typeface="Calibri" panose="020F0502020204030204" pitchFamily="34" charset="0"/>
                <a:cs typeface="Times New Roman" panose="02020603050405020304" pitchFamily="18" charset="0"/>
              </a:rPr>
              <a:t>p</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17" descr="A picture containing tree, outdoor, grass, dirt&#10;&#10;Description automatically generated">
            <a:extLst>
              <a:ext uri="{FF2B5EF4-FFF2-40B4-BE49-F238E27FC236}">
                <a16:creationId xmlns:a16="http://schemas.microsoft.com/office/drawing/2014/main" id="{87F131C6-E8E5-EF38-7FB6-1F2745A51AFD}"/>
              </a:ext>
            </a:extLst>
          </p:cNvPr>
          <p:cNvPicPr>
            <a:picLocks noChangeAspect="1"/>
          </p:cNvPicPr>
          <p:nvPr/>
        </p:nvPicPr>
        <p:blipFill>
          <a:blip r:embed="rId6"/>
          <a:stretch>
            <a:fillRect/>
          </a:stretch>
        </p:blipFill>
        <p:spPr>
          <a:xfrm>
            <a:off x="6641821" y="2237657"/>
            <a:ext cx="1562100" cy="1562100"/>
          </a:xfrm>
          <a:prstGeom prst="rect">
            <a:avLst/>
          </a:prstGeom>
        </p:spPr>
      </p:pic>
      <p:pic>
        <p:nvPicPr>
          <p:cNvPr id="19" name="Picture 11" descr="A picture containing tree, sky, outdoor, traveling&#10;&#10;Description automatically generated">
            <a:extLst>
              <a:ext uri="{FF2B5EF4-FFF2-40B4-BE49-F238E27FC236}">
                <a16:creationId xmlns:a16="http://schemas.microsoft.com/office/drawing/2014/main" id="{A2FE39BF-2A19-F234-6E93-51EAC3D7DE4A}"/>
              </a:ext>
            </a:extLst>
          </p:cNvPr>
          <p:cNvPicPr>
            <a:picLocks noChangeAspect="1"/>
          </p:cNvPicPr>
          <p:nvPr/>
        </p:nvPicPr>
        <p:blipFill>
          <a:blip r:embed="rId7"/>
          <a:stretch>
            <a:fillRect/>
          </a:stretch>
        </p:blipFill>
        <p:spPr>
          <a:xfrm flipH="1">
            <a:off x="2770656" y="2576129"/>
            <a:ext cx="2269004" cy="1141940"/>
          </a:xfrm>
          <a:prstGeom prst="roundRect">
            <a:avLst>
              <a:gd name="adj" fmla="val 2413"/>
            </a:avLst>
          </a:prstGeom>
        </p:spPr>
      </p:pic>
      <p:sp>
        <p:nvSpPr>
          <p:cNvPr id="20" name="TextBox 19">
            <a:extLst>
              <a:ext uri="{FF2B5EF4-FFF2-40B4-BE49-F238E27FC236}">
                <a16:creationId xmlns:a16="http://schemas.microsoft.com/office/drawing/2014/main" id="{2A3EED77-35EA-ECAD-4404-7D846655C999}"/>
              </a:ext>
            </a:extLst>
          </p:cNvPr>
          <p:cNvSpPr txBox="1"/>
          <p:nvPr/>
        </p:nvSpPr>
        <p:spPr>
          <a:xfrm>
            <a:off x="940079" y="2058272"/>
            <a:ext cx="1562100" cy="307777"/>
          </a:xfrm>
          <a:prstGeom prst="rect">
            <a:avLst/>
          </a:prstGeom>
          <a:noFill/>
        </p:spPr>
        <p:txBody>
          <a:bodyPr wrap="square" rtlCol="0">
            <a:spAutoFit/>
          </a:bodyPr>
          <a:lstStyle/>
          <a:p>
            <a:pPr algn="ctr"/>
            <a:r>
              <a:rPr lang="en-US" dirty="0"/>
              <a:t>Design</a:t>
            </a:r>
          </a:p>
        </p:txBody>
      </p:sp>
      <p:sp>
        <p:nvSpPr>
          <p:cNvPr id="28" name="TextBox 27">
            <a:extLst>
              <a:ext uri="{FF2B5EF4-FFF2-40B4-BE49-F238E27FC236}">
                <a16:creationId xmlns:a16="http://schemas.microsoft.com/office/drawing/2014/main" id="{27A5B4F0-F9C1-FE06-F8C5-BA7BE35E81D9}"/>
              </a:ext>
            </a:extLst>
          </p:cNvPr>
          <p:cNvSpPr txBox="1"/>
          <p:nvPr/>
        </p:nvSpPr>
        <p:spPr>
          <a:xfrm>
            <a:off x="6641821" y="1929880"/>
            <a:ext cx="1562100" cy="307777"/>
          </a:xfrm>
          <a:prstGeom prst="rect">
            <a:avLst/>
          </a:prstGeom>
          <a:noFill/>
        </p:spPr>
        <p:txBody>
          <a:bodyPr wrap="square" rtlCol="0">
            <a:spAutoFit/>
          </a:bodyPr>
          <a:lstStyle/>
          <a:p>
            <a:pPr algn="ctr"/>
            <a:r>
              <a:rPr lang="en-US" dirty="0"/>
              <a:t>Appearance</a:t>
            </a:r>
          </a:p>
        </p:txBody>
      </p:sp>
      <p:pic>
        <p:nvPicPr>
          <p:cNvPr id="2" name="Picture 1" descr="A picture containing dark&#10;&#10;Description automatically generated">
            <a:extLst>
              <a:ext uri="{FF2B5EF4-FFF2-40B4-BE49-F238E27FC236}">
                <a16:creationId xmlns:a16="http://schemas.microsoft.com/office/drawing/2014/main" id="{543185E5-4F10-F75B-130F-F8CEB52B8868}"/>
              </a:ext>
            </a:extLst>
          </p:cNvPr>
          <p:cNvPicPr>
            <a:picLocks noChangeAspect="1"/>
          </p:cNvPicPr>
          <p:nvPr/>
        </p:nvPicPr>
        <p:blipFill>
          <a:blip r:embed="rId8"/>
          <a:stretch>
            <a:fillRect/>
          </a:stretch>
        </p:blipFill>
        <p:spPr>
          <a:xfrm>
            <a:off x="940079" y="2366049"/>
            <a:ext cx="1562100" cy="1562100"/>
          </a:xfrm>
          <a:prstGeom prst="rect">
            <a:avLst/>
          </a:prstGeom>
        </p:spPr>
      </p:pic>
      <p:sp>
        <p:nvSpPr>
          <p:cNvPr id="11" name="TextBox 10">
            <a:extLst>
              <a:ext uri="{FF2B5EF4-FFF2-40B4-BE49-F238E27FC236}">
                <a16:creationId xmlns:a16="http://schemas.microsoft.com/office/drawing/2014/main" id="{938FBEFF-1CD7-BD6B-10B9-3D7689D6846D}"/>
              </a:ext>
            </a:extLst>
          </p:cNvPr>
          <p:cNvSpPr txBox="1"/>
          <p:nvPr/>
        </p:nvSpPr>
        <p:spPr>
          <a:xfrm>
            <a:off x="2770656" y="2058272"/>
            <a:ext cx="2269004" cy="523220"/>
          </a:xfrm>
          <a:prstGeom prst="rect">
            <a:avLst/>
          </a:prstGeom>
          <a:noFill/>
        </p:spPr>
        <p:txBody>
          <a:bodyPr wrap="square" rtlCol="0">
            <a:spAutoFit/>
          </a:bodyPr>
          <a:lstStyle/>
          <a:p>
            <a:pPr algn="ctr"/>
            <a:r>
              <a:rPr lang="en-US" dirty="0"/>
              <a:t>Automatically generated environment map</a:t>
            </a:r>
          </a:p>
        </p:txBody>
      </p:sp>
      <p:sp>
        <p:nvSpPr>
          <p:cNvPr id="12" name="Rectangle: Rounded Corners 11">
            <a:extLst>
              <a:ext uri="{FF2B5EF4-FFF2-40B4-BE49-F238E27FC236}">
                <a16:creationId xmlns:a16="http://schemas.microsoft.com/office/drawing/2014/main" id="{982BC997-9C55-9D6E-7C39-2595D3816D36}"/>
              </a:ext>
            </a:extLst>
          </p:cNvPr>
          <p:cNvSpPr/>
          <p:nvPr/>
        </p:nvSpPr>
        <p:spPr>
          <a:xfrm>
            <a:off x="998925" y="2058272"/>
            <a:ext cx="4134009" cy="1741485"/>
          </a:xfrm>
          <a:prstGeom prst="roundRect">
            <a:avLst>
              <a:gd name="adj" fmla="val 7365"/>
            </a:avLst>
          </a:prstGeom>
          <a:noFill/>
          <a:ln w="12700" cap="flat" cmpd="sng" algn="ctr">
            <a:solidFill>
              <a:srgbClr val="44546A">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E7E6E6">
                  <a:lumMod val="25000"/>
                </a:srgbClr>
              </a:solidFill>
              <a:effectLst/>
              <a:uLnTx/>
              <a:uFillTx/>
              <a:latin typeface="+mn-lt"/>
              <a:ea typeface="+mn-ea"/>
              <a:cs typeface="Times New Roman" panose="02020603050405020304" pitchFamily="18" charset="0"/>
            </a:endParaRPr>
          </a:p>
        </p:txBody>
      </p:sp>
      <p:pic>
        <p:nvPicPr>
          <p:cNvPr id="13" name="Graphic 12" descr="Arrow circle with solid fill">
            <a:extLst>
              <a:ext uri="{FF2B5EF4-FFF2-40B4-BE49-F238E27FC236}">
                <a16:creationId xmlns:a16="http://schemas.microsoft.com/office/drawing/2014/main" id="{35961011-42DB-5CD6-F939-1A4459DB246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430177" y="2555426"/>
            <a:ext cx="914400" cy="914400"/>
          </a:xfrm>
          <a:prstGeom prst="rect">
            <a:avLst/>
          </a:prstGeom>
        </p:spPr>
      </p:pic>
    </p:spTree>
    <p:custDataLst>
      <p:tags r:id="rId1"/>
    </p:custDataLst>
    <p:extLst>
      <p:ext uri="{BB962C8B-B14F-4D97-AF65-F5344CB8AC3E}">
        <p14:creationId xmlns:p14="http://schemas.microsoft.com/office/powerpoint/2010/main" val="1056646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1" grpId="0"/>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Shape 57"/>
        <p:cNvGrpSpPr/>
        <p:nvPr/>
      </p:nvGrpSpPr>
      <p:grpSpPr>
        <a:xfrm>
          <a:off x="0" y="0"/>
          <a:ext cx="0" cy="0"/>
          <a:chOff x="0" y="0"/>
          <a:chExt cx="0" cy="0"/>
        </a:xfrm>
      </p:grpSpPr>
      <p:pic>
        <p:nvPicPr>
          <p:cNvPr id="15" name="Picture 14" descr="A picture containing dark&#10;&#10;Description automatically generated">
            <a:extLst>
              <a:ext uri="{FF2B5EF4-FFF2-40B4-BE49-F238E27FC236}">
                <a16:creationId xmlns:a16="http://schemas.microsoft.com/office/drawing/2014/main" id="{A4F2B264-0EA9-4811-10DA-E0DBA25D3CA1}"/>
              </a:ext>
            </a:extLst>
          </p:cNvPr>
          <p:cNvPicPr>
            <a:picLocks noChangeAspect="1"/>
          </p:cNvPicPr>
          <p:nvPr/>
        </p:nvPicPr>
        <p:blipFill>
          <a:blip r:embed="rId4"/>
          <a:stretch>
            <a:fillRect/>
          </a:stretch>
        </p:blipFill>
        <p:spPr>
          <a:xfrm>
            <a:off x="1198628" y="1798320"/>
            <a:ext cx="2461260" cy="2461260"/>
          </a:xfrm>
          <a:prstGeom prst="rect">
            <a:avLst/>
          </a:prstGeom>
        </p:spPr>
      </p:pic>
      <p:sp>
        <p:nvSpPr>
          <p:cNvPr id="58" name="Google Shape;58;p10"/>
          <p:cNvSpPr txBox="1">
            <a:spLocks noGrp="1"/>
          </p:cNvSpPr>
          <p:nvPr>
            <p:ph type="title"/>
          </p:nvPr>
        </p:nvSpPr>
        <p:spPr>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dirty="0"/>
              <a:t>Our Solution</a:t>
            </a:r>
            <a:endParaRPr dirty="0"/>
          </a:p>
        </p:txBody>
      </p:sp>
      <p:sp>
        <p:nvSpPr>
          <p:cNvPr id="4" name="Slide Number Placeholder 3">
            <a:extLst>
              <a:ext uri="{FF2B5EF4-FFF2-40B4-BE49-F238E27FC236}">
                <a16:creationId xmlns:a16="http://schemas.microsoft.com/office/drawing/2014/main" id="{58E6B067-20D8-C8AD-B300-E9A9F678E70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a:t>
            </a:fld>
            <a:endParaRPr lang="en"/>
          </a:p>
        </p:txBody>
      </p:sp>
      <p:pic>
        <p:nvPicPr>
          <p:cNvPr id="21" name="Picture 20" descr="Logo&#10;&#10;Description automatically generated">
            <a:extLst>
              <a:ext uri="{FF2B5EF4-FFF2-40B4-BE49-F238E27FC236}">
                <a16:creationId xmlns:a16="http://schemas.microsoft.com/office/drawing/2014/main" id="{0EBB2642-268A-1ADF-4AB9-0A1B1A7A5F52}"/>
              </a:ext>
            </a:extLst>
          </p:cNvPr>
          <p:cNvPicPr>
            <a:picLocks noChangeAspect="1"/>
          </p:cNvPicPr>
          <p:nvPr/>
        </p:nvPicPr>
        <p:blipFill>
          <a:blip r:embed="rId5"/>
          <a:stretch>
            <a:fillRect/>
          </a:stretch>
        </p:blipFill>
        <p:spPr>
          <a:xfrm>
            <a:off x="7816392" y="373765"/>
            <a:ext cx="1264396" cy="778868"/>
          </a:xfrm>
          <a:prstGeom prst="rect">
            <a:avLst/>
          </a:prstGeom>
        </p:spPr>
      </p:pic>
      <p:pic>
        <p:nvPicPr>
          <p:cNvPr id="26" name="Picture 25" descr="A picture containing shape&#10;&#10;Description automatically generated">
            <a:extLst>
              <a:ext uri="{FF2B5EF4-FFF2-40B4-BE49-F238E27FC236}">
                <a16:creationId xmlns:a16="http://schemas.microsoft.com/office/drawing/2014/main" id="{3AA07C41-C838-9874-2DAB-D9A16227D7EC}"/>
              </a:ext>
            </a:extLst>
          </p:cNvPr>
          <p:cNvPicPr>
            <a:picLocks noChangeAspect="1"/>
          </p:cNvPicPr>
          <p:nvPr/>
        </p:nvPicPr>
        <p:blipFill>
          <a:blip r:embed="rId6"/>
          <a:stretch>
            <a:fillRect/>
          </a:stretch>
        </p:blipFill>
        <p:spPr>
          <a:xfrm>
            <a:off x="8340600" y="139972"/>
            <a:ext cx="509416" cy="337823"/>
          </a:xfrm>
          <a:prstGeom prst="rect">
            <a:avLst/>
          </a:prstGeom>
        </p:spPr>
      </p:pic>
      <p:sp>
        <p:nvSpPr>
          <p:cNvPr id="27" name="TextBox 26">
            <a:extLst>
              <a:ext uri="{FF2B5EF4-FFF2-40B4-BE49-F238E27FC236}">
                <a16:creationId xmlns:a16="http://schemas.microsoft.com/office/drawing/2014/main" id="{773340D6-C6B0-3176-C7F6-C2EA9EACFA05}"/>
              </a:ext>
            </a:extLst>
          </p:cNvPr>
          <p:cNvSpPr txBox="1"/>
          <p:nvPr/>
        </p:nvSpPr>
        <p:spPr>
          <a:xfrm>
            <a:off x="7964984" y="9003"/>
            <a:ext cx="381836" cy="529184"/>
          </a:xfrm>
          <a:prstGeom prst="rect">
            <a:avLst/>
          </a:prstGeom>
          <a:noFill/>
        </p:spPr>
        <p:txBody>
          <a:bodyPr wrap="none" rtlCol="0">
            <a:spAutoFit/>
          </a:bodyPr>
          <a:lstStyle/>
          <a:p>
            <a:pPr marL="0" marR="0" defTabSz="0">
              <a:lnSpc>
                <a:spcPct val="107000"/>
              </a:lnSpc>
              <a:spcBef>
                <a:spcPts val="0"/>
              </a:spcBef>
            </a:pPr>
            <a:r>
              <a:rPr lang="en-US" sz="2800" dirty="0">
                <a:effectLst/>
                <a:latin typeface="Symbol" panose="05050102010706020507" pitchFamily="18" charset="2"/>
                <a:ea typeface="Calibri" panose="020F0502020204030204" pitchFamily="34" charset="0"/>
                <a:cs typeface="Times New Roman" panose="02020603050405020304" pitchFamily="18" charset="0"/>
              </a:rPr>
              <a:t>p</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17" descr="A picture containing tree, outdoor, grass, dirt&#10;&#10;Description automatically generated">
            <a:extLst>
              <a:ext uri="{FF2B5EF4-FFF2-40B4-BE49-F238E27FC236}">
                <a16:creationId xmlns:a16="http://schemas.microsoft.com/office/drawing/2014/main" id="{87F131C6-E8E5-EF38-7FB6-1F2745A51AFD}"/>
              </a:ext>
            </a:extLst>
          </p:cNvPr>
          <p:cNvPicPr>
            <a:picLocks noChangeAspect="1"/>
          </p:cNvPicPr>
          <p:nvPr/>
        </p:nvPicPr>
        <p:blipFill>
          <a:blip r:embed="rId7"/>
          <a:stretch>
            <a:fillRect/>
          </a:stretch>
        </p:blipFill>
        <p:spPr>
          <a:xfrm>
            <a:off x="6196147" y="2697480"/>
            <a:ext cx="1562100" cy="1562100"/>
          </a:xfrm>
          <a:prstGeom prst="rect">
            <a:avLst/>
          </a:prstGeom>
        </p:spPr>
      </p:pic>
      <p:pic>
        <p:nvPicPr>
          <p:cNvPr id="19" name="Picture 11" descr="A picture containing tree, sky, outdoor, traveling&#10;&#10;Description automatically generated">
            <a:extLst>
              <a:ext uri="{FF2B5EF4-FFF2-40B4-BE49-F238E27FC236}">
                <a16:creationId xmlns:a16="http://schemas.microsoft.com/office/drawing/2014/main" id="{A2FE39BF-2A19-F234-6E93-51EAC3D7DE4A}"/>
              </a:ext>
            </a:extLst>
          </p:cNvPr>
          <p:cNvPicPr>
            <a:picLocks noChangeAspect="1"/>
          </p:cNvPicPr>
          <p:nvPr/>
        </p:nvPicPr>
        <p:blipFill>
          <a:blip r:embed="rId8"/>
          <a:stretch>
            <a:fillRect/>
          </a:stretch>
        </p:blipFill>
        <p:spPr>
          <a:xfrm flipH="1">
            <a:off x="6196147" y="1785580"/>
            <a:ext cx="1562099" cy="786170"/>
          </a:xfrm>
          <a:prstGeom prst="roundRect">
            <a:avLst>
              <a:gd name="adj" fmla="val 2413"/>
            </a:avLst>
          </a:prstGeom>
        </p:spPr>
      </p:pic>
      <p:sp>
        <p:nvSpPr>
          <p:cNvPr id="20" name="TextBox 19">
            <a:extLst>
              <a:ext uri="{FF2B5EF4-FFF2-40B4-BE49-F238E27FC236}">
                <a16:creationId xmlns:a16="http://schemas.microsoft.com/office/drawing/2014/main" id="{2A3EED77-35EA-ECAD-4404-7D846655C999}"/>
              </a:ext>
            </a:extLst>
          </p:cNvPr>
          <p:cNvSpPr txBox="1"/>
          <p:nvPr/>
        </p:nvSpPr>
        <p:spPr>
          <a:xfrm>
            <a:off x="2058002" y="1477802"/>
            <a:ext cx="742511" cy="307777"/>
          </a:xfrm>
          <a:prstGeom prst="rect">
            <a:avLst/>
          </a:prstGeom>
          <a:noFill/>
        </p:spPr>
        <p:txBody>
          <a:bodyPr wrap="none" rtlCol="0">
            <a:spAutoFit/>
          </a:bodyPr>
          <a:lstStyle/>
          <a:p>
            <a:r>
              <a:rPr lang="en-US" dirty="0"/>
              <a:t>Design</a:t>
            </a:r>
          </a:p>
        </p:txBody>
      </p:sp>
      <p:sp>
        <p:nvSpPr>
          <p:cNvPr id="7" name="TextBox 6">
            <a:extLst>
              <a:ext uri="{FF2B5EF4-FFF2-40B4-BE49-F238E27FC236}">
                <a16:creationId xmlns:a16="http://schemas.microsoft.com/office/drawing/2014/main" id="{95717FD4-7D69-3D23-EBD5-E42AC6E5CB56}"/>
              </a:ext>
            </a:extLst>
          </p:cNvPr>
          <p:cNvSpPr txBox="1"/>
          <p:nvPr/>
        </p:nvSpPr>
        <p:spPr>
          <a:xfrm>
            <a:off x="6196146" y="1477803"/>
            <a:ext cx="1562099" cy="307777"/>
          </a:xfrm>
          <a:prstGeom prst="rect">
            <a:avLst/>
          </a:prstGeom>
          <a:noFill/>
        </p:spPr>
        <p:txBody>
          <a:bodyPr wrap="square" rtlCol="0">
            <a:spAutoFit/>
          </a:bodyPr>
          <a:lstStyle/>
          <a:p>
            <a:pPr algn="ctr"/>
            <a:r>
              <a:rPr lang="en-US" dirty="0"/>
              <a:t>Appearance</a:t>
            </a:r>
          </a:p>
        </p:txBody>
      </p:sp>
      <p:graphicFrame>
        <p:nvGraphicFramePr>
          <p:cNvPr id="8" name="Table 74">
            <a:extLst>
              <a:ext uri="{FF2B5EF4-FFF2-40B4-BE49-F238E27FC236}">
                <a16:creationId xmlns:a16="http://schemas.microsoft.com/office/drawing/2014/main" id="{21A9AF7C-41A1-464F-BC24-81A02906D20F}"/>
              </a:ext>
            </a:extLst>
          </p:cNvPr>
          <p:cNvGraphicFramePr>
            <a:graphicFrameLocks noGrp="1"/>
          </p:cNvGraphicFramePr>
          <p:nvPr>
            <p:extLst>
              <p:ext uri="{D42A27DB-BD31-4B8C-83A1-F6EECF244321}">
                <p14:modId xmlns:p14="http://schemas.microsoft.com/office/powerpoint/2010/main" val="2461049824"/>
              </p:ext>
            </p:extLst>
          </p:nvPr>
        </p:nvGraphicFramePr>
        <p:xfrm>
          <a:off x="4128629" y="3011376"/>
          <a:ext cx="804215" cy="148327"/>
        </p:xfrm>
        <a:graphic>
          <a:graphicData uri="http://schemas.openxmlformats.org/drawingml/2006/table">
            <a:tbl>
              <a:tblPr firstRow="1" bandRow="1"/>
              <a:tblGrid>
                <a:gridCol w="25400">
                  <a:extLst>
                    <a:ext uri="{9D8B030D-6E8A-4147-A177-3AD203B41FA5}">
                      <a16:colId xmlns:a16="http://schemas.microsoft.com/office/drawing/2014/main" val="2104062829"/>
                    </a:ext>
                  </a:extLst>
                </a:gridCol>
                <a:gridCol w="86535">
                  <a:extLst>
                    <a:ext uri="{9D8B030D-6E8A-4147-A177-3AD203B41FA5}">
                      <a16:colId xmlns:a16="http://schemas.microsoft.com/office/drawing/2014/main" val="146138750"/>
                    </a:ext>
                  </a:extLst>
                </a:gridCol>
                <a:gridCol w="86535">
                  <a:extLst>
                    <a:ext uri="{9D8B030D-6E8A-4147-A177-3AD203B41FA5}">
                      <a16:colId xmlns:a16="http://schemas.microsoft.com/office/drawing/2014/main" val="3502056743"/>
                    </a:ext>
                  </a:extLst>
                </a:gridCol>
                <a:gridCol w="86535">
                  <a:extLst>
                    <a:ext uri="{9D8B030D-6E8A-4147-A177-3AD203B41FA5}">
                      <a16:colId xmlns:a16="http://schemas.microsoft.com/office/drawing/2014/main" val="297673886"/>
                    </a:ext>
                  </a:extLst>
                </a:gridCol>
                <a:gridCol w="86535">
                  <a:extLst>
                    <a:ext uri="{9D8B030D-6E8A-4147-A177-3AD203B41FA5}">
                      <a16:colId xmlns:a16="http://schemas.microsoft.com/office/drawing/2014/main" val="895717543"/>
                    </a:ext>
                  </a:extLst>
                </a:gridCol>
                <a:gridCol w="86535">
                  <a:extLst>
                    <a:ext uri="{9D8B030D-6E8A-4147-A177-3AD203B41FA5}">
                      <a16:colId xmlns:a16="http://schemas.microsoft.com/office/drawing/2014/main" val="128663760"/>
                    </a:ext>
                  </a:extLst>
                </a:gridCol>
                <a:gridCol w="86535">
                  <a:extLst>
                    <a:ext uri="{9D8B030D-6E8A-4147-A177-3AD203B41FA5}">
                      <a16:colId xmlns:a16="http://schemas.microsoft.com/office/drawing/2014/main" val="1197823203"/>
                    </a:ext>
                  </a:extLst>
                </a:gridCol>
                <a:gridCol w="86535">
                  <a:extLst>
                    <a:ext uri="{9D8B030D-6E8A-4147-A177-3AD203B41FA5}">
                      <a16:colId xmlns:a16="http://schemas.microsoft.com/office/drawing/2014/main" val="2497749786"/>
                    </a:ext>
                  </a:extLst>
                </a:gridCol>
                <a:gridCol w="86535">
                  <a:extLst>
                    <a:ext uri="{9D8B030D-6E8A-4147-A177-3AD203B41FA5}">
                      <a16:colId xmlns:a16="http://schemas.microsoft.com/office/drawing/2014/main" val="2224293170"/>
                    </a:ext>
                  </a:extLst>
                </a:gridCol>
                <a:gridCol w="86535">
                  <a:extLst>
                    <a:ext uri="{9D8B030D-6E8A-4147-A177-3AD203B41FA5}">
                      <a16:colId xmlns:a16="http://schemas.microsoft.com/office/drawing/2014/main" val="2265801799"/>
                    </a:ext>
                  </a:extLst>
                </a:gridCol>
              </a:tblGrid>
              <a:tr h="148327">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endParaRPr lang="en-US" sz="7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DEF7E0"/>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endParaRPr lang="en-US" sz="7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DEF7E0"/>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endParaRPr lang="en-US" sz="7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DEF7E0"/>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endParaRPr lang="en-US" sz="7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DEF7E0"/>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endParaRPr lang="en-US" sz="7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DEF7E0"/>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endParaRPr lang="en-US" sz="700" dirty="0"/>
                    </a:p>
                  </a:txBody>
                  <a:tcPr marL="0" marR="0" marT="0" marB="0">
                    <a:lnL w="12700" cmpd="sng">
                      <a:solidFill>
                        <a:sysClr val="window" lastClr="FFFFFF"/>
                      </a:solidFill>
                    </a:lnL>
                    <a:lnR w="12700" cap="flat" cmpd="sng" algn="ctr">
                      <a:no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DEF7E0"/>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endParaRPr lang="en-US" sz="700" dirty="0"/>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endParaRPr lang="en-US" sz="700" dirty="0"/>
                    </a:p>
                  </a:txBody>
                  <a:tcPr marL="0" marR="0" marT="0" marB="0">
                    <a:lnL w="12700" cap="flat" cmpd="sng" algn="ctr">
                      <a:noFill/>
                      <a:prstDash val="solid"/>
                      <a:round/>
                      <a:headEnd type="none" w="med" len="med"/>
                      <a:tailEnd type="none" w="med" len="med"/>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endParaRPr lang="en-US" sz="7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endParaRPr lang="en-US" sz="7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134556515"/>
                  </a:ext>
                </a:extLst>
              </a:tr>
            </a:tbl>
          </a:graphicData>
        </a:graphic>
      </p:graphicFrame>
      <p:grpSp>
        <p:nvGrpSpPr>
          <p:cNvPr id="9" name="Group 8">
            <a:extLst>
              <a:ext uri="{FF2B5EF4-FFF2-40B4-BE49-F238E27FC236}">
                <a16:creationId xmlns:a16="http://schemas.microsoft.com/office/drawing/2014/main" id="{CD0B85CF-21D3-E5EC-E34C-5454BD0691D9}"/>
              </a:ext>
            </a:extLst>
          </p:cNvPr>
          <p:cNvGrpSpPr/>
          <p:nvPr/>
        </p:nvGrpSpPr>
        <p:grpSpPr>
          <a:xfrm>
            <a:off x="4014247" y="2743200"/>
            <a:ext cx="1115507" cy="552970"/>
            <a:chOff x="6075885" y="3086365"/>
            <a:chExt cx="1115507" cy="552970"/>
          </a:xfrm>
        </p:grpSpPr>
        <p:sp>
          <p:nvSpPr>
            <p:cNvPr id="10" name="Rectangle: Rounded Corners 9">
              <a:extLst>
                <a:ext uri="{FF2B5EF4-FFF2-40B4-BE49-F238E27FC236}">
                  <a16:creationId xmlns:a16="http://schemas.microsoft.com/office/drawing/2014/main" id="{3D737484-D475-CD13-B76D-E15C20E8113C}"/>
                </a:ext>
              </a:extLst>
            </p:cNvPr>
            <p:cNvSpPr/>
            <p:nvPr/>
          </p:nvSpPr>
          <p:spPr>
            <a:xfrm>
              <a:off x="6075885" y="3086365"/>
              <a:ext cx="1115507" cy="552970"/>
            </a:xfrm>
            <a:prstGeom prst="roundRect">
              <a:avLst/>
            </a:prstGeom>
            <a:noFill/>
            <a:ln w="12700"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1" name="Group 10">
              <a:extLst>
                <a:ext uri="{FF2B5EF4-FFF2-40B4-BE49-F238E27FC236}">
                  <a16:creationId xmlns:a16="http://schemas.microsoft.com/office/drawing/2014/main" id="{1651E438-70A9-F1B5-DBD4-C574E45BA6C9}"/>
                </a:ext>
              </a:extLst>
            </p:cNvPr>
            <p:cNvGrpSpPr/>
            <p:nvPr/>
          </p:nvGrpSpPr>
          <p:grpSpPr>
            <a:xfrm>
              <a:off x="6149626" y="3110868"/>
              <a:ext cx="1034113" cy="379357"/>
              <a:chOff x="6568493" y="2944076"/>
              <a:chExt cx="1140881" cy="379357"/>
            </a:xfrm>
          </p:grpSpPr>
          <p:sp>
            <p:nvSpPr>
              <p:cNvPr id="12" name="Rectangle 11">
                <a:extLst>
                  <a:ext uri="{FF2B5EF4-FFF2-40B4-BE49-F238E27FC236}">
                    <a16:creationId xmlns:a16="http://schemas.microsoft.com/office/drawing/2014/main" id="{760134F5-CE54-AA4A-BC1C-7512DFA987A2}"/>
                  </a:ext>
                </a:extLst>
              </p:cNvPr>
              <p:cNvSpPr/>
              <p:nvPr/>
            </p:nvSpPr>
            <p:spPr>
              <a:xfrm>
                <a:off x="6573172" y="3176480"/>
                <a:ext cx="1064597" cy="146953"/>
              </a:xfrm>
              <a:prstGeom prst="rect">
                <a:avLst/>
              </a:prstGeom>
              <a:noFill/>
              <a:ln w="12700"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3" name="TextBox 12">
                <a:extLst>
                  <a:ext uri="{FF2B5EF4-FFF2-40B4-BE49-F238E27FC236}">
                    <a16:creationId xmlns:a16="http://schemas.microsoft.com/office/drawing/2014/main" id="{59BB88C0-FAC6-D125-26B0-B0E70EBC979D}"/>
                  </a:ext>
                </a:extLst>
              </p:cNvPr>
              <p:cNvSpPr txBox="1"/>
              <p:nvPr/>
            </p:nvSpPr>
            <p:spPr>
              <a:xfrm>
                <a:off x="6568493" y="2944076"/>
                <a:ext cx="1140881" cy="2462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E7E6E6">
                        <a:lumMod val="25000"/>
                      </a:srgbClr>
                    </a:solidFill>
                    <a:effectLst/>
                    <a:uLnTx/>
                    <a:uFillTx/>
                    <a:latin typeface="+mj-lt"/>
                    <a:ea typeface="+mn-ea"/>
                    <a:cs typeface="Times New Roman" panose="02020603050405020304" pitchFamily="18" charset="0"/>
                  </a:rPr>
                  <a:t>Optimization</a:t>
                </a:r>
              </a:p>
            </p:txBody>
          </p:sp>
        </p:grpSp>
      </p:grpSp>
    </p:spTree>
    <p:custDataLst>
      <p:tags r:id="rId1"/>
    </p:custDataLst>
    <p:extLst>
      <p:ext uri="{BB962C8B-B14F-4D97-AF65-F5344CB8AC3E}">
        <p14:creationId xmlns:p14="http://schemas.microsoft.com/office/powerpoint/2010/main" val="36590041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p10"/>
          <p:cNvSpPr txBox="1">
            <a:spLocks noGrp="1"/>
          </p:cNvSpPr>
          <p:nvPr>
            <p:ph type="title"/>
          </p:nvPr>
        </p:nvSpPr>
        <p:spPr>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dirty="0"/>
              <a:t>Our Painting-Based Interfaces</a:t>
            </a:r>
            <a:endParaRPr dirty="0"/>
          </a:p>
        </p:txBody>
      </p:sp>
      <p:sp>
        <p:nvSpPr>
          <p:cNvPr id="59" name="Google Shape;59;p10"/>
          <p:cNvSpPr txBox="1">
            <a:spLocks noGrp="1"/>
          </p:cNvSpPr>
          <p:nvPr>
            <p:ph type="body" idx="1"/>
          </p:nvPr>
        </p:nvSpPr>
        <p:spPr>
          <a:prstGeom prst="rect">
            <a:avLst/>
          </a:prstGeom>
        </p:spPr>
        <p:txBody>
          <a:bodyPr spcFirstLastPara="1" wrap="square" lIns="91425" tIns="91425" rIns="91425" bIns="91425" anchor="t" anchorCtr="0">
            <a:normAutofit/>
          </a:bodyPr>
          <a:lstStyle/>
          <a:p>
            <a:pPr marL="285750" indent="-285750">
              <a:spcAft>
                <a:spcPts val="1200"/>
              </a:spcAft>
            </a:pPr>
            <a:r>
              <a:rPr lang="en-US" dirty="0"/>
              <a:t>Shape-Material Design</a:t>
            </a:r>
          </a:p>
        </p:txBody>
      </p:sp>
      <p:sp>
        <p:nvSpPr>
          <p:cNvPr id="4" name="Slide Number Placeholder 3">
            <a:extLst>
              <a:ext uri="{FF2B5EF4-FFF2-40B4-BE49-F238E27FC236}">
                <a16:creationId xmlns:a16="http://schemas.microsoft.com/office/drawing/2014/main" id="{58E6B067-20D8-C8AD-B300-E9A9F678E70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a:t>
            </a:fld>
            <a:endParaRPr lang="en"/>
          </a:p>
        </p:txBody>
      </p:sp>
      <p:pic>
        <p:nvPicPr>
          <p:cNvPr id="21" name="Picture 20" descr="Logo&#10;&#10;Description automatically generated">
            <a:extLst>
              <a:ext uri="{FF2B5EF4-FFF2-40B4-BE49-F238E27FC236}">
                <a16:creationId xmlns:a16="http://schemas.microsoft.com/office/drawing/2014/main" id="{0EBB2642-268A-1ADF-4AB9-0A1B1A7A5F52}"/>
              </a:ext>
            </a:extLst>
          </p:cNvPr>
          <p:cNvPicPr>
            <a:picLocks noChangeAspect="1"/>
          </p:cNvPicPr>
          <p:nvPr/>
        </p:nvPicPr>
        <p:blipFill>
          <a:blip r:embed="rId4"/>
          <a:stretch>
            <a:fillRect/>
          </a:stretch>
        </p:blipFill>
        <p:spPr>
          <a:xfrm>
            <a:off x="7816392" y="373765"/>
            <a:ext cx="1264396" cy="778868"/>
          </a:xfrm>
          <a:prstGeom prst="rect">
            <a:avLst/>
          </a:prstGeom>
        </p:spPr>
      </p:pic>
      <p:pic>
        <p:nvPicPr>
          <p:cNvPr id="26" name="Picture 25" descr="A picture containing shape&#10;&#10;Description automatically generated">
            <a:extLst>
              <a:ext uri="{FF2B5EF4-FFF2-40B4-BE49-F238E27FC236}">
                <a16:creationId xmlns:a16="http://schemas.microsoft.com/office/drawing/2014/main" id="{3AA07C41-C838-9874-2DAB-D9A16227D7EC}"/>
              </a:ext>
            </a:extLst>
          </p:cNvPr>
          <p:cNvPicPr>
            <a:picLocks noChangeAspect="1"/>
          </p:cNvPicPr>
          <p:nvPr/>
        </p:nvPicPr>
        <p:blipFill>
          <a:blip r:embed="rId5"/>
          <a:stretch>
            <a:fillRect/>
          </a:stretch>
        </p:blipFill>
        <p:spPr>
          <a:xfrm>
            <a:off x="8340600" y="139972"/>
            <a:ext cx="509416" cy="337823"/>
          </a:xfrm>
          <a:prstGeom prst="rect">
            <a:avLst/>
          </a:prstGeom>
        </p:spPr>
      </p:pic>
      <p:sp>
        <p:nvSpPr>
          <p:cNvPr id="27" name="TextBox 26">
            <a:extLst>
              <a:ext uri="{FF2B5EF4-FFF2-40B4-BE49-F238E27FC236}">
                <a16:creationId xmlns:a16="http://schemas.microsoft.com/office/drawing/2014/main" id="{773340D6-C6B0-3176-C7F6-C2EA9EACFA05}"/>
              </a:ext>
            </a:extLst>
          </p:cNvPr>
          <p:cNvSpPr txBox="1"/>
          <p:nvPr/>
        </p:nvSpPr>
        <p:spPr>
          <a:xfrm>
            <a:off x="7964984" y="9003"/>
            <a:ext cx="381836" cy="529184"/>
          </a:xfrm>
          <a:prstGeom prst="rect">
            <a:avLst/>
          </a:prstGeom>
          <a:noFill/>
        </p:spPr>
        <p:txBody>
          <a:bodyPr wrap="none" rtlCol="0">
            <a:spAutoFit/>
          </a:bodyPr>
          <a:lstStyle/>
          <a:p>
            <a:pPr marL="0" marR="0" defTabSz="0">
              <a:lnSpc>
                <a:spcPct val="107000"/>
              </a:lnSpc>
              <a:spcBef>
                <a:spcPts val="0"/>
              </a:spcBef>
            </a:pPr>
            <a:r>
              <a:rPr lang="en-US" sz="2800" dirty="0">
                <a:effectLst/>
                <a:latin typeface="Symbol" panose="05050102010706020507" pitchFamily="18" charset="2"/>
                <a:ea typeface="Calibri" panose="020F0502020204030204" pitchFamily="34" charset="0"/>
                <a:cs typeface="Times New Roman" panose="02020603050405020304" pitchFamily="18" charset="0"/>
              </a:rPr>
              <a:t>p</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64509752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5.2|2.2"/>
</p:tagLst>
</file>

<file path=ppt/tags/tag10.xml><?xml version="1.0" encoding="utf-8"?>
<p:tagLst xmlns:a="http://schemas.openxmlformats.org/drawingml/2006/main" xmlns:r="http://schemas.openxmlformats.org/officeDocument/2006/relationships" xmlns:p="http://schemas.openxmlformats.org/presentationml/2006/main">
  <p:tag name="TIMING" val="|28.6|31.2|13.6|2.8"/>
</p:tagLst>
</file>

<file path=ppt/tags/tag11.xml><?xml version="1.0" encoding="utf-8"?>
<p:tagLst xmlns:a="http://schemas.openxmlformats.org/drawingml/2006/main" xmlns:r="http://schemas.openxmlformats.org/officeDocument/2006/relationships" xmlns:p="http://schemas.openxmlformats.org/presentationml/2006/main">
  <p:tag name="TIMING" val="|28.6|31.2|13.6|2.8"/>
</p:tagLst>
</file>

<file path=ppt/tags/tag12.xml><?xml version="1.0" encoding="utf-8"?>
<p:tagLst xmlns:a="http://schemas.openxmlformats.org/drawingml/2006/main" xmlns:r="http://schemas.openxmlformats.org/officeDocument/2006/relationships" xmlns:p="http://schemas.openxmlformats.org/presentationml/2006/main">
  <p:tag name="TIMING" val="|12.9|5.6|4|1.3|19.7"/>
</p:tagLst>
</file>

<file path=ppt/tags/tag13.xml><?xml version="1.0" encoding="utf-8"?>
<p:tagLst xmlns:a="http://schemas.openxmlformats.org/drawingml/2006/main" xmlns:r="http://schemas.openxmlformats.org/officeDocument/2006/relationships" xmlns:p="http://schemas.openxmlformats.org/presentationml/2006/main">
  <p:tag name="TIMING" val="|11.3|22.5|28.1"/>
</p:tagLst>
</file>

<file path=ppt/tags/tag14.xml><?xml version="1.0" encoding="utf-8"?>
<p:tagLst xmlns:a="http://schemas.openxmlformats.org/drawingml/2006/main" xmlns:r="http://schemas.openxmlformats.org/officeDocument/2006/relationships" xmlns:p="http://schemas.openxmlformats.org/presentationml/2006/main">
  <p:tag name="TIMING" val="|35|6.8"/>
</p:tagLst>
</file>

<file path=ppt/tags/tag15.xml><?xml version="1.0" encoding="utf-8"?>
<p:tagLst xmlns:a="http://schemas.openxmlformats.org/drawingml/2006/main" xmlns:r="http://schemas.openxmlformats.org/officeDocument/2006/relationships" xmlns:p="http://schemas.openxmlformats.org/presentationml/2006/main">
  <p:tag name="TIMING" val="|21.1|12.7"/>
</p:tagLst>
</file>

<file path=ppt/tags/tag16.xml><?xml version="1.0" encoding="utf-8"?>
<p:tagLst xmlns:a="http://schemas.openxmlformats.org/drawingml/2006/main" xmlns:r="http://schemas.openxmlformats.org/officeDocument/2006/relationships" xmlns:p="http://schemas.openxmlformats.org/presentationml/2006/main">
  <p:tag name="TIMING" val="|13.9|8|5.5"/>
</p:tagLst>
</file>

<file path=ppt/tags/tag17.xml><?xml version="1.0" encoding="utf-8"?>
<p:tagLst xmlns:a="http://schemas.openxmlformats.org/drawingml/2006/main" xmlns:r="http://schemas.openxmlformats.org/officeDocument/2006/relationships" xmlns:p="http://schemas.openxmlformats.org/presentationml/2006/main">
  <p:tag name="TIMING" val="|18.9"/>
</p:tagLst>
</file>

<file path=ppt/tags/tag18.xml><?xml version="1.0" encoding="utf-8"?>
<p:tagLst xmlns:a="http://schemas.openxmlformats.org/drawingml/2006/main" xmlns:r="http://schemas.openxmlformats.org/officeDocument/2006/relationships" xmlns:p="http://schemas.openxmlformats.org/presentationml/2006/main">
  <p:tag name="TIMING" val="|15"/>
</p:tagLst>
</file>

<file path=ppt/tags/tag19.xml><?xml version="1.0" encoding="utf-8"?>
<p:tagLst xmlns:a="http://schemas.openxmlformats.org/drawingml/2006/main" xmlns:r="http://schemas.openxmlformats.org/officeDocument/2006/relationships" xmlns:p="http://schemas.openxmlformats.org/presentationml/2006/main">
  <p:tag name="TIMING" val="|18.9"/>
</p:tagLst>
</file>

<file path=ppt/tags/tag2.xml><?xml version="1.0" encoding="utf-8"?>
<p:tagLst xmlns:a="http://schemas.openxmlformats.org/drawingml/2006/main" xmlns:r="http://schemas.openxmlformats.org/officeDocument/2006/relationships" xmlns:p="http://schemas.openxmlformats.org/presentationml/2006/main">
  <p:tag name="TIMING" val="|8.5"/>
</p:tagLst>
</file>

<file path=ppt/tags/tag20.xml><?xml version="1.0" encoding="utf-8"?>
<p:tagLst xmlns:a="http://schemas.openxmlformats.org/drawingml/2006/main" xmlns:r="http://schemas.openxmlformats.org/officeDocument/2006/relationships" xmlns:p="http://schemas.openxmlformats.org/presentationml/2006/main">
  <p:tag name="TIMING" val="|36|9.7|18.8"/>
</p:tagLst>
</file>

<file path=ppt/tags/tag21.xml><?xml version="1.0" encoding="utf-8"?>
<p:tagLst xmlns:a="http://schemas.openxmlformats.org/drawingml/2006/main" xmlns:r="http://schemas.openxmlformats.org/officeDocument/2006/relationships" xmlns:p="http://schemas.openxmlformats.org/presentationml/2006/main">
  <p:tag name="TIMING" val="|16.7|3.7"/>
</p:tagLst>
</file>

<file path=ppt/tags/tag22.xml><?xml version="1.0" encoding="utf-8"?>
<p:tagLst xmlns:a="http://schemas.openxmlformats.org/drawingml/2006/main" xmlns:r="http://schemas.openxmlformats.org/officeDocument/2006/relationships" xmlns:p="http://schemas.openxmlformats.org/presentationml/2006/main">
  <p:tag name="TIMING" val="|10.4"/>
</p:tagLst>
</file>

<file path=ppt/tags/tag23.xml><?xml version="1.0" encoding="utf-8"?>
<p:tagLst xmlns:a="http://schemas.openxmlformats.org/drawingml/2006/main" xmlns:r="http://schemas.openxmlformats.org/officeDocument/2006/relationships" xmlns:p="http://schemas.openxmlformats.org/presentationml/2006/main">
  <p:tag name="TIMING" val="|3.1"/>
</p:tagLst>
</file>

<file path=ppt/tags/tag24.xml><?xml version="1.0" encoding="utf-8"?>
<p:tagLst xmlns:a="http://schemas.openxmlformats.org/drawingml/2006/main" xmlns:r="http://schemas.openxmlformats.org/officeDocument/2006/relationships" xmlns:p="http://schemas.openxmlformats.org/presentationml/2006/main">
  <p:tag name="TIMING" val="|5.3|6.8"/>
</p:tagLst>
</file>

<file path=ppt/tags/tag25.xml><?xml version="1.0" encoding="utf-8"?>
<p:tagLst xmlns:a="http://schemas.openxmlformats.org/drawingml/2006/main" xmlns:r="http://schemas.openxmlformats.org/officeDocument/2006/relationships" xmlns:p="http://schemas.openxmlformats.org/presentationml/2006/main">
  <p:tag name="TIMING" val="|28|32.4|5|1|2.7"/>
</p:tagLst>
</file>

<file path=ppt/tags/tag26.xml><?xml version="1.0" encoding="utf-8"?>
<p:tagLst xmlns:a="http://schemas.openxmlformats.org/drawingml/2006/main" xmlns:r="http://schemas.openxmlformats.org/officeDocument/2006/relationships" xmlns:p="http://schemas.openxmlformats.org/presentationml/2006/main">
  <p:tag name="TIMING" val="|9.6|2.9|15.5"/>
</p:tagLst>
</file>

<file path=ppt/tags/tag27.xml><?xml version="1.0" encoding="utf-8"?>
<p:tagLst xmlns:a="http://schemas.openxmlformats.org/drawingml/2006/main" xmlns:r="http://schemas.openxmlformats.org/officeDocument/2006/relationships" xmlns:p="http://schemas.openxmlformats.org/presentationml/2006/main">
  <p:tag name="TIMING" val="|14.7"/>
</p:tagLst>
</file>

<file path=ppt/tags/tag3.xml><?xml version="1.0" encoding="utf-8"?>
<p:tagLst xmlns:a="http://schemas.openxmlformats.org/drawingml/2006/main" xmlns:r="http://schemas.openxmlformats.org/officeDocument/2006/relationships" xmlns:p="http://schemas.openxmlformats.org/presentationml/2006/main">
  <p:tag name="TIMING" val="|12"/>
</p:tagLst>
</file>

<file path=ppt/tags/tag4.xml><?xml version="1.0" encoding="utf-8"?>
<p:tagLst xmlns:a="http://schemas.openxmlformats.org/drawingml/2006/main" xmlns:r="http://schemas.openxmlformats.org/officeDocument/2006/relationships" xmlns:p="http://schemas.openxmlformats.org/presentationml/2006/main">
  <p:tag name="TIMING" val="|28.6|31.2|13.6|2.8"/>
</p:tagLst>
</file>

<file path=ppt/tags/tag5.xml><?xml version="1.0" encoding="utf-8"?>
<p:tagLst xmlns:a="http://schemas.openxmlformats.org/drawingml/2006/main" xmlns:r="http://schemas.openxmlformats.org/officeDocument/2006/relationships" xmlns:p="http://schemas.openxmlformats.org/presentationml/2006/main">
  <p:tag name="TIMING" val="|28.6|31.2|13.6|2.8"/>
</p:tagLst>
</file>

<file path=ppt/tags/tag6.xml><?xml version="1.0" encoding="utf-8"?>
<p:tagLst xmlns:a="http://schemas.openxmlformats.org/drawingml/2006/main" xmlns:r="http://schemas.openxmlformats.org/officeDocument/2006/relationships" xmlns:p="http://schemas.openxmlformats.org/presentationml/2006/main">
  <p:tag name="TIMING" val="|8.1"/>
</p:tagLst>
</file>

<file path=ppt/tags/tag7.xml><?xml version="1.0" encoding="utf-8"?>
<p:tagLst xmlns:a="http://schemas.openxmlformats.org/drawingml/2006/main" xmlns:r="http://schemas.openxmlformats.org/officeDocument/2006/relationships" xmlns:p="http://schemas.openxmlformats.org/presentationml/2006/main">
  <p:tag name="TIMING" val="|28.6|31.2|13.6|2.8"/>
</p:tagLst>
</file>

<file path=ppt/tags/tag8.xml><?xml version="1.0" encoding="utf-8"?>
<p:tagLst xmlns:a="http://schemas.openxmlformats.org/drawingml/2006/main" xmlns:r="http://schemas.openxmlformats.org/officeDocument/2006/relationships" xmlns:p="http://schemas.openxmlformats.org/presentationml/2006/main">
  <p:tag name="TIMING" val="|23.3"/>
</p:tagLst>
</file>

<file path=ppt/tags/tag9.xml><?xml version="1.0" encoding="utf-8"?>
<p:tagLst xmlns:a="http://schemas.openxmlformats.org/drawingml/2006/main" xmlns:r="http://schemas.openxmlformats.org/officeDocument/2006/relationships" xmlns:p="http://schemas.openxmlformats.org/presentationml/2006/main">
  <p:tag name="TIMING" val="|1"/>
</p:tagLst>
</file>

<file path=ppt/theme/theme1.xml><?xml version="1.0" encoding="utf-8"?>
<a:theme xmlns:a="http://schemas.openxmlformats.org/drawingml/2006/main" name="1_GI 2022">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3470</Words>
  <Application>Microsoft Office PowerPoint</Application>
  <PresentationFormat>On-screen Show (16:9)</PresentationFormat>
  <Paragraphs>388</Paragraphs>
  <Slides>35</Slides>
  <Notes>35</Notes>
  <HiddenSlides>3</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Arial</vt:lpstr>
      <vt:lpstr>Calibri</vt:lpstr>
      <vt:lpstr>Cambria Math</vt:lpstr>
      <vt:lpstr>NimbusRomNo9L-Regu</vt:lpstr>
      <vt:lpstr>Symbol</vt:lpstr>
      <vt:lpstr>Times New Roman</vt:lpstr>
      <vt:lpstr>1_GI 2022</vt:lpstr>
      <vt:lpstr>Targeting Shape and Material in Lighting Design</vt:lpstr>
      <vt:lpstr>Digital Product Photography</vt:lpstr>
      <vt:lpstr>Lighting Design</vt:lpstr>
      <vt:lpstr>Environment Map</vt:lpstr>
      <vt:lpstr>Common Environment Map Design Approach</vt:lpstr>
      <vt:lpstr>Common Environment Map Design Approach</vt:lpstr>
      <vt:lpstr>Our Solution</vt:lpstr>
      <vt:lpstr>Our Solution</vt:lpstr>
      <vt:lpstr>Our Painting-Based Interfaces</vt:lpstr>
      <vt:lpstr>Shape-Material Design Interface</vt:lpstr>
      <vt:lpstr>Our Painting-Based Interfaces</vt:lpstr>
      <vt:lpstr>Brightness Design Interface</vt:lpstr>
      <vt:lpstr>Brightness Design Interface</vt:lpstr>
      <vt:lpstr>Our Solution</vt:lpstr>
      <vt:lpstr>Our Solution</vt:lpstr>
      <vt:lpstr>Automatic Lighting Design Tools</vt:lpstr>
      <vt:lpstr>Our solution</vt:lpstr>
      <vt:lpstr>Shape and Gloss Perception</vt:lpstr>
      <vt:lpstr>Image Gradients</vt:lpstr>
      <vt:lpstr>Image Gradients</vt:lpstr>
      <vt:lpstr>Intuition - Shape-Material Cost Function</vt:lpstr>
      <vt:lpstr>Goal Gradient (G) Calculation</vt:lpstr>
      <vt:lpstr>Goal Gradient</vt:lpstr>
      <vt:lpstr>Goal Gradient (G) Calculation</vt:lpstr>
      <vt:lpstr>Goal Gradient</vt:lpstr>
      <vt:lpstr>Goal Gradient (G) Calculation</vt:lpstr>
      <vt:lpstr>G ̂ for glossy appearances</vt:lpstr>
      <vt:lpstr>G ̂ for glossy appearances</vt:lpstr>
      <vt:lpstr>Lighting Design Results</vt:lpstr>
      <vt:lpstr>Partial Shape-Material Design</vt:lpstr>
      <vt:lpstr>Ours vs Bousseau et. al.</vt:lpstr>
      <vt:lpstr>Users liked iWhat do user:t</vt:lpstr>
      <vt:lpstr>Limitations </vt:lpstr>
      <vt:lpstr>Conclusion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Paper About Computer Graphics</dc:title>
  <dc:creator>Baran Usta</dc:creator>
  <cp:lastModifiedBy>baran 0</cp:lastModifiedBy>
  <cp:revision>272</cp:revision>
  <dcterms:modified xsi:type="dcterms:W3CDTF">2022-10-28T12:47:41Z</dcterms:modified>
</cp:coreProperties>
</file>