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13.xml" ContentType="application/vnd.openxmlformats-officedocument.presentationml.tags+xml"/>
  <Override PartName="/ppt/tags/tag9.xml" ContentType="application/vnd.openxmlformats-officedocument.presentationml.tags+xml"/>
  <Override PartName="/ppt/tags/tag12.xml" ContentType="application/vnd.openxmlformats-officedocument.presentationml.tags+xml"/>
  <Override PartName="/ppt/tags/tag8.xml" ContentType="application/vnd.openxmlformats-officedocument.presentationml.tag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61"/>
  </p:notesMasterIdLst>
  <p:sldIdLst>
    <p:sldId id="342" r:id="rId3"/>
    <p:sldId id="257" r:id="rId4"/>
    <p:sldId id="379" r:id="rId5"/>
    <p:sldId id="258" r:id="rId6"/>
    <p:sldId id="371" r:id="rId7"/>
    <p:sldId id="262" r:id="rId8"/>
    <p:sldId id="320" r:id="rId9"/>
    <p:sldId id="321" r:id="rId10"/>
    <p:sldId id="343" r:id="rId11"/>
    <p:sldId id="380" r:id="rId12"/>
    <p:sldId id="260" r:id="rId13"/>
    <p:sldId id="344" r:id="rId14"/>
    <p:sldId id="352" r:id="rId15"/>
    <p:sldId id="348" r:id="rId16"/>
    <p:sldId id="349" r:id="rId17"/>
    <p:sldId id="351" r:id="rId18"/>
    <p:sldId id="373" r:id="rId19"/>
    <p:sldId id="374" r:id="rId20"/>
    <p:sldId id="375" r:id="rId21"/>
    <p:sldId id="376" r:id="rId22"/>
    <p:sldId id="377" r:id="rId23"/>
    <p:sldId id="314" r:id="rId24"/>
    <p:sldId id="368" r:id="rId25"/>
    <p:sldId id="353" r:id="rId26"/>
    <p:sldId id="345" r:id="rId27"/>
    <p:sldId id="369" r:id="rId28"/>
    <p:sldId id="378" r:id="rId29"/>
    <p:sldId id="281" r:id="rId30"/>
    <p:sldId id="359" r:id="rId31"/>
    <p:sldId id="360" r:id="rId32"/>
    <p:sldId id="361" r:id="rId33"/>
    <p:sldId id="305" r:id="rId34"/>
    <p:sldId id="303" r:id="rId35"/>
    <p:sldId id="381" r:id="rId36"/>
    <p:sldId id="362" r:id="rId37"/>
    <p:sldId id="363" r:id="rId38"/>
    <p:sldId id="366" r:id="rId39"/>
    <p:sldId id="365" r:id="rId40"/>
    <p:sldId id="367" r:id="rId41"/>
    <p:sldId id="364" r:id="rId42"/>
    <p:sldId id="312" r:id="rId43"/>
    <p:sldId id="311" r:id="rId44"/>
    <p:sldId id="370" r:id="rId45"/>
    <p:sldId id="268" r:id="rId46"/>
    <p:sldId id="324" r:id="rId47"/>
    <p:sldId id="325" r:id="rId48"/>
    <p:sldId id="323" r:id="rId49"/>
    <p:sldId id="272" r:id="rId50"/>
    <p:sldId id="326" r:id="rId51"/>
    <p:sldId id="322" r:id="rId52"/>
    <p:sldId id="327" r:id="rId53"/>
    <p:sldId id="284" r:id="rId54"/>
    <p:sldId id="328" r:id="rId55"/>
    <p:sldId id="283" r:id="rId56"/>
    <p:sldId id="271" r:id="rId57"/>
    <p:sldId id="273" r:id="rId58"/>
    <p:sldId id="274" r:id="rId59"/>
    <p:sldId id="275" r:id="rId6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E4"/>
    <a:srgbClr val="E9E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/>
    <p:restoredTop sz="73858"/>
  </p:normalViewPr>
  <p:slideViewPr>
    <p:cSldViewPr snapToGrid="0" snapToObjects="1">
      <p:cViewPr varScale="1">
        <p:scale>
          <a:sx n="119" d="100"/>
          <a:sy n="119" d="100"/>
        </p:scale>
        <p:origin x="224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29" d="100"/>
        <a:sy n="229" d="100"/>
      </p:scale>
      <p:origin x="0" y="0"/>
    </p:cViewPr>
  </p:notesTextViewPr>
  <p:sorterViewPr>
    <p:cViewPr>
      <p:scale>
        <a:sx n="159" d="100"/>
        <a:sy n="159" d="100"/>
      </p:scale>
      <p:origin x="0" y="0"/>
    </p:cViewPr>
  </p:sorterViewPr>
  <p:notesViewPr>
    <p:cSldViewPr snapToGrid="0" snapToObjects="1">
      <p:cViewPr varScale="1">
        <p:scale>
          <a:sx n="138" d="100"/>
          <a:sy n="138" d="100"/>
        </p:scale>
        <p:origin x="47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68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ustomXml" Target="../customXml/item1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22D41-B17E-B143-B30D-2A5B21C9F86F}" type="datetimeFigureOut">
              <a:rPr lang="en-NL" smtClean="0"/>
              <a:t>16/07/2020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23ACC-18A6-9E4E-A796-816559BD662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1247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4508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01503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90439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901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17162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61222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20913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7582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36876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Radial profile, second term rotates the result, depending on angular location and phase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81360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Radial profile, second term rotates the result, depending on angular location and phase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976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82267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12023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Radial profile, second term rotates the result, depending on angular location and phase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30862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Radial profile, second term rotates the result, depending on angular location and phase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05854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08613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NL" dirty="0"/>
              <a:t>odo: 0, 45, 90 degree rotations</a:t>
            </a:r>
          </a:p>
          <a:p>
            <a:r>
              <a:rPr lang="en-NL" dirty="0"/>
              <a:t>Input: as scalar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70390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29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43945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30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68680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31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23404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33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91353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38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1365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Camera spot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15389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Non-linearity: what would happen normally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41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881683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Old ways: what would happen normally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42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36996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Differences with MeshCNN, [different features, rotation invariant, etc.]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52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801985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Better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53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32702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Rotation ambguity -&gt; weight sharing, holonomy,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56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07969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enable new applications of geometric deep learning networks</a:t>
            </a:r>
          </a:p>
          <a:p>
            <a:r>
              <a:rPr lang="en-GB" dirty="0"/>
              <a:t>N</a:t>
            </a:r>
            <a:r>
              <a:rPr lang="en-NL" dirty="0"/>
              <a:t>on-commutativity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57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29423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 want to move the filter along the surface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57632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Holonomy: if you parallel transport along a closed path, you have an angle with the first location</a:t>
            </a:r>
          </a:p>
          <a:p>
            <a:endParaRPr lang="en-NL" dirty="0"/>
          </a:p>
          <a:p>
            <a:r>
              <a:rPr lang="en-NL" dirty="0"/>
              <a:t>Show two images: moved over different curves, different rotations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5622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Problem: distortion, for example: close to umbilics (every surface has umbilics)</a:t>
            </a:r>
          </a:p>
          <a:p>
            <a:r>
              <a:rPr lang="en-NL" dirty="0"/>
              <a:t>Problem: extrinsic (!)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48366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Pass through network, relate with parallel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66309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Explain what rotation-equivariant features are: rotation-invariant is invariant to the choice of coordinate system, equivariant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8070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NL" dirty="0"/>
              <a:t>=0, m=1: invariant, equivariant</a:t>
            </a:r>
          </a:p>
          <a:p>
            <a:endParaRPr lang="en-NL" dirty="0"/>
          </a:p>
          <a:p>
            <a:r>
              <a:rPr lang="en-NL" dirty="0"/>
              <a:t>This stream is equivariant</a:t>
            </a:r>
          </a:p>
          <a:p>
            <a:r>
              <a:rPr lang="en-NL" dirty="0"/>
              <a:t>- </a:t>
            </a:r>
            <a:r>
              <a:rPr lang="en-GB" dirty="0"/>
              <a:t>S</a:t>
            </a:r>
            <a:r>
              <a:rPr lang="en-NL" dirty="0"/>
              <a:t>how with two images: filters rotate, or do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23ACC-18A6-9E4E-A796-816559BD6626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0173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0D4458-07DD-3A44-B9B5-26B2D3051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266" y="428978"/>
            <a:ext cx="4332901" cy="552026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6A4C08-AAC1-A446-930B-62F54F052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7840" y="2208107"/>
            <a:ext cx="5988685" cy="648393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D76F35-8F5D-444F-8711-33637973B3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8475" y="2971422"/>
            <a:ext cx="5988685" cy="26848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b="1" cap="none" baseline="0">
                <a:solidFill>
                  <a:schemeClr val="accent6">
                    <a:lumMod val="60000"/>
                    <a:lumOff val="40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pPr lvl="0"/>
            <a:r>
              <a:rPr lang="en-US" dirty="0"/>
              <a:t>Position /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6615A6F-53C5-804B-A648-B59EE9920D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8475" y="3304446"/>
            <a:ext cx="5988685" cy="39040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Place / Company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2C95F61-E96E-7449-BF10-7DE141840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8475" y="3804357"/>
            <a:ext cx="5988685" cy="21448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Short Biography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8F16285-5DC7-A74F-9100-DA40B0D9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040" y="6327241"/>
            <a:ext cx="4114800" cy="365760"/>
          </a:xfrm>
        </p:spPr>
        <p:txBody>
          <a:bodyPr/>
          <a:lstStyle/>
          <a:p>
            <a:r>
              <a:rPr lang="en-US" dirty="0"/>
              <a:t>© 2020 SIGGRAPH. ALL RIGHTS RESERVED.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B9284170-65A4-A147-93CD-BF938AA7E7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25128" y="6327876"/>
            <a:ext cx="436520" cy="365125"/>
          </a:xfrm>
        </p:spPr>
        <p:txBody>
          <a:bodyPr/>
          <a:lstStyle/>
          <a:p>
            <a:fld id="{ED7F4C82-5684-9D49-BB71-7E0F578F02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1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D15C-D272-6F4B-A3BD-7E6263E2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643036-71C1-F54A-9E3E-0B4EA898F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69E64-C670-BE45-A91C-82BD5F468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236FA-09C2-CE40-957A-2D49A131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‹#›</a:t>
            </a:fld>
            <a:endParaRPr lang="en-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BF160F-0F33-4745-B3CC-E03DBCF46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131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3B68B-D2F0-EC4A-B017-144C66C13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D8BEF-A39F-6048-B8A8-9B6826988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91286-F581-654C-90E1-8DFEC36B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‹#›</a:t>
            </a:fld>
            <a:endParaRPr lang="en-N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0339B8E-0B2E-1546-A9A6-7AA58C35F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02890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1B66B9-5989-544C-83DE-223BBF127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72A9D-0EAF-0647-90BB-E0833BB84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E434-A186-E748-ACD4-CD6965D42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‹#›</a:t>
            </a:fld>
            <a:endParaRPr lang="en-N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5CFE3CB-34F7-C84E-B09E-06841AAD5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70175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05F8FF-42B8-8543-ADEE-5E54C0527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98B98-9001-EC4F-B734-7CF45C9852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79015" y="1713001"/>
            <a:ext cx="6418051" cy="1574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B92407-B675-EC4C-8E6B-56FE90672A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8836" y="4064000"/>
            <a:ext cx="6111486" cy="685553"/>
          </a:xfrm>
        </p:spPr>
        <p:txBody>
          <a:bodyPr tIns="0" bIns="0" anchor="b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23EDB-27DD-5147-BFFF-2C66925F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836" y="4763979"/>
            <a:ext cx="6121964" cy="840756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B767E6-C2F0-5F46-96F8-51521B59639E}"/>
              </a:ext>
            </a:extLst>
          </p:cNvPr>
          <p:cNvCxnSpPr/>
          <p:nvPr userDrawn="1"/>
        </p:nvCxnSpPr>
        <p:spPr>
          <a:xfrm>
            <a:off x="5373511" y="3838222"/>
            <a:ext cx="611857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A91715C-66ED-A64A-B801-A25E70A98B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040" y="6327241"/>
            <a:ext cx="411480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2020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65633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1A25431-C3E8-3A4E-9E63-197FD5AFB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BC7DF0-BD17-CE4B-8B14-ED0591457A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894" y="440926"/>
            <a:ext cx="2062713" cy="50594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500BC7-1A2E-BF44-BA1B-D85317DC3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55378" y="3009845"/>
            <a:ext cx="3298472" cy="4790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800" b="1" cap="all" baseline="0">
                <a:solidFill>
                  <a:schemeClr val="bg1"/>
                </a:solidFill>
              </a:defRPr>
            </a:lvl1pPr>
            <a:lvl2pPr marL="347662" indent="0">
              <a:buNone/>
              <a:defRPr/>
            </a:lvl2pPr>
            <a:lvl3pPr marL="696913" indent="0">
              <a:buNone/>
              <a:defRPr/>
            </a:lvl3pPr>
            <a:lvl4pPr marL="968375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84B214-955B-2047-B87E-A96551033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1845" y="3543879"/>
            <a:ext cx="3292005" cy="1055688"/>
          </a:xfrm>
        </p:spPr>
        <p:txBody>
          <a:bodyPr lIns="0" tIns="0" rIns="0" bIns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1pPr>
            <a:lvl2pPr marL="347662" indent="0">
              <a:buNone/>
              <a:defRPr/>
            </a:lvl2pPr>
            <a:lvl3pPr marL="696913" indent="0">
              <a:buNone/>
              <a:defRPr/>
            </a:lvl3pPr>
            <a:lvl4pPr marL="968375" indent="0">
              <a:buNone/>
              <a:defRPr/>
            </a:lvl4pPr>
            <a:lvl5pPr marL="1317625" indent="0">
              <a:buNone/>
              <a:defRPr/>
            </a:lvl5pPr>
          </a:lstStyle>
          <a:p>
            <a:pPr lvl="0"/>
            <a:r>
              <a:rPr lang="en-US" dirty="0"/>
              <a:t>Divider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4BC26B-803F-CB4D-92A7-9D30B809C7E2}"/>
              </a:ext>
            </a:extLst>
          </p:cNvPr>
          <p:cNvCxnSpPr>
            <a:cxnSpLocks/>
          </p:cNvCxnSpPr>
          <p:nvPr userDrawn="1"/>
        </p:nvCxnSpPr>
        <p:spPr>
          <a:xfrm>
            <a:off x="8432800" y="2720622"/>
            <a:ext cx="332105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29C5AE0-0566-2B4B-8968-D49ED9A5AA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040" y="6327241"/>
            <a:ext cx="411480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2020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21214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4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0D4458-07DD-3A44-B9B5-26B2D3051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266" y="428978"/>
            <a:ext cx="4332901" cy="552026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6A4C08-AAC1-A446-930B-62F54F052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7840" y="2208107"/>
            <a:ext cx="5988685" cy="648393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D76F35-8F5D-444F-8711-33637973B3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8475" y="2971422"/>
            <a:ext cx="5988685" cy="268489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POSITION /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6615A6F-53C5-804B-A648-B59EE9920D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8475" y="3304446"/>
            <a:ext cx="5988685" cy="39040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none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/ Company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2C95F61-E96E-7449-BF10-7DE141840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8475" y="3804357"/>
            <a:ext cx="5988685" cy="21448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 cap="none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Short Biography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8F16285-5DC7-A74F-9100-DA40B0D9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040" y="6327241"/>
            <a:ext cx="4114800" cy="365760"/>
          </a:xfrm>
        </p:spPr>
        <p:txBody>
          <a:bodyPr/>
          <a:lstStyle/>
          <a:p>
            <a:r>
              <a:rPr lang="en-US" dirty="0"/>
              <a:t>© 2020 SIGGRAPH. ALL RIGHTS RESERVED.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B9284170-65A4-A147-93CD-BF938AA7E7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25128" y="6327876"/>
            <a:ext cx="436520" cy="365125"/>
          </a:xfrm>
        </p:spPr>
        <p:txBody>
          <a:bodyPr/>
          <a:lstStyle/>
          <a:p>
            <a:fld id="{ED7F4C82-5684-9D49-BB71-7E0F578F02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049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090D-9721-1E44-816F-12288D98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AD942A-F780-834E-9151-C1E34A620C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SIGGRAPH.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C0F66-4B25-744D-B250-372DB6FCF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A61238-323A-D04B-A571-CD03ED04FE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39" y="1826582"/>
            <a:ext cx="11317874" cy="4099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167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0D15-365E-6848-93F0-30432EA4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7E653-EE74-F549-B845-25B745C0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D3AAE-E2BE-524C-AE49-B8A47087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1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00BCA9-933B-144D-933F-DA1B95BA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SIGGRAPH.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77399-C03B-1746-9982-3605ED88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8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0D15-365E-6848-93F0-30432EA4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7E653-EE74-F549-B845-25B745C0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D3AAE-E2BE-524C-AE49-B8A47087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AA2FB0-C513-F64D-9B29-0BF0C80FA007}"/>
              </a:ext>
            </a:extLst>
          </p:cNvPr>
          <p:cNvSpPr/>
          <p:nvPr userDrawn="1"/>
        </p:nvSpPr>
        <p:spPr>
          <a:xfrm>
            <a:off x="7534656" y="1433690"/>
            <a:ext cx="4657345" cy="4504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0D4458-07DD-3A44-B9B5-26B2D3051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33689"/>
            <a:ext cx="7534656" cy="4504267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FFF165-98DD-254C-95C9-338256CF8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54975" y="1851378"/>
            <a:ext cx="3624263" cy="3759200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32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FDB60-FD36-3D4B-AD2E-0CDB5495B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9C8CB-B02D-1B4E-A9B3-A15BB3D1D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26795-F067-5148-8CBF-0AE3E364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E0E36-32C7-8D4F-9DAC-4D0A50EB3ADF}" type="slidenum">
              <a:rPr lang="en-NL" smtClean="0"/>
              <a:pPr/>
              <a:t>‹#›</a:t>
            </a:fld>
            <a:endParaRPr lang="en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AE36310-C7CF-A444-8379-86B47162D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86423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0D15-365E-6848-93F0-30432EA4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7E653-EE74-F549-B845-25B745C0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D3AAE-E2BE-524C-AE49-B8A47087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80121-DF8E-834A-8E39-C9F8CC88A296}"/>
              </a:ext>
            </a:extLst>
          </p:cNvPr>
          <p:cNvSpPr/>
          <p:nvPr userDrawn="1"/>
        </p:nvSpPr>
        <p:spPr>
          <a:xfrm>
            <a:off x="425591" y="1753987"/>
            <a:ext cx="5202936" cy="3849624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6DD79E-9F40-324E-87C1-776C84A7A09A}"/>
              </a:ext>
            </a:extLst>
          </p:cNvPr>
          <p:cNvSpPr/>
          <p:nvPr userDrawn="1"/>
        </p:nvSpPr>
        <p:spPr>
          <a:xfrm>
            <a:off x="425591" y="1753986"/>
            <a:ext cx="5202936" cy="1033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3F8A6-0B7B-5B4B-9516-E6B5BCBE1D0C}"/>
              </a:ext>
            </a:extLst>
          </p:cNvPr>
          <p:cNvSpPr/>
          <p:nvPr userDrawn="1"/>
        </p:nvSpPr>
        <p:spPr>
          <a:xfrm>
            <a:off x="6560852" y="1753987"/>
            <a:ext cx="5202936" cy="3849624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D897FC-C0BF-1E41-A349-A5F739192B72}"/>
              </a:ext>
            </a:extLst>
          </p:cNvPr>
          <p:cNvSpPr/>
          <p:nvPr userDrawn="1"/>
        </p:nvSpPr>
        <p:spPr>
          <a:xfrm>
            <a:off x="6560852" y="1753986"/>
            <a:ext cx="5202936" cy="10332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FB4CDD-307C-2A4E-BF8B-5A3763DAD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432" y="1945524"/>
            <a:ext cx="4637255" cy="63182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FB30A8-DF98-C942-BA46-596EF9ED40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432" y="3050770"/>
            <a:ext cx="4637255" cy="2269375"/>
          </a:xfrm>
        </p:spPr>
        <p:txBody>
          <a:bodyPr>
            <a:normAutofit/>
          </a:bodyPr>
          <a:lstStyle>
            <a:lvl1pPr marL="231775" indent="-231775">
              <a:tabLst/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6EA717DE-5448-6C4A-9156-E8940D4951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8253" y="1945524"/>
            <a:ext cx="4637255" cy="63182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 Text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9078BAA-09D8-FC4D-A59B-4D9D6477F7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48253" y="3050770"/>
            <a:ext cx="4637255" cy="2269375"/>
          </a:xfrm>
        </p:spPr>
        <p:txBody>
          <a:bodyPr>
            <a:normAutofit/>
          </a:bodyPr>
          <a:lstStyle>
            <a:lvl1pPr marL="231775" indent="-231775">
              <a:tabLst/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029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0D15-365E-6848-93F0-30432EA4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7E653-EE74-F549-B845-25B745C0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D3AAE-E2BE-524C-AE49-B8A47087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80121-DF8E-834A-8E39-C9F8CC88A296}"/>
              </a:ext>
            </a:extLst>
          </p:cNvPr>
          <p:cNvSpPr/>
          <p:nvPr userDrawn="1"/>
        </p:nvSpPr>
        <p:spPr>
          <a:xfrm>
            <a:off x="425591" y="1753987"/>
            <a:ext cx="3319272" cy="3849624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6DD79E-9F40-324E-87C1-776C84A7A09A}"/>
              </a:ext>
            </a:extLst>
          </p:cNvPr>
          <p:cNvSpPr/>
          <p:nvPr userDrawn="1"/>
        </p:nvSpPr>
        <p:spPr>
          <a:xfrm>
            <a:off x="425591" y="1753986"/>
            <a:ext cx="3319272" cy="1033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918C67-9BB3-3C47-920B-BBACB2453AD6}"/>
              </a:ext>
            </a:extLst>
          </p:cNvPr>
          <p:cNvSpPr/>
          <p:nvPr userDrawn="1"/>
        </p:nvSpPr>
        <p:spPr>
          <a:xfrm>
            <a:off x="4434840" y="1753987"/>
            <a:ext cx="3319272" cy="3849624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884D95-47F0-DF42-B30F-4BC40FDE0BA7}"/>
              </a:ext>
            </a:extLst>
          </p:cNvPr>
          <p:cNvSpPr/>
          <p:nvPr userDrawn="1"/>
        </p:nvSpPr>
        <p:spPr>
          <a:xfrm>
            <a:off x="4434840" y="1753986"/>
            <a:ext cx="3319272" cy="10332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3F8A6-0B7B-5B4B-9516-E6B5BCBE1D0C}"/>
              </a:ext>
            </a:extLst>
          </p:cNvPr>
          <p:cNvSpPr/>
          <p:nvPr userDrawn="1"/>
        </p:nvSpPr>
        <p:spPr>
          <a:xfrm>
            <a:off x="8444089" y="1753987"/>
            <a:ext cx="3319272" cy="3849624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D897FC-C0BF-1E41-A349-A5F739192B72}"/>
              </a:ext>
            </a:extLst>
          </p:cNvPr>
          <p:cNvSpPr/>
          <p:nvPr userDrawn="1"/>
        </p:nvSpPr>
        <p:spPr>
          <a:xfrm>
            <a:off x="8444089" y="1753986"/>
            <a:ext cx="3319272" cy="10332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FB4CDD-307C-2A4E-BF8B-5A3763DAD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471" y="1945524"/>
            <a:ext cx="2751513" cy="6318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FB30A8-DF98-C942-BA46-596EF9ED40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471" y="3050770"/>
            <a:ext cx="2751513" cy="2269375"/>
          </a:xfrm>
        </p:spPr>
        <p:txBody>
          <a:bodyPr>
            <a:normAutofit/>
          </a:bodyPr>
          <a:lstStyle>
            <a:lvl1pPr marL="231775" indent="-231775">
              <a:tabLst/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96C6857-61A1-1546-8E3F-9F1C35891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8720" y="1945524"/>
            <a:ext cx="2751513" cy="6318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 Text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06273A8-D479-4649-8EA0-8AFB5F45ED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18720" y="3050770"/>
            <a:ext cx="2751513" cy="2269375"/>
          </a:xfrm>
        </p:spPr>
        <p:txBody>
          <a:bodyPr>
            <a:normAutofit/>
          </a:bodyPr>
          <a:lstStyle>
            <a:lvl1pPr marL="231775" indent="-231775">
              <a:tabLst/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80327B0-36EB-6842-A40B-15BF5AEBD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7969" y="1945524"/>
            <a:ext cx="2751513" cy="6318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Headline Text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FF52BCF-74AA-0442-A653-ECEC9F305E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27969" y="3050770"/>
            <a:ext cx="2751513" cy="2269375"/>
          </a:xfrm>
        </p:spPr>
        <p:txBody>
          <a:bodyPr>
            <a:normAutofit/>
          </a:bodyPr>
          <a:lstStyle>
            <a:lvl1pPr marL="231775" indent="-231775">
              <a:tabLst/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248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0D4458-07DD-3A44-B9B5-26B2D3051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33689"/>
            <a:ext cx="4347556" cy="4504267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AC3B2C1B-C9F3-F343-AC6B-C5845B97CE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8837" y="1433689"/>
            <a:ext cx="3900516" cy="219066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16E4257-086B-DB4F-8EB6-C81CABF798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28837" y="3714043"/>
            <a:ext cx="3900516" cy="222391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10D15-365E-6848-93F0-30432EA4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7E653-EE74-F549-B845-25B745C0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D3AAE-E2BE-524C-AE49-B8A47087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F4C82-5684-9D49-BB71-7E0F578F024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AA2FB0-C513-F64D-9B29-0BF0C80FA007}"/>
              </a:ext>
            </a:extLst>
          </p:cNvPr>
          <p:cNvSpPr/>
          <p:nvPr userDrawn="1"/>
        </p:nvSpPr>
        <p:spPr>
          <a:xfrm>
            <a:off x="8410634" y="1433690"/>
            <a:ext cx="3781367" cy="45042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FFF165-98DD-254C-95C9-338256CF8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27869" y="1851378"/>
            <a:ext cx="2751369" cy="3759200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87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866A-C714-AA4C-AA79-92AACCC8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15B14-418E-4E49-9EAC-5ED4FB4CB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33891-229C-EE49-8EAC-97D4AD784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‹#›</a:t>
            </a:fld>
            <a:endParaRPr lang="en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9168C9D-DF77-DA4D-8EB9-AC54B388C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3413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D450-8C09-C24E-A0A3-EE241577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A19D2-C858-9147-B872-E424712B4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25F05-0128-3745-9B42-6E27D6CC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‹#›</a:t>
            </a:fld>
            <a:endParaRPr lang="en-N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C4DB3D-F4E1-0745-91BF-EADCEFCB2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0103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83FD7-2260-2E43-BFF0-F0E3B9B70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37DA3-0642-B94C-9F6B-A06222444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6A916-140E-974C-BDB0-702D81B38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47CC5-5D43-4D48-B3D9-DED2F276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‹#›</a:t>
            </a:fld>
            <a:endParaRPr lang="en-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EF5FDCD-5050-DC48-933F-3F8C10122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0257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0B558-E877-1745-B596-9C32EAAB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D442E-EF6E-B14B-B320-ACA402B85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A083A-C332-8343-993E-22756F699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BBBC8-478F-484E-80F5-024AFC54D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4D7EC0-FC78-9C46-B2AD-5F418D3954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922CBF-27D4-F941-8940-CE87E4FF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‹#›</a:t>
            </a:fld>
            <a:endParaRPr lang="en-NL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80D9B3B-3EFE-3344-86BA-10C8E1503F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132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DE2A-472C-7940-BC3C-94E3B85E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ADA65-AC24-2A44-871C-C58717680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‹#›</a:t>
            </a:fld>
            <a:endParaRPr lang="en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542094-C5E6-6041-98B2-D5F572B8D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2830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8EF4D-7FE0-B24D-A303-C2A8E404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CEA48-6061-2D47-81B4-D821DA2C8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6733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55FB0-C385-2D47-B83C-DA5091428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E0C7C-7D81-D44C-AB35-1A7B1D722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809B0-6F04-C74E-A758-6BEC8D104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6AB24-9865-3D4E-B8E1-4B5F3EE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‹#›</a:t>
            </a:fld>
            <a:endParaRPr lang="en-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272B0E-2A39-5145-B190-A3F4A7C2F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1773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29A6BA-9F06-1249-8CFC-F1E9AE01BE6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AE4993-E36C-2143-9DF6-C27E08BC59B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9695895" y="440926"/>
            <a:ext cx="2062711" cy="5059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833443-09C7-E340-B959-5FDEC587B37D}"/>
              </a:ext>
            </a:extLst>
          </p:cNvPr>
          <p:cNvSpPr/>
          <p:nvPr userDrawn="1"/>
        </p:nvSpPr>
        <p:spPr>
          <a:xfrm>
            <a:off x="0" y="6087039"/>
            <a:ext cx="12192000" cy="77096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2752DD-99E0-4D48-9B2D-FEE3CBC1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6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779A2-86E2-DE4A-970E-60F1DBDFB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76578-5CE3-5148-B9FC-79573E1D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734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GB" dirty="0"/>
              <a:t>CNNs on Surfaces using Rotation-Equivariant Features | SIGGRAPH 2020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187C9-9289-9E4E-9847-D05CF07EC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96478" y="62773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fld id="{6E59DA82-C09E-8443-A295-F1F0059A3A3B}" type="slidenum">
              <a:rPr lang="en-NL" smtClean="0"/>
              <a:pPr/>
              <a:t>‹#›</a:t>
            </a:fld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C9EC1-F7BD-C54F-ABA5-2B0DE849088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401858" y="6155459"/>
            <a:ext cx="1074970" cy="662181"/>
          </a:xfrm>
          <a:prstGeom prst="rect">
            <a:avLst/>
          </a:prstGeom>
        </p:spPr>
      </p:pic>
      <p:pic>
        <p:nvPicPr>
          <p:cNvPr id="8" name="Picture 7" descr="A picture containing stove, mirror&#10;&#10;Description automatically generated">
            <a:extLst>
              <a:ext uri="{FF2B5EF4-FFF2-40B4-BE49-F238E27FC236}">
                <a16:creationId xmlns:a16="http://schemas.microsoft.com/office/drawing/2014/main" id="{7410661E-10CA-9B4F-A16F-F4156E17557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687599" y="6263021"/>
            <a:ext cx="655555" cy="44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7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Linux Biolinum O" panose="02000503000000000000" pitchFamily="2" charset="0"/>
          <a:ea typeface="Linux Biolinum O" panose="02000503000000000000" pitchFamily="2" charset="0"/>
          <a:cs typeface="Linux Biolinum O" panose="02000503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inux Libertine O" panose="02000503000000000000" pitchFamily="2" charset="0"/>
          <a:ea typeface="Linux Libertine O" panose="02000503000000000000" pitchFamily="2" charset="0"/>
          <a:cs typeface="Linux Libertine O" panose="02000503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inux Libertine O" panose="02000503000000000000" pitchFamily="2" charset="0"/>
          <a:ea typeface="Linux Libertine O" panose="02000503000000000000" pitchFamily="2" charset="0"/>
          <a:cs typeface="Linux Libertine O" panose="02000503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inux Libertine O" panose="02000503000000000000" pitchFamily="2" charset="0"/>
          <a:ea typeface="Linux Libertine O" panose="02000503000000000000" pitchFamily="2" charset="0"/>
          <a:cs typeface="Linux Libertine O" panose="02000503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nux Libertine O" panose="02000503000000000000" pitchFamily="2" charset="0"/>
          <a:ea typeface="Linux Libertine O" panose="02000503000000000000" pitchFamily="2" charset="0"/>
          <a:cs typeface="Linux Libertine O" panose="02000503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nux Libertine O" panose="02000503000000000000" pitchFamily="2" charset="0"/>
          <a:ea typeface="Linux Libertine O" panose="02000503000000000000" pitchFamily="2" charset="0"/>
          <a:cs typeface="Linux Libertine O" panose="02000503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E20ED6-0E87-764C-B013-CC7857F7EED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CE2AD-D331-8544-81DE-E7CE2C3393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9695895" y="440926"/>
            <a:ext cx="2062711" cy="50594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06AD2-233A-FF4C-B2DD-6A956BAE2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284480"/>
            <a:ext cx="9001760" cy="904240"/>
          </a:xfrm>
          <a:prstGeom prst="rect">
            <a:avLst/>
          </a:prstGeom>
        </p:spPr>
        <p:txBody>
          <a:bodyPr vert="horz" lIns="0" tIns="457200" rIns="0" bIns="4572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4B65D-D93F-A740-A3D9-B740AD258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039" y="1828800"/>
            <a:ext cx="11322929" cy="4091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74265-0D13-4A4C-BA2C-6588E38CF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040" y="6327241"/>
            <a:ext cx="4114800" cy="36576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700" cap="all" spc="13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2020 SIGGRAPH.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21A82-FFCF-CB4B-9DA2-0043AB13B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128" y="6327876"/>
            <a:ext cx="43652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accent4"/>
                </a:solidFill>
              </a:defRPr>
            </a:lvl1pPr>
          </a:lstStyle>
          <a:p>
            <a:fld id="{ED7F4C82-5684-9D49-BB71-7E0F578F02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62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5138" indent="-233363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System Font Regular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225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9163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525" indent="-233363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26.png"/><Relationship Id="rId2" Type="http://schemas.microsoft.com/office/2007/relationships/media" Target="../media/media4.mp4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27.png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29.png"/><Relationship Id="rId2" Type="http://schemas.microsoft.com/office/2007/relationships/media" Target="../media/media5.mp4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30.png"/><Relationship Id="rId2" Type="http://schemas.microsoft.com/office/2007/relationships/media" Target="../media/media5.mp4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tif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4.tiff"/><Relationship Id="rId12" Type="http://schemas.openxmlformats.org/officeDocument/2006/relationships/image" Target="../media/image39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32.tiff"/><Relationship Id="rId10" Type="http://schemas.openxmlformats.org/officeDocument/2006/relationships/image" Target="../media/image37.tiff"/><Relationship Id="rId4" Type="http://schemas.openxmlformats.org/officeDocument/2006/relationships/image" Target="../media/image31.png"/><Relationship Id="rId9" Type="http://schemas.openxmlformats.org/officeDocument/2006/relationships/image" Target="../media/image3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video" Target="../media/media2.mp4"/><Relationship Id="rId10" Type="http://schemas.openxmlformats.org/officeDocument/2006/relationships/image" Target="../media/image14.png"/><Relationship Id="rId4" Type="http://schemas.microsoft.com/office/2007/relationships/media" Target="../media/media2.mp4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5" Type="http://schemas.openxmlformats.org/officeDocument/2006/relationships/image" Target="../media/image52.jpe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09ED-5BFD-FB4B-9C1A-C07F12487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8836" y="4064000"/>
            <a:ext cx="6111486" cy="1397686"/>
          </a:xfrm>
        </p:spPr>
        <p:txBody>
          <a:bodyPr>
            <a:normAutofit fontScale="90000"/>
          </a:bodyPr>
          <a:lstStyle/>
          <a:p>
            <a:r>
              <a:rPr lang="en-US" dirty="0"/>
              <a:t>CNNs on Surfaces using rotation-Equivariant features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A7162-C406-B642-A8BA-D5CC33AD7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836" y="5669365"/>
            <a:ext cx="6121964" cy="840756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/>
              <a:t>Ruben Wiersma, Elmar </a:t>
            </a:r>
            <a:r>
              <a:rPr lang="en-US" sz="2300" dirty="0" err="1"/>
              <a:t>Eisemann</a:t>
            </a:r>
            <a:r>
              <a:rPr lang="en-US" sz="2300" dirty="0"/>
              <a:t>, and Klaus Hildebrandt</a:t>
            </a:r>
          </a:p>
          <a:p>
            <a:r>
              <a:rPr lang="en-US" sz="2300" dirty="0"/>
              <a:t>Delft University of Technology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390DED-7FDF-AD49-B1C2-46ACC5999E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cap="all" spc="1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2020 SIGGRAPH.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511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817716-5FAE-EF4F-8F41-D97EFD97F5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dirty="0"/>
              <a:t>Our approach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DDD806E-E843-9940-B218-6F4E20BA82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28B40-25EE-5242-8CD3-925F2134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10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59612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A434E-1384-484C-9D50-270F3A1A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BBA1D-53F1-2E4E-92F3-41490E950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b="1" dirty="0"/>
              <a:t>Fundamental</a:t>
            </a:r>
            <a:r>
              <a:rPr lang="en-NL" dirty="0"/>
              <a:t> approach to rotation ambiguity problem</a:t>
            </a:r>
          </a:p>
          <a:p>
            <a:r>
              <a:rPr lang="en-NL" b="1" dirty="0"/>
              <a:t>Completely independent</a:t>
            </a:r>
            <a:r>
              <a:rPr lang="en-NL" dirty="0"/>
              <a:t> from choices of coordinate systems</a:t>
            </a:r>
          </a:p>
          <a:p>
            <a:r>
              <a:rPr lang="en-NL" b="1" dirty="0"/>
              <a:t>Expressiveness</a:t>
            </a:r>
            <a:r>
              <a:rPr lang="en-NL" dirty="0"/>
              <a:t> of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26179-3180-8D4E-9DB9-D28629D5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11</a:t>
            </a:fld>
            <a:endParaRPr lang="en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336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146BF-0EA2-B140-B914-DA2FFFFBD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104"/>
            <a:ext cx="10515600" cy="4351338"/>
          </a:xfrm>
        </p:spPr>
        <p:txBody>
          <a:bodyPr/>
          <a:lstStyle/>
          <a:p>
            <a:r>
              <a:rPr lang="en-NL" dirty="0"/>
              <a:t>Vector-valued (complex numbers)</a:t>
            </a:r>
          </a:p>
          <a:p>
            <a:r>
              <a:rPr lang="en-NL" dirty="0"/>
              <a:t>Add a rotation-equivariant stream</a:t>
            </a:r>
          </a:p>
          <a:p>
            <a:r>
              <a:rPr lang="en-NL" dirty="0"/>
              <a:t>Builds on Harmonic Networks </a:t>
            </a:r>
            <a:r>
              <a:rPr lang="en-NL" sz="1200" dirty="0"/>
              <a:t>[Worrall et al. 2017]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pPr/>
              <a:t>12</a:t>
            </a:fld>
            <a:endParaRPr lang="en-NL" dirty="0"/>
          </a:p>
        </p:txBody>
      </p:sp>
      <p:pic>
        <p:nvPicPr>
          <p:cNvPr id="12" name="Picture 11" descr="A picture containing dryer&#10;&#10;Description automatically generated">
            <a:extLst>
              <a:ext uri="{FF2B5EF4-FFF2-40B4-BE49-F238E27FC236}">
                <a16:creationId xmlns:a16="http://schemas.microsoft.com/office/drawing/2014/main" id="{1639E9D5-5EBF-D640-8F34-E4DD3DDC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322" y="3663664"/>
            <a:ext cx="6450056" cy="3004684"/>
          </a:xfrm>
          <a:prstGeom prst="rect">
            <a:avLst/>
          </a:prstGeom>
        </p:spPr>
      </p:pic>
      <p:pic>
        <p:nvPicPr>
          <p:cNvPr id="13" name="Picture 12" descr="A close up of a device&#10;&#10;Description automatically generated">
            <a:extLst>
              <a:ext uri="{FF2B5EF4-FFF2-40B4-BE49-F238E27FC236}">
                <a16:creationId xmlns:a16="http://schemas.microsoft.com/office/drawing/2014/main" id="{27259E4D-BCC8-8046-9EB3-31B845B18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322" y="3663664"/>
            <a:ext cx="6450057" cy="300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1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13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1887259" y="2731839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78512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14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3881438" y="3061543"/>
            <a:ext cx="279713" cy="659757"/>
          </a:xfrm>
          <a:prstGeom prst="roundRect">
            <a:avLst>
              <a:gd name="adj" fmla="val 26353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6482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15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4507910" y="325241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35502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16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5170536" y="3061413"/>
            <a:ext cx="279713" cy="659757"/>
          </a:xfrm>
          <a:prstGeom prst="roundRect">
            <a:avLst>
              <a:gd name="adj" fmla="val 26353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1552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17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5805580" y="3772825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22109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18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6438401" y="4129493"/>
            <a:ext cx="279713" cy="659757"/>
          </a:xfrm>
          <a:prstGeom prst="roundRect">
            <a:avLst>
              <a:gd name="adj" fmla="val 26353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17226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19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7066693" y="380566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359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king, standing, woman, food&#10;&#10;Description automatically generated">
            <a:extLst>
              <a:ext uri="{FF2B5EF4-FFF2-40B4-BE49-F238E27FC236}">
                <a16:creationId xmlns:a16="http://schemas.microsoft.com/office/drawing/2014/main" id="{67DAC708-7A63-2648-AB8D-A16CBE560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104" y="4133076"/>
            <a:ext cx="3080311" cy="2017491"/>
          </a:xfrm>
          <a:prstGeom prst="rect">
            <a:avLst/>
          </a:prstGeom>
        </p:spPr>
      </p:pic>
      <p:pic>
        <p:nvPicPr>
          <p:cNvPr id="6" name="Picture 5" descr="A picture containing green, woman, table, sitting&#10;&#10;Description automatically generated">
            <a:extLst>
              <a:ext uri="{FF2B5EF4-FFF2-40B4-BE49-F238E27FC236}">
                <a16:creationId xmlns:a16="http://schemas.microsoft.com/office/drawing/2014/main" id="{AEE4014A-B95B-8943-AE99-585261F8BE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880"/>
          <a:stretch/>
        </p:blipFill>
        <p:spPr>
          <a:xfrm>
            <a:off x="6775412" y="4287835"/>
            <a:ext cx="2985660" cy="180204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CCBE8CC-24BE-904B-96DC-3CB67A54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Geometric Deep Learning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A2CF0-1CAF-BD4D-B4F4-779F0796A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pPr/>
              <a:t>2</a:t>
            </a:fld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1612B-25FC-5E46-A530-26C7D683361A}"/>
              </a:ext>
            </a:extLst>
          </p:cNvPr>
          <p:cNvSpPr txBox="1"/>
          <p:nvPr/>
        </p:nvSpPr>
        <p:spPr>
          <a:xfrm>
            <a:off x="2589967" y="3763744"/>
            <a:ext cx="209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Classification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37DAE-8CCF-C745-B3ED-D46721D81BB5}"/>
              </a:ext>
            </a:extLst>
          </p:cNvPr>
          <p:cNvSpPr txBox="1"/>
          <p:nvPr/>
        </p:nvSpPr>
        <p:spPr>
          <a:xfrm>
            <a:off x="7143927" y="3763744"/>
            <a:ext cx="209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Segmentation</a:t>
            </a:r>
          </a:p>
        </p:txBody>
      </p:sp>
      <p:pic>
        <p:nvPicPr>
          <p:cNvPr id="3" name="Picture 2" descr="A group of items on a table&#10;&#10;Description automatically generated">
            <a:extLst>
              <a:ext uri="{FF2B5EF4-FFF2-40B4-BE49-F238E27FC236}">
                <a16:creationId xmlns:a16="http://schemas.microsoft.com/office/drawing/2014/main" id="{BB650AD3-392A-3542-9192-D3FBF09E7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6105" y="1597463"/>
            <a:ext cx="3080311" cy="20530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59575D-B2EB-534B-9B2D-435D9E7372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079"/>
          <a:stretch/>
        </p:blipFill>
        <p:spPr>
          <a:xfrm>
            <a:off x="6775412" y="1597463"/>
            <a:ext cx="2985659" cy="20530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A5E613-B7E7-3A4B-845A-1CE9582CAAC6}"/>
              </a:ext>
            </a:extLst>
          </p:cNvPr>
          <p:cNvSpPr/>
          <p:nvPr/>
        </p:nvSpPr>
        <p:spPr>
          <a:xfrm>
            <a:off x="3721976" y="6327077"/>
            <a:ext cx="54643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1200" dirty="0">
                <a:solidFill>
                  <a:schemeClr val="bg1">
                    <a:lumMod val="50000"/>
                  </a:schemeClr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Segmentation image credit: https://sthalles.github.io/deep_segmentation_network/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64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20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7737004" y="3061413"/>
            <a:ext cx="279713" cy="659757"/>
          </a:xfrm>
          <a:prstGeom prst="roundRect">
            <a:avLst>
              <a:gd name="adj" fmla="val 26353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0199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21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D8CE3E5-0587-284C-805E-9A0B23F4A630}"/>
              </a:ext>
            </a:extLst>
          </p:cNvPr>
          <p:cNvSpPr/>
          <p:nvPr/>
        </p:nvSpPr>
        <p:spPr>
          <a:xfrm>
            <a:off x="4507910" y="325241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8DF940-D95B-F244-80A7-AA319CDD4B0F}"/>
              </a:ext>
            </a:extLst>
          </p:cNvPr>
          <p:cNvSpPr/>
          <p:nvPr/>
        </p:nvSpPr>
        <p:spPr>
          <a:xfrm>
            <a:off x="5752723" y="325241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891A0F1-3405-954E-AEB7-0DC6F31F0BD0}"/>
              </a:ext>
            </a:extLst>
          </p:cNvPr>
          <p:cNvSpPr/>
          <p:nvPr/>
        </p:nvSpPr>
        <p:spPr>
          <a:xfrm>
            <a:off x="7028272" y="325241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CF791E-2117-AE49-872B-D12BB8D21D81}"/>
              </a:ext>
            </a:extLst>
          </p:cNvPr>
          <p:cNvSpPr/>
          <p:nvPr/>
        </p:nvSpPr>
        <p:spPr>
          <a:xfrm>
            <a:off x="5783459" y="4335865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3235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7B5DF-66C9-AD4D-B105-3875E6603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NL" dirty="0"/>
                  <a:t>Rotation-invariant kernel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NL" dirty="0"/>
                  <a:t>	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sSup>
                      <m:sSup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p>
                    </m:sSup>
                  </m:oMath>
                </a14:m>
                <a:br>
                  <a:rPr lang="nl-NL" dirty="0"/>
                </a:br>
                <a:endParaRPr lang="en-NL" dirty="0"/>
              </a:p>
              <a:p>
                <a:r>
                  <a:rPr lang="en-NL" dirty="0"/>
                  <a:t>Learnable parameters</a:t>
                </a:r>
              </a:p>
              <a:p>
                <a:pPr lvl="1"/>
                <a:r>
                  <a:rPr lang="en-NL" dirty="0"/>
                  <a:t>Radial profile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en-NL" dirty="0"/>
              </a:p>
              <a:p>
                <a:pPr lvl="1"/>
                <a:r>
                  <a:rPr lang="en-NL" dirty="0"/>
                  <a:t>Phase offset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7B5DF-66C9-AD4D-B105-3875E6603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5E1C4F7-A5E1-8343-BBEF-5C4D8FD2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 operators within streams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17190-8DDF-724B-B4B3-EA02D6FB6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22</a:t>
            </a:fld>
            <a:endParaRPr lang="en-NL" dirty="0"/>
          </a:p>
        </p:txBody>
      </p:sp>
      <p:pic>
        <p:nvPicPr>
          <p:cNvPr id="7" name="m0_c1" descr="m0_c1">
            <a:hlinkClick r:id="" action="ppaction://media"/>
            <a:extLst>
              <a:ext uri="{FF2B5EF4-FFF2-40B4-BE49-F238E27FC236}">
                <a16:creationId xmlns:a16="http://schemas.microsoft.com/office/drawing/2014/main" id="{6DCB05C1-DB24-CE47-A188-FC6BCEB00D2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2609"/>
                    <p14:bmk name="Bookmark 2" time="5311"/>
                    <p14:bmk name="Bookmark 3" time="8427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1492" y="1496963"/>
            <a:ext cx="4680000" cy="46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43483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0_c1" descr="m0_c1">
            <a:hlinkClick r:id="" action="ppaction://media"/>
            <a:extLst>
              <a:ext uri="{FF2B5EF4-FFF2-40B4-BE49-F238E27FC236}">
                <a16:creationId xmlns:a16="http://schemas.microsoft.com/office/drawing/2014/main" id="{3F824444-39C2-EC44-AB60-6636F494F98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2609"/>
                    <p14:bmk name="Bookmark 2" time="5311"/>
                    <p14:bmk name="Bookmark 3" time="8427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1492" y="1496963"/>
            <a:ext cx="4680000" cy="46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7B5DF-66C9-AD4D-B105-3875E6603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NL" dirty="0"/>
                  <a:t>Rotation-invariant kernel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NL" dirty="0"/>
                  <a:t>	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sSup>
                      <m:sSup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p>
                    </m:sSup>
                  </m:oMath>
                </a14:m>
                <a:br>
                  <a:rPr lang="nl-NL" dirty="0"/>
                </a:br>
                <a:endParaRPr lang="en-NL" dirty="0"/>
              </a:p>
              <a:p>
                <a:r>
                  <a:rPr lang="en-NL" dirty="0"/>
                  <a:t>Learnable parameters</a:t>
                </a:r>
              </a:p>
              <a:p>
                <a:pPr lvl="1"/>
                <a:r>
                  <a:rPr lang="en-NL" dirty="0"/>
                  <a:t>Radial profile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en-NL" dirty="0"/>
              </a:p>
              <a:p>
                <a:pPr lvl="1"/>
                <a:r>
                  <a:rPr lang="en-NL" dirty="0"/>
                  <a:t>Phase offset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7B5DF-66C9-AD4D-B105-3875E6603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5E1C4F7-A5E1-8343-BBEF-5C4D8FD2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 operators within streams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17190-8DDF-724B-B4B3-EA02D6FB6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23</a:t>
            </a:fld>
            <a:endParaRPr lang="en-NL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542CB4-27E1-AF41-9411-5E16785E405C}"/>
              </a:ext>
            </a:extLst>
          </p:cNvPr>
          <p:cNvCxnSpPr>
            <a:cxnSpLocks/>
          </p:cNvCxnSpPr>
          <p:nvPr/>
        </p:nvCxnSpPr>
        <p:spPr>
          <a:xfrm flipV="1">
            <a:off x="9221492" y="2836190"/>
            <a:ext cx="1007389" cy="991892"/>
          </a:xfrm>
          <a:prstGeom prst="straightConnector1">
            <a:avLst/>
          </a:prstGeom>
          <a:ln w="76200">
            <a:solidFill>
              <a:schemeClr val="accent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47902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24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5796865" y="3787481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7A2C22-DB71-184B-A4CF-BD55363FA760}"/>
              </a:ext>
            </a:extLst>
          </p:cNvPr>
          <p:cNvSpPr/>
          <p:nvPr/>
        </p:nvSpPr>
        <p:spPr>
          <a:xfrm>
            <a:off x="4521316" y="3787481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5D5634A-5A6E-5A44-9C76-DC4769145F2B}"/>
              </a:ext>
            </a:extLst>
          </p:cNvPr>
          <p:cNvSpPr/>
          <p:nvPr/>
        </p:nvSpPr>
        <p:spPr>
          <a:xfrm>
            <a:off x="7095468" y="3787481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00042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7B5DF-66C9-AD4D-B105-3875E6603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NL" dirty="0"/>
                  <a:t>Rotation-equivariant kernel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NL" dirty="0"/>
                  <a:t>	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sSup>
                      <m:sSup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sup>
                    </m:sSup>
                  </m:oMath>
                </a14:m>
                <a:br>
                  <a:rPr lang="nl-NL" dirty="0">
                    <a:ea typeface="Cambria Math" panose="02040503050406030204" pitchFamily="18" charset="0"/>
                  </a:rPr>
                </a:br>
                <a:endParaRPr lang="nl-NL" dirty="0">
                  <a:ea typeface="Cambria Math" panose="02040503050406030204" pitchFamily="18" charset="0"/>
                </a:endParaRPr>
              </a:p>
              <a:p>
                <a:r>
                  <a:rPr lang="nl-NL" dirty="0" err="1">
                    <a:ea typeface="Cambria Math" panose="02040503050406030204" pitchFamily="18" charset="0"/>
                  </a:rPr>
                  <a:t>Uses</a:t>
                </a:r>
                <a:r>
                  <a:rPr lang="nl-NL" dirty="0">
                    <a:ea typeface="Cambria Math" panose="02040503050406030204" pitchFamily="18" charset="0"/>
                  </a:rPr>
                  <a:t> </a:t>
                </a:r>
                <a:r>
                  <a:rPr lang="nl-NL" dirty="0" err="1">
                    <a:ea typeface="Cambria Math" panose="02040503050406030204" pitchFamily="18" charset="0"/>
                  </a:rPr>
                  <a:t>angular</a:t>
                </a:r>
                <a:r>
                  <a:rPr lang="nl-NL" dirty="0">
                    <a:ea typeface="Cambria Math" panose="02040503050406030204" pitchFamily="18" charset="0"/>
                  </a:rPr>
                  <a:t> </a:t>
                </a:r>
                <a:r>
                  <a:rPr lang="nl-NL" dirty="0" err="1">
                    <a:ea typeface="Cambria Math" panose="02040503050406030204" pitchFamily="18" charset="0"/>
                  </a:rPr>
                  <a:t>coordinates</a:t>
                </a:r>
                <a:endParaRPr lang="nl-NL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7B5DF-66C9-AD4D-B105-3875E6603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5E1C4F7-A5E1-8343-BBEF-5C4D8FD2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Convolutions between streams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17190-8DDF-724B-B4B3-EA02D6FB6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25</a:t>
            </a:fld>
            <a:endParaRPr lang="en-NL" dirty="0"/>
          </a:p>
        </p:txBody>
      </p:sp>
      <p:pic>
        <p:nvPicPr>
          <p:cNvPr id="7" name="m1_c1" descr="m1_c1">
            <a:hlinkClick r:id="" action="ppaction://media"/>
            <a:extLst>
              <a:ext uri="{FF2B5EF4-FFF2-40B4-BE49-F238E27FC236}">
                <a16:creationId xmlns:a16="http://schemas.microsoft.com/office/drawing/2014/main" id="{F0E7F082-62D4-504D-8C5C-DBF2075C054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9692" y="1543552"/>
            <a:ext cx="4683600" cy="468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8469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1_c1" descr="m1_c1">
            <a:hlinkClick r:id="" action="ppaction://media"/>
            <a:extLst>
              <a:ext uri="{FF2B5EF4-FFF2-40B4-BE49-F238E27FC236}">
                <a16:creationId xmlns:a16="http://schemas.microsoft.com/office/drawing/2014/main" id="{C5AFC451-7103-5A46-A3E3-92BDC56797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9692" y="1543552"/>
            <a:ext cx="4683600" cy="468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7B5DF-66C9-AD4D-B105-3875E6603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NL" dirty="0"/>
                  <a:t>Rotation-equivariant kernel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NL" dirty="0"/>
                  <a:t>	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sSup>
                      <m:sSup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sup>
                    </m:sSup>
                  </m:oMath>
                </a14:m>
                <a:br>
                  <a:rPr lang="nl-NL" dirty="0">
                    <a:ea typeface="Cambria Math" panose="02040503050406030204" pitchFamily="18" charset="0"/>
                  </a:rPr>
                </a:br>
                <a:endParaRPr lang="nl-NL" dirty="0">
                  <a:ea typeface="Cambria Math" panose="02040503050406030204" pitchFamily="18" charset="0"/>
                </a:endParaRPr>
              </a:p>
              <a:p>
                <a:r>
                  <a:rPr lang="nl-NL" dirty="0" err="1">
                    <a:ea typeface="Cambria Math" panose="02040503050406030204" pitchFamily="18" charset="0"/>
                  </a:rPr>
                  <a:t>Uses</a:t>
                </a:r>
                <a:r>
                  <a:rPr lang="nl-NL" dirty="0">
                    <a:ea typeface="Cambria Math" panose="02040503050406030204" pitchFamily="18" charset="0"/>
                  </a:rPr>
                  <a:t> </a:t>
                </a:r>
                <a:r>
                  <a:rPr lang="nl-NL" dirty="0" err="1">
                    <a:ea typeface="Cambria Math" panose="02040503050406030204" pitchFamily="18" charset="0"/>
                  </a:rPr>
                  <a:t>angular</a:t>
                </a:r>
                <a:r>
                  <a:rPr lang="nl-NL" dirty="0">
                    <a:ea typeface="Cambria Math" panose="02040503050406030204" pitchFamily="18" charset="0"/>
                  </a:rPr>
                  <a:t> </a:t>
                </a:r>
                <a:r>
                  <a:rPr lang="nl-NL" dirty="0" err="1">
                    <a:ea typeface="Cambria Math" panose="02040503050406030204" pitchFamily="18" charset="0"/>
                  </a:rPr>
                  <a:t>coordinates</a:t>
                </a:r>
                <a:endParaRPr lang="nl-NL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7B5DF-66C9-AD4D-B105-3875E6603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5E1C4F7-A5E1-8343-BBEF-5C4D8FD2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Convolutions between streams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17190-8DDF-724B-B4B3-EA02D6FB6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26</a:t>
            </a:fld>
            <a:endParaRPr lang="en-NL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8589552B-0580-8D48-B9B8-8B7D81582966}"/>
              </a:ext>
            </a:extLst>
          </p:cNvPr>
          <p:cNvSpPr/>
          <p:nvPr/>
        </p:nvSpPr>
        <p:spPr>
          <a:xfrm flipH="1">
            <a:off x="9240331" y="3011557"/>
            <a:ext cx="837946" cy="84049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36CEF5-BB93-FF4D-A5A9-B00BAB0AFF08}"/>
              </a:ext>
            </a:extLst>
          </p:cNvPr>
          <p:cNvCxnSpPr>
            <a:cxnSpLocks/>
          </p:cNvCxnSpPr>
          <p:nvPr/>
        </p:nvCxnSpPr>
        <p:spPr>
          <a:xfrm flipV="1">
            <a:off x="9221492" y="2836190"/>
            <a:ext cx="1007389" cy="99189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53126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27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775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0E0E-763D-D54E-98C7-D3EB4425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can we learn?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0647A7-041E-3046-B444-A910A84F72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 err="1"/>
                  <a:t>Example</a:t>
                </a:r>
                <a:r>
                  <a:rPr lang="nl-NL" dirty="0"/>
                  <a:t> </a:t>
                </a:r>
                <a:r>
                  <a:rPr lang="nl-NL" dirty="0" err="1"/>
                  <a:t>kernels</a:t>
                </a:r>
                <a:endParaRPr lang="nl-NL" dirty="0"/>
              </a:p>
              <a:p>
                <a:pPr lvl="1"/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nl-NL" b="0" i="1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nl-NL" b="0" dirty="0"/>
              </a:p>
              <a:p>
                <a:pPr lvl="1"/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NL" dirty="0"/>
              </a:p>
              <a:p>
                <a:r>
                  <a:rPr lang="en-NL" i="1" dirty="0"/>
                  <a:t>Invariant </a:t>
                </a:r>
                <a:r>
                  <a:rPr lang="en-NL" dirty="0"/>
                  <a:t>smoothes</a:t>
                </a:r>
              </a:p>
              <a:p>
                <a:pPr lvl="1"/>
                <a:r>
                  <a:rPr lang="en-NL" dirty="0"/>
                  <a:t>Similar to GCN</a:t>
                </a:r>
              </a:p>
              <a:p>
                <a:r>
                  <a:rPr lang="en-NL" i="1" dirty="0"/>
                  <a:t>Equivariant</a:t>
                </a:r>
                <a:r>
                  <a:rPr lang="en-NL" dirty="0"/>
                  <a:t> can detect edges</a:t>
                </a:r>
              </a:p>
              <a:p>
                <a:pPr lvl="1"/>
                <a:r>
                  <a:rPr lang="en-NL" dirty="0"/>
                  <a:t>Rotates with domain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0647A7-041E-3046-B444-A910A84F72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D570D-0224-6049-931B-4E1A7302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28</a:t>
            </a:fld>
            <a:endParaRPr lang="en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FC49C-934F-0E46-B805-20A229A21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426" y="1825625"/>
            <a:ext cx="1358821" cy="1325563"/>
          </a:xfrm>
          <a:prstGeom prst="roundRect">
            <a:avLst>
              <a:gd name="adj" fmla="val 7483"/>
            </a:avLst>
          </a:prstGeom>
          <a:ln w="28575">
            <a:solidFill>
              <a:srgbClr val="FFC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2C91C7-181E-1247-89DA-A872C1DED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068" y="1825625"/>
            <a:ext cx="1358821" cy="1325563"/>
          </a:xfrm>
          <a:prstGeom prst="roundRect">
            <a:avLst>
              <a:gd name="adj" fmla="val 8795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1999B8-0109-A849-ABFE-91C17B88D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4488" y="3301185"/>
            <a:ext cx="1358821" cy="1325563"/>
          </a:xfrm>
          <a:prstGeom prst="roundRect">
            <a:avLst>
              <a:gd name="adj" fmla="val 8795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D6D968-632B-5445-B6C2-4CD15B69B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4488" y="1825625"/>
            <a:ext cx="1358821" cy="1325563"/>
          </a:xfrm>
          <a:prstGeom prst="roundRect">
            <a:avLst>
              <a:gd name="adj" fmla="val 9451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68170F-ABA6-3E42-A9E3-0203805459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598" r="4598"/>
          <a:stretch/>
        </p:blipFill>
        <p:spPr>
          <a:xfrm>
            <a:off x="9717068" y="3301185"/>
            <a:ext cx="1358821" cy="1325563"/>
          </a:xfrm>
          <a:prstGeom prst="roundRect">
            <a:avLst>
              <a:gd name="adj" fmla="val 8795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E6207C-2169-F642-B6C9-07005BAF53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1426" y="3301185"/>
            <a:ext cx="1358821" cy="1325563"/>
          </a:xfrm>
          <a:prstGeom prst="roundRect">
            <a:avLst>
              <a:gd name="adj" fmla="val 9451"/>
            </a:avLst>
          </a:prstGeom>
          <a:ln w="28575">
            <a:solidFill>
              <a:srgbClr val="FFC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FB3ADA-2E5A-0142-BA11-2BF7C73DFB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4488" y="4761685"/>
            <a:ext cx="1358821" cy="1325563"/>
          </a:xfrm>
          <a:prstGeom prst="roundRect">
            <a:avLst>
              <a:gd name="adj" fmla="val 8795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B2CF0A-7AB4-8349-9A62-00E33B3FC3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1426" y="4761685"/>
            <a:ext cx="1358821" cy="1325563"/>
          </a:xfrm>
          <a:prstGeom prst="roundRect">
            <a:avLst>
              <a:gd name="adj" fmla="val 10763"/>
            </a:avLst>
          </a:prstGeom>
          <a:ln w="28575">
            <a:solidFill>
              <a:srgbClr val="FFC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ED86C0-A590-8D4E-8023-B15AA4F1D0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7068" y="4761685"/>
            <a:ext cx="1358821" cy="1325563"/>
          </a:xfrm>
          <a:prstGeom prst="roundRect">
            <a:avLst>
              <a:gd name="adj" fmla="val 9451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BD695C-3288-C848-AFD6-83D2C26BDC8E}"/>
              </a:ext>
            </a:extLst>
          </p:cNvPr>
          <p:cNvSpPr txBox="1"/>
          <p:nvPr/>
        </p:nvSpPr>
        <p:spPr>
          <a:xfrm>
            <a:off x="5903192" y="1393106"/>
            <a:ext cx="16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Input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46BB61-E729-044A-A50A-0466FD507BF1}"/>
              </a:ext>
            </a:extLst>
          </p:cNvPr>
          <p:cNvSpPr txBox="1"/>
          <p:nvPr/>
        </p:nvSpPr>
        <p:spPr>
          <a:xfrm>
            <a:off x="7810130" y="1393106"/>
            <a:ext cx="16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i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Rot-Invariant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484335-1673-9144-A063-E16AA48ACA80}"/>
              </a:ext>
            </a:extLst>
          </p:cNvPr>
          <p:cNvSpPr txBox="1"/>
          <p:nvPr/>
        </p:nvSpPr>
        <p:spPr>
          <a:xfrm>
            <a:off x="9520151" y="1393106"/>
            <a:ext cx="16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i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Rot-Equivariant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58C32D26-A058-DB48-9B8D-E1DF0FD0D418}"/>
              </a:ext>
            </a:extLst>
          </p:cNvPr>
          <p:cNvSpPr/>
          <p:nvPr/>
        </p:nvSpPr>
        <p:spPr>
          <a:xfrm>
            <a:off x="7607485" y="2401016"/>
            <a:ext cx="216170" cy="22350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44F46C5-1A9E-B942-B19F-5C80EB0D202C}"/>
              </a:ext>
            </a:extLst>
          </p:cNvPr>
          <p:cNvSpPr/>
          <p:nvPr/>
        </p:nvSpPr>
        <p:spPr>
          <a:xfrm>
            <a:off x="7607485" y="3871858"/>
            <a:ext cx="216170" cy="22350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5625ED26-8F67-DF4A-BA25-9CBC6C63343C}"/>
              </a:ext>
            </a:extLst>
          </p:cNvPr>
          <p:cNvSpPr/>
          <p:nvPr/>
        </p:nvSpPr>
        <p:spPr>
          <a:xfrm>
            <a:off x="7607485" y="5348906"/>
            <a:ext cx="216170" cy="22350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0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/>
      <p:bldP spid="23" grpId="0"/>
      <p:bldP spid="24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29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5170536" y="4115298"/>
            <a:ext cx="279713" cy="659757"/>
          </a:xfrm>
          <a:prstGeom prst="roundRect">
            <a:avLst>
              <a:gd name="adj" fmla="val 26353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8895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0E568-6E3E-A646-A240-E79160AE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CNNs on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A945E-D64A-3A48-85AD-C5F770A43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Learn a template</a:t>
            </a:r>
          </a:p>
          <a:p>
            <a:r>
              <a:rPr lang="en-NL" dirty="0"/>
              <a:t>Move over images</a:t>
            </a:r>
          </a:p>
          <a:p>
            <a:r>
              <a:rPr lang="en-NL" dirty="0"/>
              <a:t>Weight sharing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AC3AC-3B58-B943-9ED2-AD28D6A6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3</a:t>
            </a:fld>
            <a:endParaRPr lang="en-NL"/>
          </a:p>
        </p:txBody>
      </p:sp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E8128786-29AB-2842-A5F8-E0CF90C2A878}"/>
              </a:ext>
            </a:extLst>
          </p:cNvPr>
          <p:cNvGraphicFramePr>
            <a:graphicFrameLocks noGrp="1"/>
          </p:cNvGraphicFramePr>
          <p:nvPr/>
        </p:nvGraphicFramePr>
        <p:xfrm>
          <a:off x="6956293" y="1655108"/>
          <a:ext cx="3599820" cy="35328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9970">
                  <a:extLst>
                    <a:ext uri="{9D8B030D-6E8A-4147-A177-3AD203B41FA5}">
                      <a16:colId xmlns:a16="http://schemas.microsoft.com/office/drawing/2014/main" val="110743967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2191391521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3691355905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3892149754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3265507394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1913130173"/>
                    </a:ext>
                  </a:extLst>
                </a:gridCol>
              </a:tblGrid>
              <a:tr h="58880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55614"/>
                  </a:ext>
                </a:extLst>
              </a:tr>
              <a:tr h="58880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750008"/>
                  </a:ext>
                </a:extLst>
              </a:tr>
              <a:tr h="588808"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89749"/>
                  </a:ext>
                </a:extLst>
              </a:tr>
              <a:tr h="588808"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421543"/>
                  </a:ext>
                </a:extLst>
              </a:tr>
              <a:tr h="588808"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870503"/>
                  </a:ext>
                </a:extLst>
              </a:tr>
              <a:tr h="58880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983730"/>
                  </a:ext>
                </a:extLst>
              </a:tr>
            </a:tbl>
          </a:graphicData>
        </a:graphic>
      </p:graphicFrame>
      <p:graphicFrame>
        <p:nvGraphicFramePr>
          <p:cNvPr id="8" name="Tabel 19">
            <a:extLst>
              <a:ext uri="{FF2B5EF4-FFF2-40B4-BE49-F238E27FC236}">
                <a16:creationId xmlns:a16="http://schemas.microsoft.com/office/drawing/2014/main" id="{7A268D21-7BEF-6D46-B936-E1DCA015B17A}"/>
              </a:ext>
            </a:extLst>
          </p:cNvPr>
          <p:cNvGraphicFramePr>
            <a:graphicFrameLocks noGrp="1"/>
          </p:cNvGraphicFramePr>
          <p:nvPr/>
        </p:nvGraphicFramePr>
        <p:xfrm>
          <a:off x="6956293" y="1655107"/>
          <a:ext cx="1799910" cy="17664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9970">
                  <a:extLst>
                    <a:ext uri="{9D8B030D-6E8A-4147-A177-3AD203B41FA5}">
                      <a16:colId xmlns:a16="http://schemas.microsoft.com/office/drawing/2014/main" val="626166932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1930599685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3439875333"/>
                    </a:ext>
                  </a:extLst>
                </a:gridCol>
              </a:tblGrid>
              <a:tr h="588809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2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2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12539"/>
                  </a:ext>
                </a:extLst>
              </a:tr>
              <a:tr h="588809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2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2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4124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142195"/>
                  </a:ext>
                </a:extLst>
              </a:tr>
              <a:tr h="588809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2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2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484736"/>
                  </a:ext>
                </a:extLst>
              </a:tr>
            </a:tbl>
          </a:graphicData>
        </a:graphic>
      </p:graphicFrame>
      <p:graphicFrame>
        <p:nvGraphicFramePr>
          <p:cNvPr id="9" name="Tabel 7">
            <a:extLst>
              <a:ext uri="{FF2B5EF4-FFF2-40B4-BE49-F238E27FC236}">
                <a16:creationId xmlns:a16="http://schemas.microsoft.com/office/drawing/2014/main" id="{15F6CE02-586A-274E-A626-FF14155536B3}"/>
              </a:ext>
            </a:extLst>
          </p:cNvPr>
          <p:cNvGraphicFramePr>
            <a:graphicFrameLocks noGrp="1"/>
          </p:cNvGraphicFramePr>
          <p:nvPr/>
        </p:nvGraphicFramePr>
        <p:xfrm>
          <a:off x="6956293" y="1659325"/>
          <a:ext cx="3599820" cy="35328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9970">
                  <a:extLst>
                    <a:ext uri="{9D8B030D-6E8A-4147-A177-3AD203B41FA5}">
                      <a16:colId xmlns:a16="http://schemas.microsoft.com/office/drawing/2014/main" val="110743967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2191391521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3691355905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3892149754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3265507394"/>
                    </a:ext>
                  </a:extLst>
                </a:gridCol>
                <a:gridCol w="599970">
                  <a:extLst>
                    <a:ext uri="{9D8B030D-6E8A-4147-A177-3AD203B41FA5}">
                      <a16:colId xmlns:a16="http://schemas.microsoft.com/office/drawing/2014/main" val="1913130173"/>
                    </a:ext>
                  </a:extLst>
                </a:gridCol>
              </a:tblGrid>
              <a:tr h="58880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55614"/>
                  </a:ext>
                </a:extLst>
              </a:tr>
              <a:tr h="58880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750008"/>
                  </a:ext>
                </a:extLst>
              </a:tr>
              <a:tr h="58880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89749"/>
                  </a:ext>
                </a:extLst>
              </a:tr>
              <a:tr h="58880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421543"/>
                  </a:ext>
                </a:extLst>
              </a:tr>
              <a:tr h="58880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870503"/>
                  </a:ext>
                </a:extLst>
              </a:tr>
              <a:tr h="588808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80126" marR="80126" marT="40063" marB="40063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983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72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023 L 0.15352 0.00023 C 0.15339 0.0287 0.15326 0.05741 0.15313 0.08588 L 0.00013 0.08403 C 0.00026 0.11227 0.00039 0.14051 0.00052 0.16898 L 0.15404 0.16898 L 0.15404 0.25717 L 0.00091 0.25717 " pathEditMode="relative" rAng="0" ptsTypes="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128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30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5796865" y="3875773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3915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31</a:t>
            </a:fld>
            <a:endParaRPr lang="en-NL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8E204FAA-5A5C-F748-AB14-C5A86CA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95" y="1533880"/>
            <a:ext cx="10054537" cy="468378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2E09EB-D70F-8B4C-B93E-E89BB9958A5C}"/>
              </a:ext>
            </a:extLst>
          </p:cNvPr>
          <p:cNvSpPr/>
          <p:nvPr/>
        </p:nvSpPr>
        <p:spPr>
          <a:xfrm>
            <a:off x="6433727" y="3068125"/>
            <a:ext cx="279713" cy="659757"/>
          </a:xfrm>
          <a:prstGeom prst="roundRect">
            <a:avLst>
              <a:gd name="adj" fmla="val 26353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9376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1C58-34EE-F141-8DD6-FF2C44C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 on a mesh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Aggregate features at every point with parallel transport</a:t>
                </a: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d>
                            <m:dPr>
                              <m:ctrlP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nl-NL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75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4C5B-DA27-1D46-9505-DE55A5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32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7664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71A67A-BB58-BB4B-83B1-2C018A372C60}"/>
              </a:ext>
            </a:extLst>
          </p:cNvPr>
          <p:cNvSpPr/>
          <p:nvPr/>
        </p:nvSpPr>
        <p:spPr>
          <a:xfrm>
            <a:off x="-190005" y="-178130"/>
            <a:ext cx="13371615" cy="192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aralleltransport" descr="paralleltransport">
            <a:hlinkClick r:id="" action="ppaction://media"/>
            <a:extLst>
              <a:ext uri="{FF2B5EF4-FFF2-40B4-BE49-F238E27FC236}">
                <a16:creationId xmlns:a16="http://schemas.microsoft.com/office/drawing/2014/main" id="{57565556-08DB-3C4B-AFE0-BAA85ACB8B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98"/>
                    <p14:bmk name="Bookmark 2" time="5344"/>
                    <p14:bmk name="Bookmark 4" time="675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D939EF-FCC0-F441-AE7C-C9FB1E067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3697"/>
            <a:ext cx="10515600" cy="1325563"/>
          </a:xfrm>
        </p:spPr>
        <p:txBody>
          <a:bodyPr/>
          <a:lstStyle/>
          <a:p>
            <a:r>
              <a:rPr lang="en-NL" dirty="0"/>
              <a:t>Parallel transport</a:t>
            </a:r>
          </a:p>
        </p:txBody>
      </p:sp>
    </p:spTree>
    <p:extLst>
      <p:ext uri="{BB962C8B-B14F-4D97-AF65-F5344CB8AC3E}">
        <p14:creationId xmlns:p14="http://schemas.microsoft.com/office/powerpoint/2010/main" val="3906573074"/>
      </p:ext>
    </p:extLst>
  </p:cSld>
  <p:clrMapOvr>
    <a:masterClrMapping/>
  </p:clrMapOvr>
  <p:transition spd="slow" advClick="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844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3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7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8" repeatCount="2000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3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3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844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3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7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8" repeatCount="2000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1C58-34EE-F141-8DD6-FF2C44C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 on a mesh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Aggregate features at every point with parallel transport</a:t>
                </a: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d>
                            <m:dPr>
                              <m:ctrlP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nl-NL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75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4C5B-DA27-1D46-9505-DE55A5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34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9771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1C58-34EE-F141-8DD6-FF2C44C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 on a mesh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Aggregate features at every point with parallel transport</a:t>
                </a: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d>
                            <m:dPr>
                              <m:ctrlPr>
                                <a:rPr lang="nl-NL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nl-NL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nl-NL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75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4C5B-DA27-1D46-9505-DE55A5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35</a:t>
            </a:fld>
            <a:endParaRPr lang="en-NL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837CF-C1F5-0343-AD21-4A5940F3AD73}"/>
              </a:ext>
            </a:extLst>
          </p:cNvPr>
          <p:cNvSpPr/>
          <p:nvPr/>
        </p:nvSpPr>
        <p:spPr>
          <a:xfrm>
            <a:off x="1594046" y="4404912"/>
            <a:ext cx="2779059" cy="74406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3150D3-091F-8446-9DC9-D8CF0AA0CD34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983576" y="3546115"/>
            <a:ext cx="0" cy="858797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5D3071-2E5C-7248-8CA0-D51870FF4014}"/>
              </a:ext>
            </a:extLst>
          </p:cNvPr>
          <p:cNvSpPr txBox="1"/>
          <p:nvPr/>
        </p:nvSpPr>
        <p:spPr>
          <a:xfrm>
            <a:off x="1804720" y="4602448"/>
            <a:ext cx="235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New feature at point </a:t>
            </a:r>
            <a:r>
              <a:rPr lang="nl-NL" i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i</a:t>
            </a:r>
            <a:endParaRPr lang="en-NL" i="1" dirty="0">
              <a:latin typeface="Linux Libertine O" panose="02000503000000000000" pitchFamily="2" charset="0"/>
              <a:ea typeface="Linux Libertine O" panose="02000503000000000000" pitchFamily="2" charset="0"/>
              <a:cs typeface="Linux Libertine 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34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1C58-34EE-F141-8DD6-FF2C44C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 on a mesh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Aggregate features at every point with parallel transport</a:t>
                </a: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d>
                            <m:dPr>
                              <m:ctrlP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nl-NL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nl-NL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nl-NL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nl-NL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75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4C5B-DA27-1D46-9505-DE55A5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36</a:t>
            </a:fld>
            <a:endParaRPr lang="en-NL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837CF-C1F5-0343-AD21-4A5940F3AD73}"/>
              </a:ext>
            </a:extLst>
          </p:cNvPr>
          <p:cNvSpPr/>
          <p:nvPr/>
        </p:nvSpPr>
        <p:spPr>
          <a:xfrm>
            <a:off x="3112881" y="4404912"/>
            <a:ext cx="2779059" cy="1050491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3150D3-091F-8446-9DC9-D8CF0AA0CD34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502411" y="3905574"/>
            <a:ext cx="0" cy="499338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5D3071-2E5C-7248-8CA0-D51870FF4014}"/>
              </a:ext>
            </a:extLst>
          </p:cNvPr>
          <p:cNvSpPr txBox="1"/>
          <p:nvPr/>
        </p:nvSpPr>
        <p:spPr>
          <a:xfrm>
            <a:off x="3323555" y="4602448"/>
            <a:ext cx="235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Sum</a:t>
            </a:r>
            <a:r>
              <a:rPr lang="nl-NL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over </a:t>
            </a:r>
            <a:r>
              <a:rPr lang="nl-NL" dirty="0" err="1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neighbours</a:t>
            </a:r>
            <a:endParaRPr lang="nl-NL" dirty="0">
              <a:latin typeface="Linux Libertine O" panose="02000503000000000000" pitchFamily="2" charset="0"/>
              <a:ea typeface="Linux Libertine O" panose="02000503000000000000" pitchFamily="2" charset="0"/>
              <a:cs typeface="Linux Libertine O" panose="02000503000000000000" pitchFamily="2" charset="0"/>
            </a:endParaRPr>
          </a:p>
          <a:p>
            <a:pPr algn="ctr"/>
            <a:r>
              <a:rPr lang="nl-NL" i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(</a:t>
            </a:r>
            <a:r>
              <a:rPr lang="nl-NL" i="1" dirty="0" err="1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geodesic</a:t>
            </a:r>
            <a:r>
              <a:rPr lang="nl-NL" i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</a:t>
            </a:r>
            <a:r>
              <a:rPr lang="nl-NL" i="1" dirty="0" err="1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ball</a:t>
            </a:r>
            <a:r>
              <a:rPr lang="nl-NL" i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)</a:t>
            </a:r>
            <a:endParaRPr lang="en-NL" i="1" dirty="0">
              <a:latin typeface="Linux Libertine O" panose="02000503000000000000" pitchFamily="2" charset="0"/>
              <a:ea typeface="Linux Libertine O" panose="02000503000000000000" pitchFamily="2" charset="0"/>
              <a:cs typeface="Linux Libertine 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34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1C58-34EE-F141-8DD6-FF2C44C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 on a mesh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Aggregate features at every point with parallel transport</a:t>
                </a: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d>
                            <m:dPr>
                              <m:ctrlP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nl-NL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l-NL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nl-NL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nl-NL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nl-NL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nl-NL" i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nl-NL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nl-NL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l-NL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75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4C5B-DA27-1D46-9505-DE55A5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37</a:t>
            </a:fld>
            <a:endParaRPr lang="en-NL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837CF-C1F5-0343-AD21-4A5940F3AD73}"/>
              </a:ext>
            </a:extLst>
          </p:cNvPr>
          <p:cNvSpPr/>
          <p:nvPr/>
        </p:nvSpPr>
        <p:spPr>
          <a:xfrm>
            <a:off x="7261732" y="4404912"/>
            <a:ext cx="2277946" cy="74406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3150D3-091F-8446-9DC9-D8CF0AA0CD34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8400705" y="3546116"/>
            <a:ext cx="0" cy="85879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5D3071-2E5C-7248-8CA0-D51870FF4014}"/>
              </a:ext>
            </a:extLst>
          </p:cNvPr>
          <p:cNvSpPr txBox="1"/>
          <p:nvPr/>
        </p:nvSpPr>
        <p:spPr>
          <a:xfrm>
            <a:off x="7011179" y="4602448"/>
            <a:ext cx="277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Parallel transport</a:t>
            </a:r>
            <a:endParaRPr lang="en-NL" i="1" dirty="0">
              <a:latin typeface="Linux Libertine O" panose="02000503000000000000" pitchFamily="2" charset="0"/>
              <a:ea typeface="Linux Libertine O" panose="02000503000000000000" pitchFamily="2" charset="0"/>
              <a:cs typeface="Linux Libertine 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68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1C58-34EE-F141-8DD6-FF2C44C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 on a mesh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Aggregate features at every point with parallel transport</a:t>
                </a: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d>
                            <m:dPr>
                              <m:ctrlP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nl-NL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l-NL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nl-NL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nl-NL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l-NL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nl-NL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nl-NL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l-NL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nl-NL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nl-NL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175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4C5B-DA27-1D46-9505-DE55A5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38</a:t>
            </a:fld>
            <a:endParaRPr lang="en-NL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837CF-C1F5-0343-AD21-4A5940F3AD73}"/>
              </a:ext>
            </a:extLst>
          </p:cNvPr>
          <p:cNvSpPr/>
          <p:nvPr/>
        </p:nvSpPr>
        <p:spPr>
          <a:xfrm>
            <a:off x="4930269" y="4404912"/>
            <a:ext cx="3452812" cy="74406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3150D3-091F-8446-9DC9-D8CF0AA0CD34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656675" y="3546116"/>
            <a:ext cx="0" cy="85879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5D3071-2E5C-7248-8CA0-D51870FF4014}"/>
              </a:ext>
            </a:extLst>
          </p:cNvPr>
          <p:cNvSpPr txBox="1"/>
          <p:nvPr/>
        </p:nvSpPr>
        <p:spPr>
          <a:xfrm>
            <a:off x="5267149" y="4602448"/>
            <a:ext cx="277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Circular</a:t>
            </a:r>
            <a:r>
              <a:rPr lang="nl-NL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</a:t>
            </a:r>
            <a:r>
              <a:rPr lang="nl-NL" dirty="0" err="1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harmonic</a:t>
            </a:r>
            <a:r>
              <a:rPr lang="nl-NL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(inverse)</a:t>
            </a:r>
            <a:endParaRPr lang="en-NL" i="1" dirty="0">
              <a:latin typeface="Linux Libertine O" panose="02000503000000000000" pitchFamily="2" charset="0"/>
              <a:ea typeface="Linux Libertine O" panose="02000503000000000000" pitchFamily="2" charset="0"/>
              <a:cs typeface="Linux Libertine 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24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1C58-34EE-F141-8DD6-FF2C44C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 on a mesh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Aggregate features at every point with parallel transport</a:t>
                </a: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d>
                            <m:dPr>
                              <m:ctrlP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nl-NL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l-NL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nl-NL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nl-NL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l-NL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nl-NL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nl-NL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l-NL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nl-NL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nl-NL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nl-NL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75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4C5B-DA27-1D46-9505-DE55A5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39</a:t>
            </a:fld>
            <a:endParaRPr lang="en-NL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837CF-C1F5-0343-AD21-4A5940F3AD73}"/>
              </a:ext>
            </a:extLst>
          </p:cNvPr>
          <p:cNvSpPr/>
          <p:nvPr/>
        </p:nvSpPr>
        <p:spPr>
          <a:xfrm>
            <a:off x="4726984" y="4404913"/>
            <a:ext cx="4401504" cy="74406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D3071-2E5C-7248-8CA0-D51870FF4014}"/>
              </a:ext>
            </a:extLst>
          </p:cNvPr>
          <p:cNvSpPr txBox="1"/>
          <p:nvPr/>
        </p:nvSpPr>
        <p:spPr>
          <a:xfrm>
            <a:off x="2796304" y="4602448"/>
            <a:ext cx="826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Vector Heat Method [Sharp et al. 2019]</a:t>
            </a:r>
            <a:endParaRPr lang="en-NL" i="1" dirty="0">
              <a:latin typeface="Linux Libertine O" panose="02000503000000000000" pitchFamily="2" charset="0"/>
              <a:ea typeface="Linux Libertine O" panose="02000503000000000000" pitchFamily="2" charset="0"/>
              <a:cs typeface="Linux Libertine O" panose="02000503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702FDE-2B89-8A45-8544-685F2B546527}"/>
              </a:ext>
            </a:extLst>
          </p:cNvPr>
          <p:cNvCxnSpPr>
            <a:cxnSpLocks/>
          </p:cNvCxnSpPr>
          <p:nvPr/>
        </p:nvCxnSpPr>
        <p:spPr>
          <a:xfrm flipV="1">
            <a:off x="6096000" y="3546117"/>
            <a:ext cx="0" cy="85879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19AB70-A502-6845-A032-2BDFDD10A491}"/>
              </a:ext>
            </a:extLst>
          </p:cNvPr>
          <p:cNvCxnSpPr>
            <a:cxnSpLocks/>
          </p:cNvCxnSpPr>
          <p:nvPr/>
        </p:nvCxnSpPr>
        <p:spPr>
          <a:xfrm flipV="1">
            <a:off x="7103390" y="3254644"/>
            <a:ext cx="0" cy="1150269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E3A720-17DB-5946-B856-BFF55DA53289}"/>
              </a:ext>
            </a:extLst>
          </p:cNvPr>
          <p:cNvCxnSpPr>
            <a:cxnSpLocks/>
          </p:cNvCxnSpPr>
          <p:nvPr/>
        </p:nvCxnSpPr>
        <p:spPr>
          <a:xfrm flipV="1">
            <a:off x="8079783" y="3546117"/>
            <a:ext cx="0" cy="858796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775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object, shirt, umbrella&#10;&#10;Description automatically generated">
            <a:extLst>
              <a:ext uri="{FF2B5EF4-FFF2-40B4-BE49-F238E27FC236}">
                <a16:creationId xmlns:a16="http://schemas.microsoft.com/office/drawing/2014/main" id="{DA8F9ABD-48CF-0E4C-A1FB-2A0328775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8796" y="1474207"/>
            <a:ext cx="4680000" cy="46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E87B1-66EA-5A40-A2BE-5F4EB95EA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CNNs on surfaces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5018A-9D09-4A43-9417-06F202FC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4</a:t>
            </a:fld>
            <a:endParaRPr lang="en-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5DECE5-E644-8B4A-B506-F8E65875D1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80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NL" dirty="0"/>
                  <a:t>Charting approach</a:t>
                </a:r>
              </a:p>
              <a:p>
                <a:pPr lvl="1"/>
                <a:r>
                  <a:rPr lang="en-NL" dirty="0"/>
                  <a:t>Learn kernel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N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dirty="0"/>
              </a:p>
              <a:p>
                <a:pPr lvl="1"/>
                <a:r>
                  <a:rPr lang="en-NL" dirty="0"/>
                  <a:t>Identify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L" dirty="0"/>
                  <a:t>with tangent plane at every point</a:t>
                </a:r>
              </a:p>
              <a:p>
                <a:pPr lvl="1"/>
                <a:r>
                  <a:rPr lang="en-NL" dirty="0"/>
                  <a:t>Map tangent plane to surface</a:t>
                </a:r>
              </a:p>
              <a:p>
                <a:pPr marL="457200" lvl="1" indent="0">
                  <a:buNone/>
                </a:pPr>
                <a:r>
                  <a:rPr lang="en-NL" dirty="0"/>
                  <a:t>   (e.g., exponential map)</a:t>
                </a:r>
              </a:p>
              <a:p>
                <a:r>
                  <a:rPr lang="en-NL" dirty="0"/>
                  <a:t>Intrinsic (deformable shapes)</a:t>
                </a:r>
              </a:p>
              <a:p>
                <a:r>
                  <a:rPr lang="en-NL" dirty="0"/>
                  <a:t>Many variants</a:t>
                </a:r>
              </a:p>
              <a:p>
                <a:pPr lvl="1"/>
                <a:r>
                  <a:rPr lang="en-NL" dirty="0"/>
                  <a:t>GCNN </a:t>
                </a:r>
                <a:r>
                  <a:rPr lang="en-NL" sz="1200" dirty="0"/>
                  <a:t>[Masci et al. 2015]</a:t>
                </a:r>
                <a:r>
                  <a:rPr lang="en-NL" dirty="0"/>
                  <a:t>, MDGCNN</a:t>
                </a:r>
                <a:r>
                  <a:rPr lang="en-NL" sz="1200" dirty="0"/>
                  <a:t> [Poulenard and Ovsjanikov 2018]</a:t>
                </a:r>
                <a:endParaRPr lang="en-NL" dirty="0"/>
              </a:p>
              <a:p>
                <a:pPr lvl="1"/>
                <a:r>
                  <a:rPr lang="en-NL" dirty="0"/>
                  <a:t>         MoNet </a:t>
                </a:r>
                <a:r>
                  <a:rPr lang="en-NL" sz="1200" dirty="0"/>
                  <a:t>[Monti et al. 2017]</a:t>
                </a:r>
              </a:p>
              <a:p>
                <a:pPr lvl="1"/>
                <a:r>
                  <a:rPr lang="en-NL" dirty="0"/>
                  <a:t>         ACNN </a:t>
                </a:r>
                <a:r>
                  <a:rPr lang="en-NL" sz="1200" dirty="0"/>
                  <a:t>[Boscaini et al. 2016]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5DECE5-E644-8B4A-B506-F8E65875D1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80000"/>
              </a:xfrm>
              <a:blipFill>
                <a:blip r:embed="rId9"/>
                <a:stretch>
                  <a:fillRect l="-965" t="-32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harting" descr="charting">
            <a:hlinkClick r:id="" action="ppaction://media"/>
            <a:extLst>
              <a:ext uri="{FF2B5EF4-FFF2-40B4-BE49-F238E27FC236}">
                <a16:creationId xmlns:a16="http://schemas.microsoft.com/office/drawing/2014/main" id="{132A2CC6-B55E-074C-8857-CD42FF3D278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943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78796" y="1474207"/>
            <a:ext cx="4680000" cy="4680000"/>
          </a:xfrm>
          <a:prstGeom prst="rect">
            <a:avLst/>
          </a:prstGeom>
        </p:spPr>
      </p:pic>
      <p:pic>
        <p:nvPicPr>
          <p:cNvPr id="9" name="rotationambiguity" descr="rotationambiguity">
            <a:hlinkClick r:id="" action="ppaction://media"/>
            <a:extLst>
              <a:ext uri="{FF2B5EF4-FFF2-40B4-BE49-F238E27FC236}">
                <a16:creationId xmlns:a16="http://schemas.microsoft.com/office/drawing/2014/main" id="{F7026910-610C-7A4C-A8EB-5DD1EEF8FE4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78796" y="1474207"/>
            <a:ext cx="4680000" cy="4680000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698FD1EB-6EF2-0041-A2FE-2BB61015348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85000"/>
          </a:blip>
          <a:srcRect l="3422" r="2445"/>
          <a:stretch/>
        </p:blipFill>
        <p:spPr>
          <a:xfrm>
            <a:off x="7771248" y="1922613"/>
            <a:ext cx="3733801" cy="3733200"/>
          </a:xfrm>
          <a:prstGeom prst="rect">
            <a:avLst/>
          </a:prstGeom>
        </p:spPr>
      </p:pic>
      <p:pic>
        <p:nvPicPr>
          <p:cNvPr id="8" name="Picture 7" descr="A picture containing orange&#10;&#10;Description automatically generated">
            <a:extLst>
              <a:ext uri="{FF2B5EF4-FFF2-40B4-BE49-F238E27FC236}">
                <a16:creationId xmlns:a16="http://schemas.microsoft.com/office/drawing/2014/main" id="{F6EE9E53-18AC-874F-A961-2B6E5B7E904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5000"/>
          </a:blip>
          <a:stretch>
            <a:fillRect/>
          </a:stretch>
        </p:blipFill>
        <p:spPr>
          <a:xfrm>
            <a:off x="7771249" y="1922013"/>
            <a:ext cx="3733800" cy="3733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11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706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2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7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78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3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706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2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7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78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3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1C58-34EE-F141-8DD6-FF2C44C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Convolution on a mesh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Aggregate features at every point with parallel transport</a:t>
                </a: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d>
                            <m:dPr>
                              <m:ctrlP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nl-NL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nl-NL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nl-NL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nl-NL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l-N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75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4C5B-DA27-1D46-9505-DE55A5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40</a:t>
            </a:fld>
            <a:endParaRPr lang="en-NL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837CF-C1F5-0343-AD21-4A5940F3AD73}"/>
              </a:ext>
            </a:extLst>
          </p:cNvPr>
          <p:cNvSpPr/>
          <p:nvPr/>
        </p:nvSpPr>
        <p:spPr>
          <a:xfrm>
            <a:off x="3701816" y="4404912"/>
            <a:ext cx="2779059" cy="74406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3150D3-091F-8446-9DC9-D8CF0AA0CD34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5091346" y="3546115"/>
            <a:ext cx="0" cy="858797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5D3071-2E5C-7248-8CA0-D51870FF4014}"/>
              </a:ext>
            </a:extLst>
          </p:cNvPr>
          <p:cNvSpPr txBox="1"/>
          <p:nvPr/>
        </p:nvSpPr>
        <p:spPr>
          <a:xfrm>
            <a:off x="3912490" y="4602448"/>
            <a:ext cx="235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Vertex </a:t>
            </a:r>
            <a:r>
              <a:rPr lang="nl-NL" dirty="0" err="1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weighting</a:t>
            </a:r>
            <a:endParaRPr lang="en-NL" i="1" dirty="0">
              <a:latin typeface="Linux Libertine O" panose="02000503000000000000" pitchFamily="2" charset="0"/>
              <a:ea typeface="Linux Libertine O" panose="02000503000000000000" pitchFamily="2" charset="0"/>
              <a:cs typeface="Linux Libertine 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21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1C58-34EE-F141-8DD6-FF2C44C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Layers: Non-linearities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4C5B-DA27-1D46-9505-DE55A5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41</a:t>
            </a:fld>
            <a:endParaRPr lang="en-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7F47CBD-E119-6547-A40F-D2E63941B4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04360"/>
                <a:ext cx="10515600" cy="40541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L" dirty="0"/>
                  <a:t>In traditional CNNs, apply directly to features: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nl-NL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LU</m:t>
                      </m:r>
                      <m:d>
                        <m:dPr>
                          <m:ctrlPr>
                            <a:rPr lang="nl-N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nl-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nl-N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nl-NL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m:rPr>
                                  <m:nor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br>
                  <a:rPr lang="nl-NL" dirty="0"/>
                </a:br>
                <a:endParaRPr lang="nl-NL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NL" dirty="0"/>
              </a:p>
              <a:p>
                <a:r>
                  <a:rPr lang="en-NL" dirty="0"/>
                  <a:t>For vector-valued features, apply to magnitude:</a:t>
                </a: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  <m:r>
                        <m:rPr>
                          <m:nor/>
                        </m:rPr>
                        <a:rPr lang="nl-NL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nl-NL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ReL</m:t>
                      </m:r>
                      <m:sSub>
                        <m:sSubPr>
                          <m:ctrlP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nl-NL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sSup>
                            <m:sSupPr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nl-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nl-NL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NL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7F47CBD-E119-6547-A40F-D2E63941B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04360"/>
                <a:ext cx="10515600" cy="4054180"/>
              </a:xfrm>
              <a:prstGeom prst="rect">
                <a:avLst/>
              </a:prstGeom>
              <a:blipFill>
                <a:blip r:embed="rId4"/>
                <a:stretch>
                  <a:fillRect l="-965" t="-43438" b="-118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C5A3FE-F050-1844-82FF-D029FFCD213D}"/>
              </a:ext>
            </a:extLst>
          </p:cNvPr>
          <p:cNvCxnSpPr/>
          <p:nvPr/>
        </p:nvCxnSpPr>
        <p:spPr>
          <a:xfrm>
            <a:off x="10012218" y="1804360"/>
            <a:ext cx="0" cy="14283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D84FC1-39B7-4D4F-A47A-8D2D65FAC117}"/>
              </a:ext>
            </a:extLst>
          </p:cNvPr>
          <p:cNvCxnSpPr>
            <a:cxnSpLocks/>
          </p:cNvCxnSpPr>
          <p:nvPr/>
        </p:nvCxnSpPr>
        <p:spPr>
          <a:xfrm flipH="1">
            <a:off x="9155545" y="2535382"/>
            <a:ext cx="17133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CE00B318-EDA9-E041-BE2B-DB5B2E501DBD}"/>
              </a:ext>
            </a:extLst>
          </p:cNvPr>
          <p:cNvSpPr/>
          <p:nvPr/>
        </p:nvSpPr>
        <p:spPr>
          <a:xfrm>
            <a:off x="9134764" y="1842655"/>
            <a:ext cx="1699491" cy="692727"/>
          </a:xfrm>
          <a:custGeom>
            <a:avLst/>
            <a:gdLst>
              <a:gd name="connsiteX0" fmla="*/ 0 w 1699491"/>
              <a:gd name="connsiteY0" fmla="*/ 692727 h 692727"/>
              <a:gd name="connsiteX1" fmla="*/ 886691 w 1699491"/>
              <a:gd name="connsiteY1" fmla="*/ 692727 h 692727"/>
              <a:gd name="connsiteX2" fmla="*/ 1699491 w 1699491"/>
              <a:gd name="connsiteY2" fmla="*/ 0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9491" h="692727">
                <a:moveTo>
                  <a:pt x="0" y="692727"/>
                </a:moveTo>
                <a:lnTo>
                  <a:pt x="886691" y="692727"/>
                </a:lnTo>
                <a:lnTo>
                  <a:pt x="1699491" y="0"/>
                </a:ln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59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1C58-34EE-F141-8DD6-FF2C44C6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Layers: Pooling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L" dirty="0"/>
                  <a:t>In traditional CNNs, aggregate features from local regions:</a:t>
                </a:r>
                <a:br>
                  <a:rPr lang="en-NL" dirty="0"/>
                </a:br>
                <a:br>
                  <a:rPr lang="en-NL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nl-NL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nl-NL" i="1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nl-NL" i="1"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nl-NL" i="1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nl-NL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nl-NL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sSubSup>
                          <m:sSubSupPr>
                            <m:ctrlPr>
                              <a:rPr lang="nl-N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nl-N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nl-N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nl-NL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nary>
                  </m:oMath>
                </a14:m>
                <a:endParaRPr lang="en-NL" dirty="0"/>
              </a:p>
              <a:p>
                <a:r>
                  <a:rPr lang="en-NL" dirty="0"/>
                  <a:t>For vector-valued features: pooling with parallel transport</a:t>
                </a:r>
                <a:br>
                  <a:rPr lang="en-NL" dirty="0"/>
                </a:br>
                <a:endParaRPr lang="en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nl-NL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l-N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B2EBBD-2AF5-0E43-8737-A2E12FD28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5" t="-18713" b="-3596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4C5B-DA27-1D46-9505-DE55A5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42</a:t>
            </a:fld>
            <a:endParaRPr lang="en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6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A434E-1384-484C-9D50-270F3A1A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we got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BBA1D-53F1-2E4E-92F3-41490E950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NL" b="1" dirty="0"/>
              <a:t> Fundamental</a:t>
            </a:r>
            <a:r>
              <a:rPr lang="en-NL" dirty="0"/>
              <a:t> approach to rotation ambiguity problem</a:t>
            </a:r>
          </a:p>
          <a:p>
            <a:pPr lvl="1"/>
            <a:r>
              <a:rPr lang="en-NL" dirty="0"/>
              <a:t>Vector-valued features + parallel transport</a:t>
            </a:r>
          </a:p>
          <a:p>
            <a:pPr lvl="1"/>
            <a:r>
              <a:rPr lang="en-NL" dirty="0"/>
              <a:t>Rotation equivariant features commute with change of coordinate system</a:t>
            </a:r>
          </a:p>
          <a:p>
            <a:pPr>
              <a:buFont typeface="Wingdings" pitchFamily="2" charset="2"/>
              <a:buChar char="ü"/>
            </a:pPr>
            <a:r>
              <a:rPr lang="en-NL" b="1" dirty="0"/>
              <a:t> Completely independent</a:t>
            </a:r>
            <a:r>
              <a:rPr lang="en-NL" dirty="0"/>
              <a:t> from choices of coordinate systems</a:t>
            </a:r>
          </a:p>
          <a:p>
            <a:pPr lvl="1"/>
            <a:r>
              <a:rPr lang="en-NL" dirty="0"/>
              <a:t>Output from rotation-invariant stream</a:t>
            </a:r>
          </a:p>
          <a:p>
            <a:pPr>
              <a:buFont typeface="Wingdings" pitchFamily="2" charset="2"/>
              <a:buChar char="ü"/>
            </a:pPr>
            <a:r>
              <a:rPr lang="en-NL" b="1" dirty="0"/>
              <a:t> Expressiveness</a:t>
            </a:r>
            <a:r>
              <a:rPr lang="en-NL" dirty="0"/>
              <a:t> of features</a:t>
            </a:r>
          </a:p>
          <a:p>
            <a:pPr lvl="1"/>
            <a:r>
              <a:rPr lang="en-NL" dirty="0"/>
              <a:t>Rotation-equivariant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26179-3180-8D4E-9DB9-D28629D5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43</a:t>
            </a:fld>
            <a:endParaRPr lang="en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772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600775-14C4-8548-9C72-828BE9470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2621810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D50-7E07-5344-B534-2A1B5FA1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3EEB7-3260-EC4C-BE8C-96986CFE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Ablation studies</a:t>
            </a:r>
          </a:p>
          <a:p>
            <a:pPr lvl="1"/>
            <a:r>
              <a:rPr lang="en-NL" dirty="0"/>
              <a:t>What is the benefit of</a:t>
            </a:r>
            <a:r>
              <a:rPr lang="en-NL" i="1" dirty="0"/>
              <a:t> </a:t>
            </a:r>
            <a:r>
              <a:rPr lang="en-NL" dirty="0"/>
              <a:t>the rotation-equivariant stream?</a:t>
            </a:r>
          </a:p>
          <a:p>
            <a:pPr lvl="1"/>
            <a:r>
              <a:rPr lang="en-NL" dirty="0"/>
              <a:t>What is the benefit of local alignment with parallel transport?</a:t>
            </a:r>
          </a:p>
          <a:p>
            <a:r>
              <a:rPr lang="en-NL" dirty="0"/>
              <a:t>Comparisons</a:t>
            </a:r>
          </a:p>
          <a:p>
            <a:pPr lvl="1"/>
            <a:r>
              <a:rPr lang="en-NL" dirty="0"/>
              <a:t>How does our approach compare to state of the art?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219E8-A523-7D4B-A1C7-E4E232D7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45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41121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looking, standing, woman, food&#10;&#10;Description automatically generated">
            <a:extLst>
              <a:ext uri="{FF2B5EF4-FFF2-40B4-BE49-F238E27FC236}">
                <a16:creationId xmlns:a16="http://schemas.microsoft.com/office/drawing/2014/main" id="{9463B152-F3E0-D04C-8E0C-BFF2254E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99" y="2335645"/>
            <a:ext cx="3581435" cy="234570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A2CF0-1CAF-BD4D-B4F4-779F0796A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46</a:t>
            </a:fld>
            <a:endParaRPr lang="en-NL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10FA8AE-0CDD-5348-901F-2BFCB247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Ablation studies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405999-9220-724F-B376-ADEA515B9D7B}"/>
              </a:ext>
            </a:extLst>
          </p:cNvPr>
          <p:cNvSpPr txBox="1"/>
          <p:nvPr/>
        </p:nvSpPr>
        <p:spPr>
          <a:xfrm>
            <a:off x="1995150" y="4769570"/>
            <a:ext cx="277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Classification</a:t>
            </a:r>
          </a:p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SHREC </a:t>
            </a:r>
            <a:r>
              <a:rPr lang="en-NL" sz="12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[Lian et al. 2011]</a:t>
            </a:r>
          </a:p>
        </p:txBody>
      </p:sp>
      <p:pic>
        <p:nvPicPr>
          <p:cNvPr id="16" name="Picture 15" descr="A picture containing green, woman, table, sitting&#10;&#10;Description automatically generated">
            <a:extLst>
              <a:ext uri="{FF2B5EF4-FFF2-40B4-BE49-F238E27FC236}">
                <a16:creationId xmlns:a16="http://schemas.microsoft.com/office/drawing/2014/main" id="{B3E2452B-A2E8-2B4F-817A-655A477D9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522" y="2335645"/>
            <a:ext cx="5015184" cy="2213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931FB0-8A8C-7B4E-8287-E7A188BD7091}"/>
              </a:ext>
            </a:extLst>
          </p:cNvPr>
          <p:cNvSpPr txBox="1"/>
          <p:nvPr/>
        </p:nvSpPr>
        <p:spPr>
          <a:xfrm>
            <a:off x="6548001" y="4769570"/>
            <a:ext cx="306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Segmentation </a:t>
            </a:r>
            <a:r>
              <a:rPr lang="en-NL" sz="12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[Maron et al. 2017]</a:t>
            </a:r>
          </a:p>
        </p:txBody>
      </p:sp>
    </p:spTree>
    <p:extLst>
      <p:ext uri="{BB962C8B-B14F-4D97-AF65-F5344CB8AC3E}">
        <p14:creationId xmlns:p14="http://schemas.microsoft.com/office/powerpoint/2010/main" val="697481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king, standing, woman, food&#10;&#10;Description automatically generated">
            <a:extLst>
              <a:ext uri="{FF2B5EF4-FFF2-40B4-BE49-F238E27FC236}">
                <a16:creationId xmlns:a16="http://schemas.microsoft.com/office/drawing/2014/main" id="{67DAC708-7A63-2648-AB8D-A16CBE560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62" y="1496673"/>
            <a:ext cx="3581435" cy="2345709"/>
          </a:xfrm>
          <a:prstGeom prst="rect">
            <a:avLst/>
          </a:prstGeom>
        </p:spPr>
      </p:pic>
      <p:pic>
        <p:nvPicPr>
          <p:cNvPr id="5" name="Picture 4" descr="A picture containing player&#10;&#10;Description automatically generated">
            <a:extLst>
              <a:ext uri="{FF2B5EF4-FFF2-40B4-BE49-F238E27FC236}">
                <a16:creationId xmlns:a16="http://schemas.microsoft.com/office/drawing/2014/main" id="{60C2340E-7D67-164B-B413-70CA99BB1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9" b="6961"/>
          <a:stretch/>
        </p:blipFill>
        <p:spPr>
          <a:xfrm>
            <a:off x="7344295" y="1496673"/>
            <a:ext cx="4009505" cy="2035434"/>
          </a:xfrm>
          <a:prstGeom prst="rect">
            <a:avLst/>
          </a:prstGeom>
        </p:spPr>
      </p:pic>
      <p:pic>
        <p:nvPicPr>
          <p:cNvPr id="6" name="Picture 5" descr="A picture containing green, woman, table, sitting&#10;&#10;Description automatically generated">
            <a:extLst>
              <a:ext uri="{FF2B5EF4-FFF2-40B4-BE49-F238E27FC236}">
                <a16:creationId xmlns:a16="http://schemas.microsoft.com/office/drawing/2014/main" id="{AEE4014A-B95B-8943-AE99-585261F8B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750" y="3969745"/>
            <a:ext cx="5015184" cy="221333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A2CF0-1CAF-BD4D-B4F4-779F0796A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47</a:t>
            </a:fld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2EDDE-C7B1-9848-A237-004E1DB0A365}"/>
              </a:ext>
            </a:extLst>
          </p:cNvPr>
          <p:cNvSpPr txBox="1"/>
          <p:nvPr/>
        </p:nvSpPr>
        <p:spPr>
          <a:xfrm>
            <a:off x="8357559" y="3628673"/>
            <a:ext cx="209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Correspondence</a:t>
            </a:r>
          </a:p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FAUST </a:t>
            </a:r>
            <a:r>
              <a:rPr lang="en-NL" sz="12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[Bogo et al. 2014]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729313C-0C6B-8144-A454-646AC04D7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Comparisons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9364CA-1E1B-1348-B4AC-ED7640622EBC}"/>
              </a:ext>
            </a:extLst>
          </p:cNvPr>
          <p:cNvSpPr txBox="1"/>
          <p:nvPr/>
        </p:nvSpPr>
        <p:spPr>
          <a:xfrm>
            <a:off x="1058110" y="3951838"/>
            <a:ext cx="277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Classification</a:t>
            </a:r>
          </a:p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SHREC </a:t>
            </a:r>
            <a:r>
              <a:rPr lang="en-NL" sz="12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[Lian et al. 2011]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884D2C-8138-F04B-B268-D6A0B0840ABC}"/>
              </a:ext>
            </a:extLst>
          </p:cNvPr>
          <p:cNvSpPr txBox="1"/>
          <p:nvPr/>
        </p:nvSpPr>
        <p:spPr>
          <a:xfrm>
            <a:off x="4564450" y="6213268"/>
            <a:ext cx="306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Segmentation </a:t>
            </a:r>
            <a:r>
              <a:rPr lang="en-NL" sz="12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[Maron et al. 2017]</a:t>
            </a:r>
          </a:p>
        </p:txBody>
      </p:sp>
    </p:spTree>
    <p:extLst>
      <p:ext uri="{BB962C8B-B14F-4D97-AF65-F5344CB8AC3E}">
        <p14:creationId xmlns:p14="http://schemas.microsoft.com/office/powerpoint/2010/main" val="1110943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EA6C2-56A8-7C4A-9FDF-CD638C05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Architecture</a:t>
            </a:r>
          </a:p>
        </p:txBody>
      </p:sp>
      <p:pic>
        <p:nvPicPr>
          <p:cNvPr id="7" name="Picture 6" descr="A picture containing screenshot, clock&#10;&#10;Description automatically generated">
            <a:extLst>
              <a:ext uri="{FF2B5EF4-FFF2-40B4-BE49-F238E27FC236}">
                <a16:creationId xmlns:a16="http://schemas.microsoft.com/office/drawing/2014/main" id="{91856176-07EA-944C-A8A0-29A04F8C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47" y="1952522"/>
            <a:ext cx="11029361" cy="319000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943F91-48E6-4A40-992F-4BE543F6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48</a:t>
            </a:fld>
            <a:endParaRPr lang="en-N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079F3A-045A-0643-A7AA-9E69FA330DFB}"/>
              </a:ext>
            </a:extLst>
          </p:cNvPr>
          <p:cNvSpPr/>
          <p:nvPr/>
        </p:nvSpPr>
        <p:spPr>
          <a:xfrm>
            <a:off x="7261732" y="1660086"/>
            <a:ext cx="2277946" cy="74406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D77ADC-43DB-DF4F-870A-4544A1062205}"/>
              </a:ext>
            </a:extLst>
          </p:cNvPr>
          <p:cNvCxnSpPr>
            <a:cxnSpLocks/>
          </p:cNvCxnSpPr>
          <p:nvPr/>
        </p:nvCxnSpPr>
        <p:spPr>
          <a:xfrm>
            <a:off x="7738143" y="2404152"/>
            <a:ext cx="0" cy="540574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1C90C-3E71-804D-B01E-1E2FC8A2680F}"/>
              </a:ext>
            </a:extLst>
          </p:cNvPr>
          <p:cNvSpPr txBox="1"/>
          <p:nvPr/>
        </p:nvSpPr>
        <p:spPr>
          <a:xfrm>
            <a:off x="7011179" y="1857622"/>
            <a:ext cx="277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Rotation</a:t>
            </a:r>
            <a:r>
              <a:rPr lang="nl-NL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-invariant</a:t>
            </a:r>
            <a:endParaRPr lang="en-NL" dirty="0">
              <a:latin typeface="Linux Libertine O" panose="02000503000000000000" pitchFamily="2" charset="0"/>
              <a:ea typeface="Linux Libertine O" panose="02000503000000000000" pitchFamily="2" charset="0"/>
              <a:cs typeface="Linux Libertine O" panose="02000503000000000000" pitchFamily="2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AF0DD66-9288-B248-9E00-3F803FC3319C}"/>
              </a:ext>
            </a:extLst>
          </p:cNvPr>
          <p:cNvSpPr/>
          <p:nvPr/>
        </p:nvSpPr>
        <p:spPr>
          <a:xfrm>
            <a:off x="7173316" y="5202426"/>
            <a:ext cx="2454778" cy="74406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B77D50-FCA4-0C48-BDEB-A9B398DC8026}"/>
              </a:ext>
            </a:extLst>
          </p:cNvPr>
          <p:cNvCxnSpPr>
            <a:cxnSpLocks/>
          </p:cNvCxnSpPr>
          <p:nvPr/>
        </p:nvCxnSpPr>
        <p:spPr>
          <a:xfrm>
            <a:off x="7730780" y="4410635"/>
            <a:ext cx="0" cy="791791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3B8E7B-7905-BE4E-A6E0-FC356FBCB5B1}"/>
              </a:ext>
            </a:extLst>
          </p:cNvPr>
          <p:cNvSpPr txBox="1"/>
          <p:nvPr/>
        </p:nvSpPr>
        <p:spPr>
          <a:xfrm>
            <a:off x="7011179" y="5399962"/>
            <a:ext cx="277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Rotation-equivariant</a:t>
            </a:r>
            <a:endParaRPr lang="en-NL" dirty="0">
              <a:latin typeface="Linux Libertine O" panose="02000503000000000000" pitchFamily="2" charset="0"/>
              <a:ea typeface="Linux Libertine O" panose="02000503000000000000" pitchFamily="2" charset="0"/>
              <a:cs typeface="Linux Libertine O" panose="020005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85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774F-B96A-9343-B45F-67FD6699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Shape Classification</a:t>
            </a:r>
          </a:p>
        </p:txBody>
      </p:sp>
      <p:pic>
        <p:nvPicPr>
          <p:cNvPr id="5" name="Picture 4" descr="A picture containing looking, standing, woman, food&#10;&#10;Description automatically generated">
            <a:extLst>
              <a:ext uri="{FF2B5EF4-FFF2-40B4-BE49-F238E27FC236}">
                <a16:creationId xmlns:a16="http://schemas.microsoft.com/office/drawing/2014/main" id="{3C44C73A-FFC1-094D-B846-550701059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97"/>
          <a:stretch/>
        </p:blipFill>
        <p:spPr>
          <a:xfrm>
            <a:off x="604964" y="4168893"/>
            <a:ext cx="5083911" cy="186809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3C7752-FAFD-A940-922B-E5F1DE37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49</a:t>
            </a:fld>
            <a:endParaRPr lang="en-NL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34A0BD-E9EE-9143-A17F-2B1619073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85" y="2105997"/>
            <a:ext cx="5664925" cy="15261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85EFE7-05C0-0646-B77A-DD2C54E7EEED}"/>
              </a:ext>
            </a:extLst>
          </p:cNvPr>
          <p:cNvSpPr txBox="1">
            <a:spLocks/>
          </p:cNvSpPr>
          <p:nvPr/>
        </p:nvSpPr>
        <p:spPr>
          <a:xfrm>
            <a:off x="838200" y="16448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NL" sz="24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Ablation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8AD33B7-AE51-6542-8B39-CF889F2127AA}"/>
              </a:ext>
            </a:extLst>
          </p:cNvPr>
          <p:cNvSpPr txBox="1">
            <a:spLocks/>
          </p:cNvSpPr>
          <p:nvPr/>
        </p:nvSpPr>
        <p:spPr>
          <a:xfrm>
            <a:off x="838200" y="2307178"/>
            <a:ext cx="6001396" cy="1813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SHREC ’11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30 classes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b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Train set</a:t>
            </a: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300 meshes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b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Test set</a:t>
            </a: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120 meshes</a:t>
            </a:r>
          </a:p>
        </p:txBody>
      </p:sp>
      <p:pic>
        <p:nvPicPr>
          <p:cNvPr id="11" name="Picture 10" descr="A picture containing looking, standing, woman, food&#10;&#10;Description automatically generated">
            <a:extLst>
              <a:ext uri="{FF2B5EF4-FFF2-40B4-BE49-F238E27FC236}">
                <a16:creationId xmlns:a16="http://schemas.microsoft.com/office/drawing/2014/main" id="{92E96553-F03A-324F-BAD1-1B6C4F421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718"/>
          <a:stretch/>
        </p:blipFill>
        <p:spPr>
          <a:xfrm>
            <a:off x="6195391" y="4475866"/>
            <a:ext cx="5083910" cy="147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0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99BCA6-3DCB-EE4B-B10A-EA178AE9FEC7}"/>
              </a:ext>
            </a:extLst>
          </p:cNvPr>
          <p:cNvSpPr/>
          <p:nvPr/>
        </p:nvSpPr>
        <p:spPr>
          <a:xfrm>
            <a:off x="-190005" y="-178130"/>
            <a:ext cx="13371615" cy="192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22A08F-486F-6E4C-B28E-2695C6B78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moving" descr="moving">
            <a:hlinkClick r:id="" action="ppaction://media"/>
            <a:extLst>
              <a:ext uri="{FF2B5EF4-FFF2-40B4-BE49-F238E27FC236}">
                <a16:creationId xmlns:a16="http://schemas.microsoft.com/office/drawing/2014/main" id="{8FBB0378-6CE8-1F45-A184-16C86C32B66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1165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9156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7609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05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1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12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05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1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774F-B96A-9343-B45F-67FD6699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Shape Classification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3C7752-FAFD-A940-922B-E5F1DE37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50</a:t>
            </a:fld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BE70B3-9275-F347-9245-714D79ADE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836" y="2094427"/>
            <a:ext cx="3072179" cy="330303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2AE780-CCC4-734E-9248-EFFE03D95E2A}"/>
              </a:ext>
            </a:extLst>
          </p:cNvPr>
          <p:cNvSpPr txBox="1">
            <a:spLocks/>
          </p:cNvSpPr>
          <p:nvPr/>
        </p:nvSpPr>
        <p:spPr>
          <a:xfrm>
            <a:off x="838200" y="16448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NL" sz="24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Comparison</a:t>
            </a:r>
          </a:p>
        </p:txBody>
      </p:sp>
      <p:pic>
        <p:nvPicPr>
          <p:cNvPr id="9" name="Picture 8" descr="A picture containing looking, standing, woman, food&#10;&#10;Description automatically generated">
            <a:extLst>
              <a:ext uri="{FF2B5EF4-FFF2-40B4-BE49-F238E27FC236}">
                <a16:creationId xmlns:a16="http://schemas.microsoft.com/office/drawing/2014/main" id="{024DBAE4-2222-BB48-9201-06DBB8BC3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97"/>
          <a:stretch/>
        </p:blipFill>
        <p:spPr>
          <a:xfrm>
            <a:off x="604964" y="4168893"/>
            <a:ext cx="5083911" cy="186809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D94323A-EDE3-4644-AC20-D7D39A8E4369}"/>
              </a:ext>
            </a:extLst>
          </p:cNvPr>
          <p:cNvSpPr txBox="1">
            <a:spLocks/>
          </p:cNvSpPr>
          <p:nvPr/>
        </p:nvSpPr>
        <p:spPr>
          <a:xfrm>
            <a:off x="838200" y="2307178"/>
            <a:ext cx="6001396" cy="1813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SHREC ’11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30 classes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b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Train set</a:t>
            </a: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300 meshes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b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Test set</a:t>
            </a: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120 meshes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9661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F6CC-19F9-EC48-88B5-F48CAEC0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Shape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B9AC6-C077-0642-87FD-D8F1FCE0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51</a:t>
            </a:fld>
            <a:endParaRPr lang="en-NL"/>
          </a:p>
        </p:txBody>
      </p:sp>
      <p:pic>
        <p:nvPicPr>
          <p:cNvPr id="5" name="Picture 4" descr="A picture containing green, woman, table, sitting&#10;&#10;Description automatically generated">
            <a:extLst>
              <a:ext uri="{FF2B5EF4-FFF2-40B4-BE49-F238E27FC236}">
                <a16:creationId xmlns:a16="http://schemas.microsoft.com/office/drawing/2014/main" id="{06494B29-2194-4A44-958D-BFD05000E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97153"/>
            <a:ext cx="5814103" cy="2565918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C2191A-89B8-4B44-B1EB-15472C269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596" y="1960128"/>
            <a:ext cx="4913785" cy="1628515"/>
          </a:xfrm>
          <a:prstGeom prst="rect">
            <a:avLst/>
          </a:prstGeom>
        </p:spPr>
      </p:pic>
      <p:pic>
        <p:nvPicPr>
          <p:cNvPr id="11" name="Picture 10" descr="A picture containing screenshot, clock&#10;&#10;Description automatically generated">
            <a:extLst>
              <a:ext uri="{FF2B5EF4-FFF2-40B4-BE49-F238E27FC236}">
                <a16:creationId xmlns:a16="http://schemas.microsoft.com/office/drawing/2014/main" id="{C206201C-DAB9-4140-A44F-A0DA97586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47" t="19564" r="20575" b="10643"/>
          <a:stretch/>
        </p:blipFill>
        <p:spPr>
          <a:xfrm>
            <a:off x="7906970" y="3797153"/>
            <a:ext cx="1453414" cy="2226402"/>
          </a:xfrm>
          <a:prstGeom prst="roundRect">
            <a:avLst>
              <a:gd name="adj" fmla="val 8720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4BB5FA-1352-2E4E-BF37-CA4056794E44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633677" y="3121934"/>
            <a:ext cx="0" cy="675219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1C5ABE1-3F0B-5E47-AE02-D87D57A42FF5}"/>
              </a:ext>
            </a:extLst>
          </p:cNvPr>
          <p:cNvSpPr txBox="1">
            <a:spLocks/>
          </p:cNvSpPr>
          <p:nvPr/>
        </p:nvSpPr>
        <p:spPr>
          <a:xfrm>
            <a:off x="838200" y="16448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NL" sz="24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Ablation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2514F88-15D4-494B-94DB-6FBA8C1937C9}"/>
              </a:ext>
            </a:extLst>
          </p:cNvPr>
          <p:cNvSpPr txBox="1">
            <a:spLocks/>
          </p:cNvSpPr>
          <p:nvPr/>
        </p:nvSpPr>
        <p:spPr>
          <a:xfrm>
            <a:off x="838200" y="2266140"/>
            <a:ext cx="6001396" cy="1813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Proposed by Maron et al. 2017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8 classes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b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Train set</a:t>
            </a: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381 meshes (varying sources)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b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Test set</a:t>
            </a: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18 meshes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97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F6CC-19F9-EC48-88B5-F48CAEC0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Shape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B9AC6-C077-0642-87FD-D8F1FCE0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52</a:t>
            </a:fld>
            <a:endParaRPr lang="en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B84128-6F67-474B-911C-12D50B2DB06E}"/>
              </a:ext>
            </a:extLst>
          </p:cNvPr>
          <p:cNvSpPr txBox="1">
            <a:spLocks/>
          </p:cNvSpPr>
          <p:nvPr/>
        </p:nvSpPr>
        <p:spPr>
          <a:xfrm>
            <a:off x="838200" y="16448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NL" sz="24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251968-203B-C44F-9A98-4957FE74D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806" y="1766837"/>
            <a:ext cx="4765019" cy="342190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B3E8204-020A-1D40-8C26-5176F6C5F8A6}"/>
              </a:ext>
            </a:extLst>
          </p:cNvPr>
          <p:cNvSpPr txBox="1">
            <a:spLocks/>
          </p:cNvSpPr>
          <p:nvPr/>
        </p:nvSpPr>
        <p:spPr>
          <a:xfrm>
            <a:off x="838200" y="2266140"/>
            <a:ext cx="6001396" cy="1813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Proposed by Maron et al. 2017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8 classes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b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Train set</a:t>
            </a: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381 meshes (varying sources)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b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Test set</a:t>
            </a: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18 meshes</a:t>
            </a:r>
          </a:p>
        </p:txBody>
      </p:sp>
      <p:pic>
        <p:nvPicPr>
          <p:cNvPr id="11" name="Picture 10" descr="A picture containing green, woman, table, sitting&#10;&#10;Description automatically generated">
            <a:extLst>
              <a:ext uri="{FF2B5EF4-FFF2-40B4-BE49-F238E27FC236}">
                <a16:creationId xmlns:a16="http://schemas.microsoft.com/office/drawing/2014/main" id="{DA1A235F-FF99-FB43-9985-CA01557A8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97153"/>
            <a:ext cx="5814103" cy="2565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65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B9AC6-C077-0642-87FD-D8F1FCE0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53</a:t>
            </a:fld>
            <a:endParaRPr lang="en-NL"/>
          </a:p>
        </p:txBody>
      </p:sp>
      <p:pic>
        <p:nvPicPr>
          <p:cNvPr id="5" name="Picture 4" descr="A picture containing green, woman, table, sitting&#10;&#10;Description automatically generated">
            <a:extLst>
              <a:ext uri="{FF2B5EF4-FFF2-40B4-BE49-F238E27FC236}">
                <a16:creationId xmlns:a16="http://schemas.microsoft.com/office/drawing/2014/main" id="{06494B29-2194-4A44-958D-BFD05000E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52" y="1522395"/>
            <a:ext cx="10571446" cy="4665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BB814-82EC-854A-86CA-36AFF9BBE180}"/>
              </a:ext>
            </a:extLst>
          </p:cNvPr>
          <p:cNvSpPr txBox="1"/>
          <p:nvPr/>
        </p:nvSpPr>
        <p:spPr>
          <a:xfrm>
            <a:off x="838200" y="842035"/>
            <a:ext cx="485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Second-</a:t>
            </a:r>
            <a:r>
              <a:rPr lang="nl-NL" dirty="0" err="1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to</a:t>
            </a:r>
            <a:r>
              <a:rPr lang="nl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-last </a:t>
            </a:r>
            <a:r>
              <a:rPr lang="en-NL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layer, </a:t>
            </a:r>
            <a:r>
              <a:rPr lang="en-NL" i="1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rotation-equivariant features</a:t>
            </a:r>
          </a:p>
        </p:txBody>
      </p:sp>
    </p:spTree>
    <p:extLst>
      <p:ext uri="{BB962C8B-B14F-4D97-AF65-F5344CB8AC3E}">
        <p14:creationId xmlns:p14="http://schemas.microsoft.com/office/powerpoint/2010/main" val="4153279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FC20-9E95-DA4E-9B09-4E41BFD0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Correspondence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D0C8A-EFD0-1D44-B40E-04CA6676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54</a:t>
            </a:fld>
            <a:endParaRPr lang="en-NL"/>
          </a:p>
        </p:txBody>
      </p:sp>
      <p:pic>
        <p:nvPicPr>
          <p:cNvPr id="5" name="Picture 4" descr="A picture containing player&#10;&#10;Description automatically generated">
            <a:extLst>
              <a:ext uri="{FF2B5EF4-FFF2-40B4-BE49-F238E27FC236}">
                <a16:creationId xmlns:a16="http://schemas.microsoft.com/office/drawing/2014/main" id="{92C838F2-80A1-2640-B0C2-AAB1634F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685" y="3789504"/>
            <a:ext cx="4463291" cy="25570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E5E16DB-84B8-C547-AFC6-C45CEC286770}"/>
              </a:ext>
            </a:extLst>
          </p:cNvPr>
          <p:cNvSpPr txBox="1">
            <a:spLocks/>
          </p:cNvSpPr>
          <p:nvPr/>
        </p:nvSpPr>
        <p:spPr>
          <a:xfrm>
            <a:off x="838200" y="16070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r>
              <a:rPr lang="en-NL" sz="24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Comparison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7D7C63A7-64E4-B443-A412-8BB2AAF14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7" y="2269796"/>
            <a:ext cx="4978142" cy="31652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509042A-A19B-A647-917C-89A23AE644DB}"/>
              </a:ext>
            </a:extLst>
          </p:cNvPr>
          <p:cNvSpPr txBox="1">
            <a:spLocks/>
          </p:cNvSpPr>
          <p:nvPr/>
        </p:nvSpPr>
        <p:spPr>
          <a:xfrm>
            <a:off x="838200" y="2207208"/>
            <a:ext cx="6001396" cy="1813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defRPr>
            </a:lvl1pPr>
          </a:lstStyle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FAUST dataset (Bogo et al. 2014)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b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Train set</a:t>
            </a: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80 meshes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b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Test set</a:t>
            </a: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 20 meshes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NL" sz="1800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SHOT descriptors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C4CBAF-0A84-3247-ABC8-456385D2D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942" y="2343889"/>
            <a:ext cx="4666905" cy="31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42254F-F1DC-B14E-A032-4E16AEEAF8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dirty="0"/>
              <a:t>Conclusion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3AFDBF3-47F1-3943-9377-B385F2F306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42438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AFA5-B036-684B-86AD-399A0B1F5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Looking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8FB2B-A6C1-A84B-8048-B1D943FEF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Harmonic Surface Networks</a:t>
            </a:r>
          </a:p>
          <a:p>
            <a:pPr lvl="1"/>
            <a:r>
              <a:rPr lang="en-NL" dirty="0"/>
              <a:t>Rotation-equivariant, vector-valued features</a:t>
            </a:r>
          </a:p>
          <a:p>
            <a:pPr lvl="1"/>
            <a:r>
              <a:rPr lang="en-NL" dirty="0"/>
              <a:t>Organized in streams</a:t>
            </a:r>
          </a:p>
          <a:p>
            <a:pPr lvl="1"/>
            <a:r>
              <a:rPr lang="en-NL" dirty="0"/>
              <a:t>Convolution operators on meshes with equivariance property</a:t>
            </a:r>
          </a:p>
          <a:p>
            <a:r>
              <a:rPr lang="en-NL" dirty="0"/>
              <a:t>Result: no rotation ambiguity</a:t>
            </a:r>
          </a:p>
          <a:p>
            <a:r>
              <a:rPr lang="en-NL" dirty="0"/>
              <a:t>Experiments indicate improved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AC900-EA52-2F42-B0CD-1BCF16CB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56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444863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6B33A-48D5-264F-9737-8853AAC7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22407-757F-6646-80D1-ACDEF41B2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Point cloud implementation</a:t>
            </a:r>
          </a:p>
          <a:p>
            <a:pPr lvl="1"/>
            <a:r>
              <a:rPr lang="en-NL" dirty="0"/>
              <a:t>Riemannian exponential map, adapt discrete convolution</a:t>
            </a:r>
          </a:p>
          <a:p>
            <a:r>
              <a:rPr lang="en-NL" dirty="0"/>
              <a:t>Applications of rotation-equivariant streams (tangent vectors)</a:t>
            </a:r>
          </a:p>
          <a:p>
            <a:r>
              <a:rPr lang="en-NL" dirty="0"/>
              <a:t>Higher dimensions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86C11-BC7B-4C44-907B-25072D27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57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1240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7DA238-288F-B746-B3B8-782B7E842C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dirty="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B4DF7A2-D9C8-EC45-BFE8-3EF09E4AA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53040"/>
            <a:ext cx="9144000" cy="1655762"/>
          </a:xfrm>
        </p:spPr>
        <p:txBody>
          <a:bodyPr/>
          <a:lstStyle/>
          <a:p>
            <a:r>
              <a:rPr lang="en-NL" b="1" dirty="0"/>
              <a:t>Code available </a:t>
            </a:r>
            <a:r>
              <a:rPr lang="en-NL" dirty="0"/>
              <a:t>graphics.tudelft.nl/~ruben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430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60EABA-004F-7545-9271-46EE308FB4FE}"/>
              </a:ext>
            </a:extLst>
          </p:cNvPr>
          <p:cNvSpPr/>
          <p:nvPr/>
        </p:nvSpPr>
        <p:spPr>
          <a:xfrm>
            <a:off x="-190005" y="-178130"/>
            <a:ext cx="13371615" cy="192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1" name="Picture 20" descr="A picture containing clock&#10;&#10;Description automatically generated">
            <a:extLst>
              <a:ext uri="{FF2B5EF4-FFF2-40B4-BE49-F238E27FC236}">
                <a16:creationId xmlns:a16="http://schemas.microsoft.com/office/drawing/2014/main" id="{ADB7B173-817E-6746-9996-E5B7D84E4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3E19A1-AEE3-4E40-A1F3-976804D6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30" y="1575426"/>
            <a:ext cx="10515600" cy="1961386"/>
          </a:xfrm>
        </p:spPr>
        <p:txBody>
          <a:bodyPr/>
          <a:lstStyle/>
          <a:p>
            <a:r>
              <a:rPr lang="en-NL" dirty="0"/>
              <a:t>Rotation ambiguity</a:t>
            </a:r>
            <a:br>
              <a:rPr lang="en-NL" dirty="0"/>
            </a:br>
            <a:r>
              <a:rPr lang="en-NL" dirty="0"/>
              <a:t>problem</a:t>
            </a:r>
          </a:p>
        </p:txBody>
      </p:sp>
    </p:spTree>
    <p:extLst>
      <p:ext uri="{BB962C8B-B14F-4D97-AF65-F5344CB8AC3E}">
        <p14:creationId xmlns:p14="http://schemas.microsoft.com/office/powerpoint/2010/main" val="423376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DAA2F-930C-C14E-A0D9-28AC1CF6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did others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7EDDE-0659-D148-8AC0-0D0D6874D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Aligning to a smoothed field (principal curvature)</a:t>
            </a:r>
          </a:p>
          <a:p>
            <a:pPr marL="457200" lvl="1" indent="0">
              <a:buNone/>
            </a:pPr>
            <a:r>
              <a:rPr lang="en-NL" i="1" dirty="0"/>
              <a:t>e.g., ACNN, TextureNet </a:t>
            </a:r>
            <a:r>
              <a:rPr lang="en-NL" sz="1200" dirty="0"/>
              <a:t>[Huang et al. 2019]</a:t>
            </a:r>
            <a:r>
              <a:rPr lang="en-NL" i="1" dirty="0"/>
              <a:t>, Parallel Frames </a:t>
            </a:r>
            <a:r>
              <a:rPr lang="en-NL" sz="1200" dirty="0"/>
              <a:t>[Pan et al. 2018]</a:t>
            </a:r>
          </a:p>
          <a:p>
            <a:pPr lvl="1"/>
            <a:r>
              <a:rPr lang="en-NL" dirty="0"/>
              <a:t>Distortion, e.g. close to umbilics</a:t>
            </a:r>
          </a:p>
          <a:p>
            <a:pPr lvl="1"/>
            <a:r>
              <a:rPr lang="en-NL" dirty="0"/>
              <a:t>Extrinsic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A25F8-BE52-224B-99EE-3ECF38B4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pPr/>
              <a:t>7</a:t>
            </a:fld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9D3D1-FE82-EF4D-BCCD-E266630CF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597" y="1522810"/>
            <a:ext cx="1421165" cy="36103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9567DA-43E8-C54C-B6C0-F96D771A43B0}"/>
              </a:ext>
            </a:extLst>
          </p:cNvPr>
          <p:cNvSpPr/>
          <p:nvPr/>
        </p:nvSpPr>
        <p:spPr>
          <a:xfrm>
            <a:off x="8403220" y="5188231"/>
            <a:ext cx="2871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NL" sz="16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ACNN</a:t>
            </a:r>
          </a:p>
          <a:p>
            <a:pPr algn="r"/>
            <a:r>
              <a:rPr lang="en-NL" sz="16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[figures from Monti et al. 2017]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B496AE-CAE3-4B49-96B9-95E124C84211}"/>
              </a:ext>
            </a:extLst>
          </p:cNvPr>
          <p:cNvSpPr/>
          <p:nvPr/>
        </p:nvSpPr>
        <p:spPr>
          <a:xfrm>
            <a:off x="9969497" y="3250367"/>
            <a:ext cx="1163364" cy="489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13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DAA2F-930C-C14E-A0D9-28AC1CF6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did others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7EDDE-0659-D148-8AC0-0D0D6874D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Applying at multiple rotations</a:t>
            </a:r>
          </a:p>
          <a:p>
            <a:pPr marL="457200" lvl="1" indent="0">
              <a:buNone/>
            </a:pPr>
            <a:r>
              <a:rPr lang="en-NL" i="1" dirty="0"/>
              <a:t>e.g., GCNN (max), MDGCNN (parallel transport -&gt; max)</a:t>
            </a:r>
          </a:p>
          <a:p>
            <a:pPr lvl="1"/>
            <a:r>
              <a:rPr lang="en-NL" dirty="0"/>
              <a:t>Evaluate (and store) multiple rotations</a:t>
            </a:r>
          </a:p>
          <a:p>
            <a:pPr lvl="1"/>
            <a:r>
              <a:rPr lang="en-NL" dirty="0"/>
              <a:t>Coarse angular discretization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A25F8-BE52-224B-99EE-3ECF38B4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pPr/>
              <a:t>8</a:t>
            </a:fld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46E9D-3E12-7548-91F3-616DB20C5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425" y="1835586"/>
            <a:ext cx="1555958" cy="2390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218E-732E-054A-96FD-1FBE09516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307" y="3593031"/>
            <a:ext cx="1740014" cy="16688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7879ED-726D-AD46-8F19-7749BF14BA71}"/>
              </a:ext>
            </a:extLst>
          </p:cNvPr>
          <p:cNvSpPr/>
          <p:nvPr/>
        </p:nvSpPr>
        <p:spPr>
          <a:xfrm>
            <a:off x="7608432" y="5369284"/>
            <a:ext cx="3862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NL" sz="16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MDGCNN</a:t>
            </a:r>
          </a:p>
          <a:p>
            <a:pPr algn="r"/>
            <a:r>
              <a:rPr lang="en-NL" sz="1600" dirty="0">
                <a:latin typeface="Linux Biolinum O" panose="02000503000000000000" pitchFamily="2" charset="0"/>
                <a:ea typeface="Linux Biolinum O" panose="02000503000000000000" pitchFamily="2" charset="0"/>
                <a:cs typeface="Linux Biolinum O" panose="02000503000000000000" pitchFamily="2" charset="0"/>
              </a:rPr>
              <a:t>[Poulenard and Ovsjanikov 2018]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01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yer&#10;&#10;Description automatically generated">
            <a:extLst>
              <a:ext uri="{FF2B5EF4-FFF2-40B4-BE49-F238E27FC236}">
                <a16:creationId xmlns:a16="http://schemas.microsoft.com/office/drawing/2014/main" id="{FDD9A6EA-F994-D44E-BC7C-4521E403D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782" y="3084226"/>
            <a:ext cx="7946896" cy="3701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04084-BE3C-7D4D-B438-DB30AB9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did others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146BF-0EA2-B140-B914-DA2FFFFBD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104"/>
            <a:ext cx="10515600" cy="4351338"/>
          </a:xfrm>
        </p:spPr>
        <p:txBody>
          <a:bodyPr/>
          <a:lstStyle/>
          <a:p>
            <a:r>
              <a:rPr lang="en-NL" dirty="0"/>
              <a:t>Rotation-invariant features</a:t>
            </a:r>
          </a:p>
          <a:p>
            <a:pPr marL="457200" lvl="1" indent="0">
              <a:buNone/>
            </a:pPr>
            <a:r>
              <a:rPr lang="en-GB" i="1" dirty="0"/>
              <a:t>e.g., </a:t>
            </a:r>
            <a:r>
              <a:rPr lang="en-NL" i="1" dirty="0"/>
              <a:t>GCN </a:t>
            </a:r>
            <a:r>
              <a:rPr lang="en-NL" sz="1200" dirty="0"/>
              <a:t>[Kipf and Welling 2017]</a:t>
            </a:r>
            <a:r>
              <a:rPr lang="en-NL" i="1" dirty="0"/>
              <a:t>, PointNet </a:t>
            </a:r>
            <a:r>
              <a:rPr lang="en-NL" sz="1200" dirty="0"/>
              <a:t>[Qi et al. 2017a]</a:t>
            </a:r>
          </a:p>
          <a:p>
            <a:pPr lvl="1"/>
            <a:r>
              <a:rPr lang="en-NL" dirty="0"/>
              <a:t>Loss of expressiveness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4EBF0-72C5-BE4C-B0A8-D8E59F3D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9DA82-C09E-8443-A295-F1F0059A3A3B}" type="slidenum">
              <a:rPr lang="en-NL" smtClean="0"/>
              <a:t>9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22077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7.4|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|2.4|14.4|3.2|4|12.8|6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5.3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3.7|5.2|12.9|2.7|20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7.4|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7.4|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7.4|21"/>
</p:tagLst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2020 2">
      <a:dk1>
        <a:srgbClr val="000000"/>
      </a:dk1>
      <a:lt1>
        <a:srgbClr val="FFFFFF"/>
      </a:lt1>
      <a:dk2>
        <a:srgbClr val="B0A8A3"/>
      </a:dk2>
      <a:lt2>
        <a:srgbClr val="C7E6ED"/>
      </a:lt2>
      <a:accent1>
        <a:srgbClr val="0D1239"/>
      </a:accent1>
      <a:accent2>
        <a:srgbClr val="114568"/>
      </a:accent2>
      <a:accent3>
        <a:srgbClr val="049289"/>
      </a:accent3>
      <a:accent4>
        <a:srgbClr val="F58C8B"/>
      </a:accent4>
      <a:accent5>
        <a:srgbClr val="4CADDE"/>
      </a:accent5>
      <a:accent6>
        <a:srgbClr val="FFF3CC"/>
      </a:accent6>
      <a:hlink>
        <a:srgbClr val="F48B8A"/>
      </a:hlink>
      <a:folHlink>
        <a:srgbClr val="F48B8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79C4D6D8AB434F927868C4CDC99D1B" ma:contentTypeVersion="12" ma:contentTypeDescription="Een nieuw document maken." ma:contentTypeScope="" ma:versionID="3160636c2c7107d4a6438bd2dd47b3c2">
  <xsd:schema xmlns:xsd="http://www.w3.org/2001/XMLSchema" xmlns:xs="http://www.w3.org/2001/XMLSchema" xmlns:p="http://schemas.microsoft.com/office/2006/metadata/properties" xmlns:ns2="625fb9d5-736d-43a6-af3f-b0264674ca22" xmlns:ns3="24148528-b7db-46fe-94e2-9a70d491f98d" targetNamespace="http://schemas.microsoft.com/office/2006/metadata/properties" ma:root="true" ma:fieldsID="7a9cb1044794e866884a47805873a635" ns2:_="" ns3:_="">
    <xsd:import namespace="625fb9d5-736d-43a6-af3f-b0264674ca22"/>
    <xsd:import namespace="24148528-b7db-46fe-94e2-9a70d491f9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fb9d5-736d-43a6-af3f-b0264674ca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d2f2e1c-c095-4710-afda-8e7acdb03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48528-b7db-46fe-94e2-9a70d491f98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8e7e822-f7f8-43d8-b309-1362fd0590e6}" ma:internalName="TaxCatchAll" ma:showField="CatchAllData" ma:web="24148528-b7db-46fe-94e2-9a70d491f9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5fb9d5-736d-43a6-af3f-b0264674ca22">
      <Terms xmlns="http://schemas.microsoft.com/office/infopath/2007/PartnerControls"/>
    </lcf76f155ced4ddcb4097134ff3c332f>
    <TaxCatchAll xmlns="24148528-b7db-46fe-94e2-9a70d491f98d" xsi:nil="true"/>
  </documentManagement>
</p:properties>
</file>

<file path=customXml/itemProps1.xml><?xml version="1.0" encoding="utf-8"?>
<ds:datastoreItem xmlns:ds="http://schemas.openxmlformats.org/officeDocument/2006/customXml" ds:itemID="{5B9D407A-799C-440B-BEE8-E7921E91A47E}"/>
</file>

<file path=customXml/itemProps2.xml><?xml version="1.0" encoding="utf-8"?>
<ds:datastoreItem xmlns:ds="http://schemas.openxmlformats.org/officeDocument/2006/customXml" ds:itemID="{0DCA4C39-A952-4A83-90C8-93E1DE2307D6}"/>
</file>

<file path=customXml/itemProps3.xml><?xml version="1.0" encoding="utf-8"?>
<ds:datastoreItem xmlns:ds="http://schemas.openxmlformats.org/officeDocument/2006/customXml" ds:itemID="{48ABB8C4-8F69-4EB6-8A28-CEF39FCD4CC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7955</TotalTime>
  <Words>1672</Words>
  <Application>Microsoft Macintosh PowerPoint</Application>
  <PresentationFormat>Widescreen</PresentationFormat>
  <Paragraphs>373</Paragraphs>
  <Slides>58</Slides>
  <Notes>35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Cambria Math</vt:lpstr>
      <vt:lpstr>Linux Biolinum O</vt:lpstr>
      <vt:lpstr>Linux Libertine O</vt:lpstr>
      <vt:lpstr>System Font Regular</vt:lpstr>
      <vt:lpstr>Wingdings</vt:lpstr>
      <vt:lpstr>Office Theme</vt:lpstr>
      <vt:lpstr>1_Office Theme</vt:lpstr>
      <vt:lpstr>CNNs on Surfaces using rotation-Equivariant features</vt:lpstr>
      <vt:lpstr>Geometric Deep Learning</vt:lpstr>
      <vt:lpstr>CNNs on images</vt:lpstr>
      <vt:lpstr>CNNs on surfaces</vt:lpstr>
      <vt:lpstr>PowerPoint Presentation</vt:lpstr>
      <vt:lpstr>Rotation ambiguity problem</vt:lpstr>
      <vt:lpstr>What did others do?</vt:lpstr>
      <vt:lpstr>What did others do?</vt:lpstr>
      <vt:lpstr>What did others do?</vt:lpstr>
      <vt:lpstr>Our approach</vt:lpstr>
      <vt:lpstr>Harmonic Surface Networks properties</vt:lpstr>
      <vt:lpstr>How?</vt:lpstr>
      <vt:lpstr>Harmonic Surface Networks</vt:lpstr>
      <vt:lpstr>Harmonic Surface Networks</vt:lpstr>
      <vt:lpstr>Harmonic Surface Networks</vt:lpstr>
      <vt:lpstr>Harmonic Surface Networks</vt:lpstr>
      <vt:lpstr>Harmonic Surface Networks</vt:lpstr>
      <vt:lpstr>Harmonic Surface Networks</vt:lpstr>
      <vt:lpstr>Harmonic Surface Networks</vt:lpstr>
      <vt:lpstr>Harmonic Surface Networks</vt:lpstr>
      <vt:lpstr>Harmonic Surface Networks</vt:lpstr>
      <vt:lpstr>Convolution operators within streams</vt:lpstr>
      <vt:lpstr>Convolution operators within streams</vt:lpstr>
      <vt:lpstr>Harmonic Surface Networks</vt:lpstr>
      <vt:lpstr>Convolutions between streams</vt:lpstr>
      <vt:lpstr>Convolutions between streams</vt:lpstr>
      <vt:lpstr>Harmonic Surface Networks</vt:lpstr>
      <vt:lpstr>What can we learn?</vt:lpstr>
      <vt:lpstr>Harmonic Surface Networks</vt:lpstr>
      <vt:lpstr>Harmonic Surface Networks</vt:lpstr>
      <vt:lpstr>Harmonic Surface Networks</vt:lpstr>
      <vt:lpstr>Convolution on a mesh</vt:lpstr>
      <vt:lpstr>Parallel transport</vt:lpstr>
      <vt:lpstr>Convolution on a mesh</vt:lpstr>
      <vt:lpstr>Convolution on a mesh</vt:lpstr>
      <vt:lpstr>Convolution on a mesh</vt:lpstr>
      <vt:lpstr>Convolution on a mesh</vt:lpstr>
      <vt:lpstr>Convolution on a mesh</vt:lpstr>
      <vt:lpstr>Convolution on a mesh</vt:lpstr>
      <vt:lpstr>Convolution on a mesh</vt:lpstr>
      <vt:lpstr>Layers: Non-linearities</vt:lpstr>
      <vt:lpstr>Layers: Pooling</vt:lpstr>
      <vt:lpstr>What we got</vt:lpstr>
      <vt:lpstr>Evaluation</vt:lpstr>
      <vt:lpstr>Evaluation</vt:lpstr>
      <vt:lpstr>Ablation studies</vt:lpstr>
      <vt:lpstr>Comparisons</vt:lpstr>
      <vt:lpstr>Architecture</vt:lpstr>
      <vt:lpstr>Shape Classification</vt:lpstr>
      <vt:lpstr>Shape Classification</vt:lpstr>
      <vt:lpstr>Shape Segmentation</vt:lpstr>
      <vt:lpstr>Shape Segmentation</vt:lpstr>
      <vt:lpstr>PowerPoint Presentation</vt:lpstr>
      <vt:lpstr>Correspondence</vt:lpstr>
      <vt:lpstr>Conclusion</vt:lpstr>
      <vt:lpstr>Looking back</vt:lpstr>
      <vt:lpstr>What’s next?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Wiersma</dc:creator>
  <cp:lastModifiedBy>Ruben Wiersma</cp:lastModifiedBy>
  <cp:revision>461</cp:revision>
  <dcterms:created xsi:type="dcterms:W3CDTF">2020-05-07T09:31:44Z</dcterms:created>
  <dcterms:modified xsi:type="dcterms:W3CDTF">2020-07-17T17:46:30Z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0x010100DD79C4D6D8AB434F927868C4CDC99D1B</vt:lpwstr>
  </property>
  <property fmtid="{D5CDD505-2E9C-101B-9397-08002B2CF9AE}" pid="3" name="MediaServiceImageTags">
    <vt:lpwstr/>
  </property>
</Properties>
</file>