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9" r:id="rId4"/>
    <p:sldId id="283" r:id="rId5"/>
    <p:sldId id="292" r:id="rId6"/>
    <p:sldId id="266" r:id="rId7"/>
    <p:sldId id="269" r:id="rId8"/>
    <p:sldId id="293" r:id="rId9"/>
    <p:sldId id="284" r:id="rId10"/>
    <p:sldId id="261" r:id="rId11"/>
    <p:sldId id="267" r:id="rId12"/>
    <p:sldId id="285" r:id="rId13"/>
    <p:sldId id="270" r:id="rId14"/>
    <p:sldId id="265" r:id="rId15"/>
    <p:sldId id="288" r:id="rId16"/>
    <p:sldId id="289" r:id="rId17"/>
    <p:sldId id="281" r:id="rId18"/>
    <p:sldId id="276" r:id="rId19"/>
    <p:sldId id="273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0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93" autoAdjust="0"/>
    <p:restoredTop sz="73467" autoAdjust="0"/>
  </p:normalViewPr>
  <p:slideViewPr>
    <p:cSldViewPr showGuides="1">
      <p:cViewPr varScale="1">
        <p:scale>
          <a:sx n="93" d="100"/>
          <a:sy n="93" d="100"/>
        </p:scale>
        <p:origin x="-214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8" d="100"/>
          <a:sy n="98" d="100"/>
        </p:scale>
        <p:origin x="-356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F5A4A-6D60-4EF1-84B1-3E3EB047C4D8}" type="datetimeFigureOut">
              <a:rPr lang="en-US" smtClean="0"/>
              <a:t>3/4/2013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264159-A00C-41D3-B508-EF8326D42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470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 you and welcome.</a:t>
            </a:r>
          </a:p>
          <a:p>
            <a:r>
              <a:rPr lang="en-US" dirty="0" smtClean="0"/>
              <a:t>This</a:t>
            </a:r>
            <a:r>
              <a:rPr lang="en-US" baseline="0" dirty="0" smtClean="0"/>
              <a:t> talk is about a technique to artistically adjust the appearance of volumes.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What</a:t>
            </a:r>
            <a:r>
              <a:rPr lang="en-US" baseline="0" dirty="0" smtClean="0"/>
              <a:t> do I mean by adjusting the appearance</a:t>
            </a:r>
            <a:r>
              <a:rPr lang="en-US" baseline="0" dirty="0"/>
              <a:t>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64159-A00C-41D3-B508-EF8326D42B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521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Well, a single</a:t>
            </a:r>
            <a:r>
              <a:rPr lang="en-US" baseline="0" dirty="0" smtClean="0"/>
              <a:t> constraint pixel k is influenced by many voxels and a voxel is usually seen by many constraint pixels.</a:t>
            </a:r>
          </a:p>
          <a:p>
            <a:r>
              <a:rPr lang="en-US" baseline="0" dirty="0" smtClean="0"/>
              <a:t>Ok, it’s not a simple task.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So,</a:t>
            </a:r>
            <a:r>
              <a:rPr lang="en-US" baseline="0" dirty="0" smtClean="0"/>
              <a:t> l</a:t>
            </a:r>
            <a:r>
              <a:rPr lang="en-US" dirty="0" smtClean="0"/>
              <a:t>et’s look at more details of rendering </a:t>
            </a:r>
            <a:r>
              <a:rPr lang="en-US" baseline="0" dirty="0" smtClean="0"/>
              <a:t>to understand what has to be done for the optimization.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64159-A00C-41D3-B508-EF8326D42BC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3898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Ok,</a:t>
            </a:r>
            <a:r>
              <a:rPr lang="en-US" baseline="0" dirty="0" smtClean="0"/>
              <a:t> a very quick </a:t>
            </a:r>
            <a:r>
              <a:rPr lang="en-US" dirty="0" smtClean="0"/>
              <a:t>walkthrough…</a:t>
            </a:r>
          </a:p>
          <a:p>
            <a:r>
              <a:rPr lang="en-US" dirty="0" smtClean="0"/>
              <a:t>The first summand is the attenuated background</a:t>
            </a:r>
            <a:r>
              <a:rPr lang="en-US" baseline="0" dirty="0" smtClean="0"/>
              <a:t> radiance.</a:t>
            </a:r>
          </a:p>
          <a:p>
            <a:r>
              <a:rPr lang="en-US" baseline="0" dirty="0" smtClean="0"/>
              <a:t>&lt;CLICK&gt;</a:t>
            </a:r>
            <a:endParaRPr lang="en-US" dirty="0" smtClean="0"/>
          </a:p>
          <a:p>
            <a:r>
              <a:rPr lang="en-US" dirty="0" smtClean="0"/>
              <a:t>The second</a:t>
            </a:r>
            <a:r>
              <a:rPr lang="en-US" baseline="0" dirty="0" smtClean="0"/>
              <a:t> summand </a:t>
            </a:r>
          </a:p>
          <a:p>
            <a:r>
              <a:rPr lang="en-US" baseline="0" dirty="0" smtClean="0"/>
              <a:t>&lt;CLICK&gt;</a:t>
            </a:r>
          </a:p>
          <a:p>
            <a:r>
              <a:rPr lang="en-US" baseline="0" dirty="0" smtClean="0"/>
              <a:t>is the radiance at each point towards the camera.</a:t>
            </a:r>
          </a:p>
          <a:p>
            <a:r>
              <a:rPr lang="en-US" baseline="0" dirty="0" smtClean="0"/>
              <a:t>Here, we find emission </a:t>
            </a:r>
          </a:p>
          <a:p>
            <a:r>
              <a:rPr lang="en-US" baseline="0" dirty="0" smtClean="0"/>
              <a:t>&lt;CLICK&gt;</a:t>
            </a:r>
          </a:p>
          <a:p>
            <a:r>
              <a:rPr lang="en-US" baseline="0" dirty="0" smtClean="0"/>
              <a:t>and also albedo</a:t>
            </a:r>
          </a:p>
          <a:p>
            <a:r>
              <a:rPr lang="en-US" baseline="0" dirty="0" smtClean="0"/>
              <a:t>&lt;CLICK&gt;</a:t>
            </a:r>
          </a:p>
          <a:p>
            <a:r>
              <a:rPr lang="en-US" baseline="0" dirty="0" smtClean="0"/>
              <a:t>, that scales the in-scattered light.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 will now explain the optimization,</a:t>
            </a:r>
            <a:r>
              <a:rPr lang="en-US" baseline="0" dirty="0" smtClean="0"/>
              <a:t> but only for the light emission.</a:t>
            </a:r>
          </a:p>
          <a:p>
            <a:r>
              <a:rPr lang="en-US" baseline="0" dirty="0" smtClean="0"/>
              <a:t>Albedo is basically the same and although extinction requires a few more pre-transformations and hence has more restrictions, the actual optimization is also the same.</a:t>
            </a:r>
          </a:p>
          <a:p>
            <a:r>
              <a:rPr lang="en-US" baseline="0" dirty="0" smtClean="0"/>
              <a:t>For the optimization, we need to switch from the continues world to the discrete world.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64159-A00C-41D3-B508-EF8326D42BC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6899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represent the emission values of the volume as a linear combination of basis</a:t>
            </a:r>
            <a:r>
              <a:rPr lang="en-US" baseline="0" dirty="0" smtClean="0"/>
              <a:t> function.</a:t>
            </a:r>
          </a:p>
          <a:p>
            <a:r>
              <a:rPr lang="en-US" baseline="0" dirty="0" smtClean="0"/>
              <a:t>Thus the parameters that we want to optimize for are the coefficients of the basis functions.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Now, we need to reconstruct the coefficient, that can be written as a vector</a:t>
            </a:r>
          </a:p>
          <a:p>
            <a:r>
              <a:rPr lang="en-US" baseline="0" dirty="0" smtClean="0"/>
              <a:t>&lt;CLICK&gt;</a:t>
            </a:r>
          </a:p>
          <a:p>
            <a:r>
              <a:rPr lang="en-US" baseline="0" dirty="0" smtClean="0"/>
              <a:t>such that we fulfill this little equation.</a:t>
            </a:r>
          </a:p>
          <a:p>
            <a:r>
              <a:rPr lang="en-US" baseline="0" dirty="0" smtClean="0"/>
              <a:t>&lt;CLICK&gt;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Now, the left hand side includes our target radiance</a:t>
            </a:r>
          </a:p>
          <a:p>
            <a:r>
              <a:rPr lang="en-US" baseline="0" dirty="0" smtClean="0"/>
              <a:t>&lt;CLICK&gt;</a:t>
            </a:r>
          </a:p>
          <a:p>
            <a:r>
              <a:rPr lang="en-US" baseline="0" dirty="0" smtClean="0"/>
              <a:t>And the matrix W includes volume rendering.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Now without going too much into the details let me show you how the integral of volume rendering and matrix W match up.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64159-A00C-41D3-B508-EF8326D42BC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2274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volume rendering for pixel k.</a:t>
            </a:r>
          </a:p>
          <a:p>
            <a:endParaRPr lang="en-US" dirty="0" smtClean="0"/>
          </a:p>
          <a:p>
            <a:r>
              <a:rPr lang="en-US" dirty="0" smtClean="0"/>
              <a:t>Now if we separate the </a:t>
            </a:r>
            <a:r>
              <a:rPr lang="en-US" dirty="0" err="1" smtClean="0"/>
              <a:t>knowns</a:t>
            </a:r>
            <a:r>
              <a:rPr lang="en-US" dirty="0" smtClean="0"/>
              <a:t> from the unknowns,</a:t>
            </a:r>
          </a:p>
          <a:p>
            <a:r>
              <a:rPr lang="en-US" baseline="0" dirty="0" smtClean="0"/>
              <a:t>&lt;CLICK&gt;</a:t>
            </a:r>
          </a:p>
          <a:p>
            <a:r>
              <a:rPr lang="en-US" baseline="0" dirty="0" smtClean="0"/>
              <a:t>which is in this case L emit,</a:t>
            </a:r>
            <a:endParaRPr lang="en-US" baseline="0" dirty="0"/>
          </a:p>
          <a:p>
            <a:r>
              <a:rPr lang="en-US" baseline="0" dirty="0" smtClean="0"/>
              <a:t>We get</a:t>
            </a:r>
          </a:p>
          <a:p>
            <a:r>
              <a:rPr lang="en-US" baseline="0" dirty="0" smtClean="0"/>
              <a:t>&lt;CLICK&gt;</a:t>
            </a:r>
          </a:p>
          <a:p>
            <a:r>
              <a:rPr lang="en-US" baseline="0" dirty="0" smtClean="0"/>
              <a:t>Here, we have a sum, because we want the coefficients for our basis functions v.</a:t>
            </a:r>
          </a:p>
          <a:p>
            <a:r>
              <a:rPr lang="en-US" baseline="0" dirty="0" smtClean="0"/>
              <a:t>&lt;CLICK&gt;</a:t>
            </a:r>
          </a:p>
          <a:p>
            <a:r>
              <a:rPr lang="en-US" baseline="0" dirty="0" smtClean="0"/>
              <a:t>The integral consists only of knows, can be computed and just becomes one row in the matrix W.</a:t>
            </a:r>
          </a:p>
          <a:p>
            <a:endParaRPr lang="en-US" baseline="0" dirty="0" smtClean="0"/>
          </a:p>
          <a:p>
            <a:r>
              <a:rPr lang="en-US" baseline="0" dirty="0" smtClean="0"/>
              <a:t>Ok, now the equations become shorter again, I promise.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64159-A00C-41D3-B508-EF8326D42BC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839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en-US" baseline="0" dirty="0" smtClean="0"/>
              <a:t> said, we have inconsistent input and as such there is no solution to our equation.</a:t>
            </a:r>
          </a:p>
          <a:p>
            <a:r>
              <a:rPr lang="en-US" baseline="0" dirty="0" smtClean="0"/>
              <a:t>Therefore we solved it in a least squares sense.</a:t>
            </a:r>
          </a:p>
          <a:p>
            <a:r>
              <a:rPr lang="en-US" baseline="0" dirty="0" smtClean="0"/>
              <a:t>&lt;CLICK&gt;</a:t>
            </a:r>
          </a:p>
          <a:p>
            <a:r>
              <a:rPr lang="en-US" baseline="0" dirty="0" smtClean="0"/>
              <a:t>The problem is, W is huge and ill-conditioned.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&lt;CLICK&gt;</a:t>
            </a:r>
          </a:p>
          <a:p>
            <a:r>
              <a:rPr lang="en-US" baseline="0" dirty="0" smtClean="0"/>
              <a:t>To solve it, we use the iterative conjugate gradient method.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 am not going into</a:t>
            </a:r>
            <a:r>
              <a:rPr lang="en-US" baseline="0" dirty="0" smtClean="0"/>
              <a:t> the details of the conjugate gradient method, but it requires to compute two things: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&lt;CLICK&gt;</a:t>
            </a:r>
          </a:p>
          <a:p>
            <a:r>
              <a:rPr lang="en-US" baseline="0" dirty="0" smtClean="0"/>
              <a:t>Obviously, the objective function that we optimize for.</a:t>
            </a:r>
          </a:p>
          <a:p>
            <a:r>
              <a:rPr lang="en-US" baseline="0" dirty="0" smtClean="0"/>
              <a:t>But also the derivative, to give the best search direction in the optimization space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How to compute this, if W is huge and does not even fit into memory?</a:t>
            </a:r>
          </a:p>
          <a:p>
            <a:r>
              <a:rPr lang="en-US" baseline="0" dirty="0" smtClean="0"/>
              <a:t>Well, we can compute both without storing the matrix W or its transpose, because we simply evaluate the entire expression every time.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entries of W come from rendering</a:t>
            </a:r>
            <a:endParaRPr lang="en-US" baseline="0" dirty="0" smtClean="0"/>
          </a:p>
          <a:p>
            <a:r>
              <a:rPr lang="en-US" baseline="0" dirty="0" smtClean="0"/>
              <a:t>&lt;CLICK&gt;</a:t>
            </a:r>
          </a:p>
          <a:p>
            <a:r>
              <a:rPr lang="en-US" baseline="0" dirty="0" smtClean="0"/>
              <a:t>Thus, multiplying with W is just rendering and multiplying by the transpose is a back-projection from an image into the volume.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Let’s look at more details how this is implemented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64159-A00C-41D3-B508-EF8326D42BC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1918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Before we actually</a:t>
            </a:r>
            <a:r>
              <a:rPr lang="en-US" baseline="0" dirty="0" smtClean="0"/>
              <a:t> start the optimization, we do a pre-computation to accelerate further steps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We compute the incoming light from all light sources, such as an sampled environment map for each voxel.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In the cases of emission and albedo reconstruction, we do not touch any of the parameters that we want to optimize for later.</a:t>
            </a:r>
            <a:endParaRPr lang="en-US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For the actual optimization, we repeatedly require 2 things.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First, we need to evaluate the objective function.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is</a:t>
            </a:r>
            <a:r>
              <a:rPr lang="en-US" baseline="0" dirty="0" smtClean="0"/>
              <a:t> as we saw, simply volume rendering.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As such, we </a:t>
            </a:r>
            <a:r>
              <a:rPr lang="en-US" dirty="0" smtClean="0"/>
              <a:t>perform</a:t>
            </a:r>
            <a:r>
              <a:rPr lang="en-US" baseline="0" dirty="0" smtClean="0"/>
              <a:t> a voxel traversal through the volume.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&lt;CLICK&gt;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In practice it is a ray-marching operation.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&lt;CLICK&gt;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While marching, we accumulate the light that goes to the camera using the cached incoming light.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&lt;CLICK&gt; &lt;CLICK&gt;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 &lt;CLICK&gt;&lt;CLICK&gt;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necessary weights are determined by the local extinction of the volume.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64159-A00C-41D3-B508-EF8326D42BC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93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</a:t>
            </a:r>
            <a:r>
              <a:rPr lang="en-US" baseline="0" dirty="0" smtClean="0"/>
              <a:t> other thing that we need is the gradient of the function, which is the supposedly hard part.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However, in practice, it is quite easy to compute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 Because we need to perform a back-projection from an image into the volume.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Thus, we perform a voxel-traversal again.</a:t>
            </a:r>
            <a:endParaRPr lang="en-US" dirty="0" smtClean="0"/>
          </a:p>
          <a:p>
            <a:r>
              <a:rPr lang="en-US" dirty="0" smtClean="0"/>
              <a:t>&lt;CLICK&gt;</a:t>
            </a:r>
          </a:p>
          <a:p>
            <a:r>
              <a:rPr lang="en-US" dirty="0" smtClean="0"/>
              <a:t>Now,</a:t>
            </a:r>
            <a:r>
              <a:rPr lang="en-US" baseline="0" dirty="0" smtClean="0"/>
              <a:t> instead of accumulating any light, we add the value that we want to back-project to the voxel that we visit.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64159-A00C-41D3-B508-EF8326D42BC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93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Last</a:t>
            </a:r>
            <a:r>
              <a:rPr lang="en-US" baseline="0" dirty="0" smtClean="0"/>
              <a:t> but not least to implement the conjugate gradient method, we also need some simple vector arithmetic.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We implemented all this in OpenGL.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Using image load/store the </a:t>
            </a:r>
            <a:r>
              <a:rPr lang="en-US" baseline="0" dirty="0" err="1" smtClean="0"/>
              <a:t>shaders</a:t>
            </a:r>
            <a:r>
              <a:rPr lang="en-US" baseline="0" dirty="0" smtClean="0"/>
              <a:t> for the volume rendering and back-projection look very similar.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back-projection requires atomic operations, but with interleaved sampling and behaved inputs, we can even avoid this.</a:t>
            </a:r>
            <a:endParaRPr lang="en-US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Now, it’s time for results.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64159-A00C-41D3-B508-EF8326D42BC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93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So, there</a:t>
            </a:r>
            <a:r>
              <a:rPr lang="en-US" baseline="0" dirty="0" smtClean="0"/>
              <a:t> are a couple of open questions remaining.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First, we solve for the least-squares difference, because we have inconsistent target views.</a:t>
            </a:r>
          </a:p>
          <a:p>
            <a:r>
              <a:rPr lang="en-US" baseline="0" dirty="0" smtClean="0"/>
              <a:t>Can this be defined differently for certain applications.</a:t>
            </a:r>
          </a:p>
          <a:p>
            <a:endParaRPr lang="en-US" baseline="0" dirty="0" smtClean="0"/>
          </a:p>
          <a:p>
            <a:r>
              <a:rPr lang="en-US" dirty="0" smtClean="0"/>
              <a:t>Second, we optimize</a:t>
            </a:r>
            <a:r>
              <a:rPr lang="en-US" baseline="0" dirty="0" smtClean="0"/>
              <a:t> the volume such that it matches the desired appearance from certain viewpoints.</a:t>
            </a:r>
          </a:p>
          <a:p>
            <a:r>
              <a:rPr lang="en-US" baseline="0" dirty="0" smtClean="0"/>
              <a:t>But what about intermediate views?</a:t>
            </a:r>
          </a:p>
          <a:p>
            <a:endParaRPr lang="en-US" baseline="0" dirty="0" smtClean="0"/>
          </a:p>
          <a:p>
            <a:r>
              <a:rPr lang="en-US" baseline="0" dirty="0" smtClean="0"/>
              <a:t>At lastly, it would be nice to drop some of the assumptions such as single-scattering or to allow for optimizing extinction with the other parameters.</a:t>
            </a:r>
          </a:p>
          <a:p>
            <a:r>
              <a:rPr lang="en-US" baseline="0" dirty="0" smtClean="0"/>
              <a:t>The thing is, the problem becomes non-linear and also our matrix is not sparse anymore, but dense.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As these questions are quite hard to answer, we also see another possible future work.</a:t>
            </a:r>
          </a:p>
          <a:p>
            <a:r>
              <a:rPr lang="en-US" baseline="0" dirty="0" smtClean="0"/>
              <a:t>&lt;CLICK&gt;</a:t>
            </a:r>
          </a:p>
          <a:p>
            <a:r>
              <a:rPr lang="en-US" baseline="0" dirty="0" smtClean="0"/>
              <a:t>Where we want to combine the optimization of the volume with an optimization of the incoming light.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To conclude,</a:t>
            </a:r>
          </a:p>
          <a:p>
            <a:r>
              <a:rPr lang="en-US" baseline="0" dirty="0" smtClean="0"/>
              <a:t>I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64159-A00C-41D3-B508-EF8326D42BC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8396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To conclude,</a:t>
            </a:r>
          </a:p>
          <a:p>
            <a:endParaRPr lang="en-US" baseline="0" dirty="0" smtClean="0"/>
          </a:p>
          <a:p>
            <a:r>
              <a:rPr lang="en-US" baseline="0" dirty="0" smtClean="0"/>
              <a:t>I presented a method to derive volume parameters from painted images.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parameters are taken from the standard rendering model, which enables the results to be used for any common volume rendering.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To perform the optimization of the parameters we provide a fast GPU conjugate-gradient optimization to enable interactive editing sessions.</a:t>
            </a:r>
          </a:p>
          <a:p>
            <a:r>
              <a:rPr lang="en-US" baseline="0" smtClean="0"/>
              <a:t>&lt;CLICK&gt;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64159-A00C-41D3-B508-EF8326D42BC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839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Here, we see a cloud hovering over a city, lit by an environment map.</a:t>
            </a:r>
          </a:p>
          <a:p>
            <a:endParaRPr lang="en-US" dirty="0" smtClean="0"/>
          </a:p>
          <a:p>
            <a:r>
              <a:rPr lang="en-US" dirty="0" smtClean="0"/>
              <a:t>To support</a:t>
            </a:r>
            <a:r>
              <a:rPr lang="en-US" baseline="0" dirty="0" smtClean="0"/>
              <a:t> the atmospheric tension an art director may want to introduce strong colors and contrast such as this</a:t>
            </a:r>
          </a:p>
          <a:p>
            <a:r>
              <a:rPr lang="en-US" baseline="0" dirty="0" smtClean="0"/>
              <a:t>&lt;CLICK&gt;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the following I will detail how to specify a desired appearance and how we can change the parameters of the volume accordingly.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64159-A00C-41D3-B508-EF8326D42B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6420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Next</a:t>
            </a:r>
            <a:r>
              <a:rPr lang="en-US" smtClean="0"/>
              <a:t>: results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64159-A00C-41D3-B508-EF8326D42BC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8565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Volumetric</a:t>
            </a:r>
            <a:r>
              <a:rPr lang="en-US" baseline="0" dirty="0" smtClean="0"/>
              <a:t> lighting by </a:t>
            </a:r>
            <a:r>
              <a:rPr lang="en-US" baseline="0" dirty="0" err="1" smtClean="0"/>
              <a:t>disney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64159-A00C-41D3-B508-EF8326D42BC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8459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Volumetric</a:t>
            </a:r>
            <a:r>
              <a:rPr lang="en-US" baseline="0" dirty="0" smtClean="0"/>
              <a:t> lighting by </a:t>
            </a:r>
            <a:r>
              <a:rPr lang="en-US" baseline="0" dirty="0" err="1" smtClean="0"/>
              <a:t>disney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64159-A00C-41D3-B508-EF8326D42BC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8459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Next:</a:t>
            </a:r>
            <a:r>
              <a:rPr lang="en-US" baseline="0" dirty="0" smtClean="0"/>
              <a:t> problem definition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64159-A00C-41D3-B508-EF8326D42BC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5805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start: have the target radiance</a:t>
            </a:r>
          </a:p>
          <a:p>
            <a:endParaRPr lang="en-US" dirty="0" smtClean="0"/>
          </a:p>
          <a:p>
            <a:r>
              <a:rPr lang="en-US" dirty="0" smtClean="0"/>
              <a:t>-</a:t>
            </a:r>
            <a:r>
              <a:rPr lang="en-US" baseline="0" dirty="0" smtClean="0"/>
              <a:t> </a:t>
            </a:r>
            <a:r>
              <a:rPr lang="en-US" dirty="0" smtClean="0"/>
              <a:t>We know all these</a:t>
            </a:r>
            <a:r>
              <a:rPr lang="en-US" baseline="0" dirty="0" smtClean="0"/>
              <a:t> parameters</a:t>
            </a:r>
          </a:p>
          <a:p>
            <a:endParaRPr lang="en-US" dirty="0" smtClean="0"/>
          </a:p>
          <a:p>
            <a:r>
              <a:rPr lang="en-US" dirty="0" smtClean="0"/>
              <a:t>Next: dot</a:t>
            </a:r>
            <a:r>
              <a:rPr lang="en-US" baseline="0" dirty="0" smtClean="0"/>
              <a:t> product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64159-A00C-41D3-B508-EF8326D42BC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814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We</a:t>
            </a:r>
            <a:r>
              <a:rPr lang="en-US" baseline="0" dirty="0" smtClean="0"/>
              <a:t> want to provide a tool to influence the appearance of volumes by adjusting its parameters.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Changing the parameters by hand is highly non-intuitive.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Mostly related is the recent work of Disney, where they provide tools to control photon beams, a specialized kind of light source.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However, they cannot derived volume parameters.</a:t>
            </a:r>
          </a:p>
          <a:p>
            <a:pPr marL="0" indent="0">
              <a:buFontTx/>
              <a:buNone/>
            </a:pPr>
            <a:endParaRPr lang="en-US" dirty="0" smtClean="0"/>
          </a:p>
          <a:p>
            <a:pPr marL="0" indent="0">
              <a:buFontTx/>
              <a:buNone/>
            </a:pPr>
            <a:r>
              <a:rPr lang="en-US" dirty="0" smtClean="0"/>
              <a:t>So, what’s our</a:t>
            </a:r>
            <a:r>
              <a:rPr lang="en-US" baseline="0" dirty="0" smtClean="0"/>
              <a:t> approach</a:t>
            </a:r>
            <a:r>
              <a:rPr lang="en-US" dirty="0" smtClean="0"/>
              <a:t>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&lt;CLICK&gt;</a:t>
            </a:r>
          </a:p>
          <a:p>
            <a:pPr lvl="0"/>
            <a:r>
              <a:rPr lang="en-US" sz="2000" dirty="0" smtClean="0"/>
              <a:t>We want to provide inverse rendering</a:t>
            </a:r>
            <a:r>
              <a:rPr lang="en-US" sz="2000" baseline="0" dirty="0" smtClean="0"/>
              <a:t> for volumes.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aseline="0" dirty="0" smtClean="0"/>
              <a:t>That means, the user edits </a:t>
            </a:r>
            <a:r>
              <a:rPr lang="en-US" sz="2000" dirty="0" smtClean="0"/>
              <a:t>volume properties </a:t>
            </a:r>
            <a:r>
              <a:rPr lang="en-US" sz="2000" baseline="0" dirty="0" smtClean="0"/>
              <a:t>by painting target images.</a:t>
            </a:r>
            <a:endParaRPr lang="en-US" sz="2000" dirty="0" smtClean="0"/>
          </a:p>
          <a:p>
            <a:pPr lvl="0"/>
            <a:r>
              <a:rPr lang="en-US" sz="2000" dirty="0" smtClean="0"/>
              <a:t>Hereby, we modify parameters of the standard, physically-motivated model for volumes</a:t>
            </a:r>
          </a:p>
          <a:p>
            <a:pPr lvl="0"/>
            <a:endParaRPr lang="en-US" sz="20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/>
              <a:t>Ok, so let</a:t>
            </a:r>
            <a:r>
              <a:rPr lang="en-US" sz="2000" baseline="0" dirty="0" smtClean="0"/>
              <a:t> me describe how our goal looks like and how we want to achieve it.</a:t>
            </a:r>
            <a:endParaRPr lang="en-US" sz="2000" dirty="0" smtClean="0"/>
          </a:p>
          <a:p>
            <a:pPr lvl="0"/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64159-A00C-41D3-B508-EF8326D42BC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044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First, we want to modify volume parameters and we want to do that on</a:t>
            </a:r>
            <a:r>
              <a:rPr lang="en-US" baseline="0" dirty="0" smtClean="0"/>
              <a:t> a per voxel level.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Here you see an example cloud, that will demonstrate the parameters.</a:t>
            </a:r>
          </a:p>
          <a:p>
            <a:r>
              <a:rPr lang="en-US" baseline="0" dirty="0" smtClean="0"/>
              <a:t>What are these parameters…</a:t>
            </a:r>
          </a:p>
          <a:p>
            <a:r>
              <a:rPr lang="en-US" baseline="0" dirty="0" smtClean="0"/>
              <a:t>&lt;CLICK&gt;</a:t>
            </a:r>
          </a:p>
          <a:p>
            <a:r>
              <a:rPr lang="en-US" baseline="0" dirty="0" smtClean="0"/>
              <a:t>First, we have emission, which is simply a glow per voxel.</a:t>
            </a:r>
          </a:p>
          <a:p>
            <a:r>
              <a:rPr lang="en-US" baseline="0" dirty="0" smtClean="0"/>
              <a:t>Adding a constant emission makes everything brighter.</a:t>
            </a:r>
          </a:p>
          <a:p>
            <a:r>
              <a:rPr lang="en-US" baseline="0" dirty="0" smtClean="0"/>
              <a:t>&lt;CLICK&gt;</a:t>
            </a:r>
          </a:p>
          <a:p>
            <a:r>
              <a:rPr lang="en-US" baseline="0" dirty="0" smtClean="0"/>
              <a:t>Next, We have the albedo, that defines how much of the incoming light is scattered and not absorbed.</a:t>
            </a:r>
          </a:p>
          <a:p>
            <a:r>
              <a:rPr lang="en-US" baseline="0" dirty="0" smtClean="0"/>
              <a:t>Now I change it and you see the effect of three different albedos.</a:t>
            </a:r>
          </a:p>
          <a:p>
            <a:r>
              <a:rPr lang="en-US" baseline="0" dirty="0" smtClean="0"/>
              <a:t>&lt;CLICK&gt;</a:t>
            </a:r>
          </a:p>
          <a:p>
            <a:r>
              <a:rPr lang="en-US" baseline="0" dirty="0" smtClean="0"/>
              <a:t>The most interesting thing to optimize for is extinction.</a:t>
            </a:r>
          </a:p>
          <a:p>
            <a:r>
              <a:rPr lang="en-US" baseline="0" dirty="0" smtClean="0"/>
              <a:t>It describes the overall count of particles and by that the density and the shape of the volume.</a:t>
            </a:r>
          </a:p>
          <a:p>
            <a:r>
              <a:rPr lang="en-US" baseline="0" dirty="0" smtClean="0"/>
              <a:t>In the example, I simply scaled the existing extinction value.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Unfortunately, optimizing for extinction is very tricky, which is why we can only optimize for it under very special conditions and I will mostly ignore it in this talk.</a:t>
            </a:r>
          </a:p>
          <a:p>
            <a:r>
              <a:rPr lang="en-US" baseline="0" dirty="0" smtClean="0"/>
              <a:t>However, albedo and emission can be optimized together or independently.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64159-A00C-41D3-B508-EF8326D42BC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701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Ok, now that we know what</a:t>
            </a:r>
            <a:r>
              <a:rPr lang="en-US" baseline="0" dirty="0" smtClean="0"/>
              <a:t> to optimize, we can look at the input to the optimization.</a:t>
            </a:r>
          </a:p>
          <a:p>
            <a:r>
              <a:rPr lang="en-US" baseline="0" dirty="0" smtClean="0"/>
              <a:t>Our goal is to match the rendering of the volume with given target images.</a:t>
            </a:r>
          </a:p>
          <a:p>
            <a:r>
              <a:rPr lang="en-US" baseline="0" dirty="0" smtClean="0"/>
              <a:t>That means, the user simply paints anything and the system tries to find the parameters that produce a rendering that best matches the images.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practice, painting a new desired rendering of a volume from scratch is quite hard.</a:t>
            </a:r>
          </a:p>
          <a:p>
            <a:r>
              <a:rPr lang="en-US" baseline="0" dirty="0" smtClean="0"/>
              <a:t>Therefore we prefer the idea of stylization.</a:t>
            </a:r>
          </a:p>
          <a:p>
            <a:r>
              <a:rPr lang="en-US" baseline="0" dirty="0" smtClean="0"/>
              <a:t>So, the user renders the volume with current parameters from a number of viewpoints, and uses these renderings as input for stylization.</a:t>
            </a:r>
          </a:p>
          <a:p>
            <a:r>
              <a:rPr lang="en-US" baseline="0" dirty="0" smtClean="0"/>
              <a:t>Let me give you an example.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64159-A00C-41D3-B508-EF8326D42BC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785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the volume rendering of the cloud with subtracted background.</a:t>
            </a:r>
          </a:p>
          <a:p>
            <a:r>
              <a:rPr lang="en-US" dirty="0" smtClean="0"/>
              <a:t>Now, the user simply paints this image.</a:t>
            </a:r>
          </a:p>
          <a:p>
            <a:r>
              <a:rPr lang="en-US" dirty="0" smtClean="0"/>
              <a:t>&lt;CLICK&gt;</a:t>
            </a:r>
          </a:p>
          <a:p>
            <a:r>
              <a:rPr lang="en-US" dirty="0" smtClean="0"/>
              <a:t>Here, we make it dramatic and make this side very reddish and with high contrast, while</a:t>
            </a:r>
            <a:r>
              <a:rPr lang="en-US" baseline="0" dirty="0" smtClean="0"/>
              <a:t> for the other side, we slightly reduce the contrast.</a:t>
            </a:r>
            <a:endParaRPr lang="en-US" dirty="0" smtClean="0"/>
          </a:p>
          <a:p>
            <a:r>
              <a:rPr lang="en-US" dirty="0" smtClean="0"/>
              <a:t>In</a:t>
            </a:r>
            <a:r>
              <a:rPr lang="en-US" baseline="0" dirty="0" smtClean="0"/>
              <a:t> our prototype we decided to not re-implement </a:t>
            </a:r>
            <a:r>
              <a:rPr lang="en-US" baseline="0" dirty="0" err="1" smtClean="0"/>
              <a:t>photoshop</a:t>
            </a:r>
            <a:r>
              <a:rPr lang="en-US" baseline="0" dirty="0" smtClean="0"/>
              <a:t> for all possible image manipulations, but rather let the user use his favorite image processing software to perform the stylization.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Now, from a different point of view</a:t>
            </a:r>
          </a:p>
          <a:p>
            <a:r>
              <a:rPr lang="en-US" baseline="0" dirty="0" smtClean="0"/>
              <a:t>&lt;CLICK&gt;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64159-A00C-41D3-B508-EF8326D42B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74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make again one side more reddish with increased contrast and reduce the contrast</a:t>
            </a:r>
            <a:r>
              <a:rPr lang="en-US" baseline="0" dirty="0" smtClean="0"/>
              <a:t> for </a:t>
            </a:r>
            <a:r>
              <a:rPr lang="en-US" dirty="0" smtClean="0"/>
              <a:t>the other side.</a:t>
            </a:r>
          </a:p>
          <a:p>
            <a:endParaRPr lang="en-US" dirty="0" smtClean="0"/>
          </a:p>
          <a:p>
            <a:r>
              <a:rPr lang="en-US" dirty="0" smtClean="0"/>
              <a:t>Ok, what else do we need for</a:t>
            </a:r>
            <a:r>
              <a:rPr lang="en-US" baseline="0" dirty="0" smtClean="0"/>
              <a:t> the optimization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64159-A00C-41D3-B508-EF8326D42BC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7727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Of course, we require some additional information</a:t>
            </a:r>
            <a:r>
              <a:rPr lang="en-US" baseline="0" dirty="0" smtClean="0"/>
              <a:t> like the camera parameters for each view.</a:t>
            </a:r>
          </a:p>
          <a:p>
            <a:r>
              <a:rPr lang="en-US" baseline="0" dirty="0" smtClean="0"/>
              <a:t>Further, the scene and the lighting have to be fixed for the optimization.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remaining question is, how do we optimize.</a:t>
            </a:r>
          </a:p>
          <a:p>
            <a:r>
              <a:rPr lang="en-US" baseline="0" dirty="0" smtClean="0"/>
              <a:t>&lt;CLICK&gt;</a:t>
            </a:r>
          </a:p>
          <a:p>
            <a:r>
              <a:rPr lang="en-US" baseline="0" dirty="0" smtClean="0"/>
              <a:t>We want to match the rendering with the target views, thus we want to minimize their difference.</a:t>
            </a:r>
          </a:p>
          <a:p>
            <a:r>
              <a:rPr lang="en-US" baseline="0" dirty="0" smtClean="0"/>
              <a:t>However, as you may have already thought, the user can paint anything and it can be completely non-sense.</a:t>
            </a:r>
          </a:p>
          <a:p>
            <a:r>
              <a:rPr lang="en-US" baseline="0" dirty="0" smtClean="0"/>
              <a:t>But even with useful input, it is not possible to draw multiple images, that can be perfectly matched with some set of parameters.</a:t>
            </a:r>
          </a:p>
          <a:p>
            <a:r>
              <a:rPr lang="en-US" baseline="0" dirty="0" smtClean="0"/>
              <a:t>So, our input is inconsistent, we therefore define the optimal solution as the least-squares solution.</a:t>
            </a:r>
          </a:p>
          <a:p>
            <a:r>
              <a:rPr lang="en-US" baseline="0" dirty="0" smtClean="0"/>
              <a:t>And one more important remark, this is all single-scattering.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Now, let’s look at more details of the optimization.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64159-A00C-41D3-B508-EF8326D42BC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0206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have given constraint pixels</a:t>
            </a:r>
          </a:p>
          <a:p>
            <a:r>
              <a:rPr lang="en-US" dirty="0" smtClean="0"/>
              <a:t>&lt;CLICK&gt;</a:t>
            </a:r>
          </a:p>
          <a:p>
            <a:r>
              <a:rPr lang="en-US" dirty="0" smtClean="0"/>
              <a:t>,</a:t>
            </a:r>
            <a:r>
              <a:rPr lang="en-US" baseline="0" dirty="0" smtClean="0"/>
              <a:t> that describe the view-ray with its origin, direction and target radiance.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&lt;CLICK&gt;</a:t>
            </a:r>
          </a:p>
          <a:p>
            <a:r>
              <a:rPr lang="en-US" baseline="0" dirty="0" smtClean="0"/>
              <a:t>Now, we try to optimize for volume parameters such that the computed radiance and the target radiance match up.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Why is this difficult?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64159-A00C-41D3-B508-EF8326D42BC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920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2417468"/>
            <a:ext cx="8784976" cy="1470025"/>
          </a:xfrm>
        </p:spPr>
        <p:txBody>
          <a:bodyPr anchor="ctr"/>
          <a:lstStyle>
            <a:lvl1pPr algn="l"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3886200"/>
            <a:ext cx="8784976" cy="29718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FA9FB-58E7-49F8-8C82-73D878A08F09}" type="datetimeFigureOut">
              <a:rPr lang="en-US" smtClean="0"/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B704B-7619-4B36-81F5-81D3EC854B1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hteck 7"/>
          <p:cNvSpPr/>
          <p:nvPr userDrawn="1"/>
        </p:nvSpPr>
        <p:spPr>
          <a:xfrm>
            <a:off x="0" y="1988840"/>
            <a:ext cx="9144000" cy="42862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5805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5621"/>
            <a:ext cx="9144000" cy="42862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 txBox="1">
            <a:spLocks/>
          </p:cNvSpPr>
          <p:nvPr userDrawn="1"/>
        </p:nvSpPr>
        <p:spPr>
          <a:xfrm>
            <a:off x="214282" y="-1"/>
            <a:ext cx="8929718" cy="103562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28800"/>
            <a:ext cx="9036496" cy="5229200"/>
          </a:xfrm>
        </p:spPr>
        <p:txBody>
          <a:bodyPr>
            <a:normAutofit/>
          </a:bodyPr>
          <a:lstStyle>
            <a:lvl1pPr marL="342900" indent="-342900">
              <a:buClr>
                <a:schemeClr val="tx2"/>
              </a:buClr>
              <a:buFont typeface="Wingdings" pitchFamily="2" charset="2"/>
              <a:buChar char="§"/>
              <a:defRPr sz="2400"/>
            </a:lvl1pPr>
            <a:lvl2pPr marL="742950" indent="-285750">
              <a:buClr>
                <a:schemeClr val="tx2"/>
              </a:buClr>
              <a:buFont typeface="Arial" pitchFamily="34" charset="0"/>
              <a:buChar char="•"/>
              <a:defRPr sz="2000"/>
            </a:lvl2pPr>
            <a:lvl3pPr marL="1143000" indent="-228600">
              <a:buClr>
                <a:schemeClr val="tx2"/>
              </a:buClr>
              <a:buFont typeface="Courier New" pitchFamily="49" charset="0"/>
              <a:buChar char="o"/>
              <a:defRPr sz="1800"/>
            </a:lvl3pPr>
            <a:lvl4pPr>
              <a:buClr>
                <a:schemeClr val="tx2"/>
              </a:buCl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FA9FB-58E7-49F8-8C82-73D878A08F09}" type="datetimeFigureOut">
              <a:rPr lang="en-US" smtClean="0"/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B704B-7619-4B36-81F5-81D3EC854B1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liennummernplatzhalter 5"/>
          <p:cNvSpPr txBox="1">
            <a:spLocks/>
          </p:cNvSpPr>
          <p:nvPr userDrawn="1"/>
        </p:nvSpPr>
        <p:spPr>
          <a:xfrm>
            <a:off x="7010400" y="10527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Oliver Klehm, </a:t>
            </a:r>
            <a:fld id="{1716B63B-84C7-478D-87AC-9501BF0D9F9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200" y="332656"/>
            <a:ext cx="1800000" cy="49405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4282" y="0"/>
            <a:ext cx="6796118" cy="1035620"/>
          </a:xfrm>
        </p:spPr>
        <p:txBody>
          <a:bodyPr>
            <a:noAutofit/>
          </a:bodyPr>
          <a:lstStyle>
            <a:lvl1pPr algn="l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68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564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93305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FA9FB-58E7-49F8-8C82-73D878A08F09}" type="datetimeFigureOut">
              <a:rPr lang="en-US" smtClean="0"/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B704B-7619-4B36-81F5-81D3EC854B1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hteck 7"/>
          <p:cNvSpPr/>
          <p:nvPr userDrawn="1"/>
        </p:nvSpPr>
        <p:spPr>
          <a:xfrm>
            <a:off x="0" y="1988840"/>
            <a:ext cx="9144000" cy="42862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1311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FA9FB-58E7-49F8-8C82-73D878A08F09}" type="datetimeFigureOut">
              <a:rPr lang="en-US" smtClean="0"/>
              <a:t>3/4/2013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B704B-7619-4B36-81F5-81D3EC854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424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FA9FB-58E7-49F8-8C82-73D878A08F09}" type="datetimeFigureOut">
              <a:rPr lang="en-US" smtClean="0"/>
              <a:t>3/4/2013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B704B-7619-4B36-81F5-81D3EC854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687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FA9FB-58E7-49F8-8C82-73D878A08F09}" type="datetimeFigureOut">
              <a:rPr lang="en-US" smtClean="0"/>
              <a:t>3/4/2013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B704B-7619-4B36-81F5-81D3EC854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025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FA9FB-58E7-49F8-8C82-73D878A08F09}" type="datetimeFigureOut">
              <a:rPr lang="en-US" smtClean="0"/>
              <a:t>3/4/2013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B704B-7619-4B36-81F5-81D3EC854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110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8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29.jpg"/><Relationship Id="rId7" Type="http://schemas.openxmlformats.org/officeDocument/2006/relationships/image" Target="../media/image3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11" Type="http://schemas.openxmlformats.org/officeDocument/2006/relationships/image" Target="../media/image37.png"/><Relationship Id="rId5" Type="http://schemas.openxmlformats.org/officeDocument/2006/relationships/image" Target="../media/image31.jpg"/><Relationship Id="rId10" Type="http://schemas.openxmlformats.org/officeDocument/2006/relationships/image" Target="../media/image36.jpg"/><Relationship Id="rId4" Type="http://schemas.openxmlformats.org/officeDocument/2006/relationships/image" Target="../media/image30.jpg"/><Relationship Id="rId9" Type="http://schemas.openxmlformats.org/officeDocument/2006/relationships/image" Target="../media/image3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9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7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23.png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en-US" sz="4000" dirty="0" smtClean="0"/>
              <a:t>Volume Stylizer:</a:t>
            </a:r>
            <a:br>
              <a:rPr lang="en-US" sz="4000" dirty="0" smtClean="0"/>
            </a:br>
            <a:r>
              <a:rPr lang="en-US" sz="4000" dirty="0" smtClean="0"/>
              <a:t>Tomography-based Volume Painting</a:t>
            </a:r>
            <a:endParaRPr lang="en-US" sz="40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79512" y="3933056"/>
            <a:ext cx="8784976" cy="2924944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Oliver </a:t>
            </a:r>
            <a:r>
              <a:rPr lang="en-US" sz="2000" b="1" dirty="0" err="1" smtClean="0"/>
              <a:t>Klehm</a:t>
            </a:r>
            <a:r>
              <a:rPr lang="de-DE" sz="2000" b="1" baseline="30000" dirty="0"/>
              <a:t>1</a:t>
            </a:r>
            <a:r>
              <a:rPr lang="en-US" sz="2000" b="1" dirty="0" smtClean="0"/>
              <a:t>, Ivo </a:t>
            </a:r>
            <a:r>
              <a:rPr lang="en-US" sz="2000" b="1" dirty="0" err="1" smtClean="0"/>
              <a:t>Ihrke</a:t>
            </a:r>
            <a:r>
              <a:rPr lang="de-DE" sz="2000" b="1" baseline="30000" dirty="0"/>
              <a:t>1,2</a:t>
            </a:r>
            <a:r>
              <a:rPr lang="en-US" sz="2000" b="1" dirty="0" smtClean="0"/>
              <a:t>, Hans-Peter Seidel</a:t>
            </a:r>
            <a:r>
              <a:rPr lang="de-DE" sz="2000" b="1" baseline="30000" dirty="0" smtClean="0"/>
              <a:t>1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Elmar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Eisemann</a:t>
            </a:r>
            <a:r>
              <a:rPr lang="de-DE" sz="2000" b="1" baseline="30000" dirty="0" smtClean="0"/>
              <a:t>3</a:t>
            </a:r>
            <a:endParaRPr lang="en-US" sz="2000" b="1" dirty="0" smtClean="0"/>
          </a:p>
          <a:p>
            <a:r>
              <a:rPr lang="de-DE" sz="1600" baseline="30000" dirty="0" smtClean="0"/>
              <a:t>1</a:t>
            </a:r>
            <a:r>
              <a:rPr lang="de-DE" sz="1600" dirty="0" smtClean="0"/>
              <a:t> </a:t>
            </a:r>
            <a:r>
              <a:rPr lang="de-DE" sz="1600" dirty="0"/>
              <a:t>Max-Planck-Institut fü</a:t>
            </a:r>
            <a:r>
              <a:rPr lang="en-US" sz="1600" dirty="0"/>
              <a:t>r </a:t>
            </a:r>
            <a:r>
              <a:rPr lang="en-US" sz="1600" dirty="0" err="1"/>
              <a:t>Informatik</a:t>
            </a:r>
            <a:endParaRPr lang="en-US" sz="1600" dirty="0"/>
          </a:p>
          <a:p>
            <a:r>
              <a:rPr lang="en-US" sz="1600" baseline="30000" dirty="0"/>
              <a:t>2</a:t>
            </a:r>
            <a:r>
              <a:rPr lang="en-US" sz="1600" dirty="0"/>
              <a:t> </a:t>
            </a:r>
            <a:r>
              <a:rPr lang="en-US" sz="1600" dirty="0" smtClean="0"/>
              <a:t>Saarland University</a:t>
            </a:r>
            <a:endParaRPr lang="en-US" sz="1600" dirty="0"/>
          </a:p>
          <a:p>
            <a:r>
              <a:rPr lang="en-US" sz="1600" baseline="30000" dirty="0"/>
              <a:t>3</a:t>
            </a:r>
            <a:r>
              <a:rPr lang="en-US" sz="1600" dirty="0"/>
              <a:t> </a:t>
            </a:r>
            <a:r>
              <a:rPr lang="en-US" sz="1600" dirty="0" smtClean="0"/>
              <a:t>TU Delft</a:t>
            </a:r>
            <a:endParaRPr lang="de-DE" sz="1600" dirty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r>
              <a:rPr lang="en-US" sz="1600" dirty="0" smtClean="0"/>
              <a:t>I3D 2013</a:t>
            </a:r>
            <a:endParaRPr lang="en-US" sz="1600" dirty="0"/>
          </a:p>
          <a:p>
            <a:r>
              <a:rPr lang="de-DE" sz="1600" dirty="0" smtClean="0"/>
              <a:t>23/03/2012</a:t>
            </a:r>
            <a:endParaRPr lang="de-DE" sz="1600" dirty="0"/>
          </a:p>
        </p:txBody>
      </p:sp>
      <p:pic>
        <p:nvPicPr>
          <p:cNvPr id="16386" name="Picture 2" descr="E:\oklehm\projects\VolumeReconstruction\Paper\images\teaser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58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 single pixel may influence many voxels</a:t>
            </a:r>
          </a:p>
          <a:p>
            <a:r>
              <a:rPr lang="en-US" dirty="0" smtClean="0"/>
              <a:t>And vice versa…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overview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" y="1997136"/>
            <a:ext cx="7920000" cy="2295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010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88024" y="6070994"/>
            <a:ext cx="1296144" cy="504056"/>
          </a:xfrm>
          <a:prstGeom prst="rect">
            <a:avLst/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67744" y="5372358"/>
            <a:ext cx="3456384" cy="504056"/>
          </a:xfrm>
          <a:prstGeom prst="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Volume Rendering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" y="5356400"/>
            <a:ext cx="8640000" cy="1357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434254" y="6070994"/>
            <a:ext cx="245326" cy="504056"/>
          </a:xfrm>
          <a:prstGeom prst="rect">
            <a:avLst/>
          </a:prstGeom>
          <a:noFill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314" y="1551904"/>
            <a:ext cx="5977175" cy="37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314" y="1551904"/>
            <a:ext cx="5977175" cy="37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314" y="1551904"/>
            <a:ext cx="5980738" cy="37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763688" y="5965902"/>
            <a:ext cx="7182295" cy="7478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6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6" grpId="0" animBg="1"/>
      <p:bldP spid="6" grpId="1" animBg="1"/>
      <p:bldP spid="11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Represent the target field (e.g.          </a:t>
            </a:r>
            <a:r>
              <a:rPr lang="en-US" dirty="0" smtClean="0"/>
              <a:t>         </a:t>
            </a:r>
            <a:r>
              <a:rPr lang="en-US" dirty="0"/>
              <a:t>) as linear combination of basis functions</a:t>
            </a:r>
          </a:p>
          <a:p>
            <a:pPr lvl="1"/>
            <a:r>
              <a:rPr lang="en-US" dirty="0"/>
              <a:t>Common for stored volumes (== voxels: box/triangle basis </a:t>
            </a:r>
            <a:r>
              <a:rPr lang="en-US" dirty="0" err="1"/>
              <a:t>fct</a:t>
            </a:r>
            <a:r>
              <a:rPr lang="en-US" dirty="0"/>
              <a:t>.)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Reconstruct coefficient vector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				  , such that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Volume Reconstruction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00"/>
          <a:stretch/>
        </p:blipFill>
        <p:spPr bwMode="auto">
          <a:xfrm>
            <a:off x="5597507" y="4327560"/>
            <a:ext cx="1431248" cy="438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883" y="4327560"/>
            <a:ext cx="2386267" cy="438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852936"/>
            <a:ext cx="2066974" cy="53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4516244" y="4728117"/>
            <a:ext cx="1148576" cy="70252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23528" y="5603900"/>
            <a:ext cx="2036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Includes target</a:t>
            </a:r>
            <a:endParaRPr lang="en-US" sz="2400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18"/>
          <a:stretch/>
        </p:blipFill>
        <p:spPr bwMode="auto">
          <a:xfrm>
            <a:off x="2451377" y="5517232"/>
            <a:ext cx="1904599" cy="552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580112" y="5603900"/>
            <a:ext cx="3508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Includes volume rendering</a:t>
            </a:r>
            <a:endParaRPr lang="en-US" sz="2400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6660232" y="4797153"/>
            <a:ext cx="0" cy="72007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1" name="Picture 8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4430762" y="1628800"/>
            <a:ext cx="1149350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429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119838" y="5047084"/>
            <a:ext cx="936104" cy="504056"/>
          </a:xfrm>
          <a:prstGeom prst="rect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12" y="1911730"/>
            <a:ext cx="6043701" cy="13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644008" y="2587206"/>
            <a:ext cx="1368153" cy="504056"/>
          </a:xfrm>
          <a:prstGeom prst="rect">
            <a:avLst/>
          </a:prstGeom>
          <a:noFill/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Emission Reconstruction</a:t>
            </a:r>
            <a:endParaRPr lang="en-US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815" y="4895056"/>
            <a:ext cx="6558633" cy="1486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150" y="4967808"/>
            <a:ext cx="474056" cy="503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own Arrow 1"/>
          <p:cNvSpPr/>
          <p:nvPr/>
        </p:nvSpPr>
        <p:spPr>
          <a:xfrm>
            <a:off x="2483768" y="3429000"/>
            <a:ext cx="936104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96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7" grpId="1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b="1" dirty="0" smtClean="0"/>
              <a:t>W</a:t>
            </a:r>
            <a:r>
              <a:rPr lang="en-US" sz="2800" dirty="0" smtClean="0"/>
              <a:t> is huge, ill-conditioned, …!</a:t>
            </a:r>
            <a:br>
              <a:rPr lang="en-US" sz="2800" dirty="0" smtClean="0"/>
            </a:br>
            <a:r>
              <a:rPr lang="en-US" sz="2800" dirty="0" smtClean="0"/>
              <a:t>=&gt; iterative conjugate gradient method</a:t>
            </a:r>
          </a:p>
          <a:p>
            <a:r>
              <a:rPr lang="en-US" sz="2800" dirty="0" smtClean="0"/>
              <a:t>We need to compute:</a:t>
            </a:r>
          </a:p>
          <a:p>
            <a:pPr lvl="1"/>
            <a:r>
              <a:rPr lang="en-US" dirty="0" smtClean="0"/>
              <a:t>Objective </a:t>
            </a:r>
            <a:r>
              <a:rPr lang="en-US" sz="2000" dirty="0" smtClean="0"/>
              <a:t>Function:</a:t>
            </a:r>
          </a:p>
          <a:p>
            <a:pPr lvl="1"/>
            <a:r>
              <a:rPr lang="en-US" sz="2000" dirty="0" smtClean="0"/>
              <a:t>Derivative: </a:t>
            </a:r>
          </a:p>
          <a:p>
            <a:r>
              <a:rPr lang="en-US" sz="2400" dirty="0" smtClean="0"/>
              <a:t>The trick: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=&gt; this is rendering / back-projection!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842534"/>
            <a:ext cx="1800250" cy="542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00"/>
          <a:stretch/>
        </p:blipFill>
        <p:spPr bwMode="auto">
          <a:xfrm>
            <a:off x="404342" y="1842534"/>
            <a:ext cx="1512168" cy="463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2267744" y="1988840"/>
            <a:ext cx="79208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379" y="4464115"/>
            <a:ext cx="2160240" cy="405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5" r="34675" b="11111"/>
          <a:stretch/>
        </p:blipFill>
        <p:spPr bwMode="auto">
          <a:xfrm>
            <a:off x="3101299" y="4077072"/>
            <a:ext cx="587152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1" b="43602"/>
          <a:stretch/>
        </p:blipFill>
        <p:spPr bwMode="auto">
          <a:xfrm>
            <a:off x="1763688" y="5085184"/>
            <a:ext cx="4713623" cy="8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4" t="67935" r="67902" b="-4464"/>
          <a:stretch/>
        </p:blipFill>
        <p:spPr bwMode="auto">
          <a:xfrm>
            <a:off x="683568" y="5229200"/>
            <a:ext cx="496094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59632" y="5301208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=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7944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Pre-computation</a:t>
            </a:r>
          </a:p>
          <a:p>
            <a:pPr lvl="1"/>
            <a:r>
              <a:rPr lang="en-US" dirty="0" smtClean="0"/>
              <a:t>Cache incoming light in volume per voxel</a:t>
            </a:r>
          </a:p>
          <a:p>
            <a:pPr lvl="1"/>
            <a:r>
              <a:rPr lang="en-US" dirty="0" smtClean="0"/>
              <a:t>Sub-sample environment map, deep shadow maps</a:t>
            </a:r>
          </a:p>
          <a:p>
            <a:r>
              <a:rPr lang="en-US" dirty="0" smtClean="0"/>
              <a:t>Optimization</a:t>
            </a:r>
          </a:p>
          <a:p>
            <a:pPr lvl="1"/>
            <a:r>
              <a:rPr lang="en-US" dirty="0" smtClean="0"/>
              <a:t>1. objective function evaluation</a:t>
            </a:r>
          </a:p>
          <a:p>
            <a:pPr lvl="2"/>
            <a:r>
              <a:rPr lang="en-US" dirty="0" smtClean="0"/>
              <a:t>Voxel traversal, </a:t>
            </a:r>
            <a:r>
              <a:rPr lang="en-US" dirty="0"/>
              <a:t>gathering pre-cached incoming </a:t>
            </a:r>
            <a:r>
              <a:rPr lang="en-US" dirty="0" smtClean="0"/>
              <a:t>light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3888" y="4168132"/>
            <a:ext cx="5220000" cy="217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3888" y="4168132"/>
            <a:ext cx="5220000" cy="217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3888" y="4168132"/>
            <a:ext cx="5220000" cy="217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3888" y="4168132"/>
            <a:ext cx="5220000" cy="217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3888" y="4168132"/>
            <a:ext cx="5220000" cy="217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3888" y="4168132"/>
            <a:ext cx="5220000" cy="217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3888" y="4168132"/>
            <a:ext cx="5220000" cy="217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3888" y="4137682"/>
            <a:ext cx="5220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155205" y="5405983"/>
            <a:ext cx="36004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7" t="9760" r="75026" b="66078"/>
          <a:stretch/>
        </p:blipFill>
        <p:spPr bwMode="auto">
          <a:xfrm>
            <a:off x="4026779" y="5517232"/>
            <a:ext cx="7239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3939243" y="4437112"/>
            <a:ext cx="81143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83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Pre-computation</a:t>
            </a:r>
          </a:p>
          <a:p>
            <a:pPr lvl="1"/>
            <a:r>
              <a:rPr lang="en-US" dirty="0" smtClean="0"/>
              <a:t>Cache incoming light in volume per voxel</a:t>
            </a:r>
          </a:p>
          <a:p>
            <a:pPr lvl="1"/>
            <a:r>
              <a:rPr lang="en-US" dirty="0" smtClean="0"/>
              <a:t>Sub-sample environment map, deep shadow maps</a:t>
            </a:r>
          </a:p>
          <a:p>
            <a:r>
              <a:rPr lang="en-US" dirty="0" smtClean="0"/>
              <a:t>Optimization</a:t>
            </a:r>
          </a:p>
          <a:p>
            <a:pPr lvl="1"/>
            <a:r>
              <a:rPr lang="en-US" dirty="0" smtClean="0"/>
              <a:t>1. objective function evaluation</a:t>
            </a:r>
          </a:p>
          <a:p>
            <a:pPr lvl="1"/>
            <a:r>
              <a:rPr lang="en-US" dirty="0"/>
              <a:t>2. gradient of objective function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3888" y="4168132"/>
            <a:ext cx="5220000" cy="217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3888" y="4168132"/>
            <a:ext cx="5220000" cy="217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155205" y="5405983"/>
            <a:ext cx="36004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7" t="9760" r="75026" b="66078"/>
          <a:stretch/>
        </p:blipFill>
        <p:spPr bwMode="auto">
          <a:xfrm>
            <a:off x="4026779" y="5517232"/>
            <a:ext cx="7239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3939243" y="4437112"/>
            <a:ext cx="811436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8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Pre-computation</a:t>
            </a:r>
          </a:p>
          <a:p>
            <a:pPr lvl="1"/>
            <a:r>
              <a:rPr lang="en-US" dirty="0"/>
              <a:t>Cache incoming light in volume per voxel</a:t>
            </a:r>
          </a:p>
          <a:p>
            <a:pPr lvl="1"/>
            <a:r>
              <a:rPr lang="en-US" dirty="0"/>
              <a:t>Sub-sample environment map, deep shadow maps</a:t>
            </a:r>
          </a:p>
          <a:p>
            <a:r>
              <a:rPr lang="en-US" dirty="0" smtClean="0"/>
              <a:t>Optimization</a:t>
            </a:r>
          </a:p>
          <a:p>
            <a:pPr lvl="1"/>
            <a:r>
              <a:rPr lang="en-US" dirty="0" smtClean="0"/>
              <a:t>1. objective function evaluation</a:t>
            </a:r>
          </a:p>
          <a:p>
            <a:pPr lvl="1"/>
            <a:r>
              <a:rPr lang="en-US" dirty="0" smtClean="0"/>
              <a:t>2. gradient of objective function</a:t>
            </a:r>
          </a:p>
          <a:p>
            <a:pPr lvl="1"/>
            <a:r>
              <a:rPr lang="en-US" dirty="0" smtClean="0"/>
              <a:t>Additional vector </a:t>
            </a:r>
            <a:r>
              <a:rPr lang="en-US" dirty="0"/>
              <a:t>arithmetic </a:t>
            </a:r>
            <a:r>
              <a:rPr lang="en-US" dirty="0" smtClean="0"/>
              <a:t>(addition, norm2, …)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77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-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43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How to handle inconsistent inputs?</a:t>
            </a:r>
          </a:p>
          <a:p>
            <a:r>
              <a:rPr lang="en-US" sz="2800" dirty="0" smtClean="0"/>
              <a:t>How to define intermediate views?</a:t>
            </a:r>
          </a:p>
          <a:p>
            <a:r>
              <a:rPr lang="en-US" sz="2800" dirty="0" smtClean="0"/>
              <a:t>How to generalize? – requires different optimization</a:t>
            </a:r>
          </a:p>
          <a:p>
            <a:endParaRPr lang="en-US" sz="2800" dirty="0"/>
          </a:p>
          <a:p>
            <a:r>
              <a:rPr lang="en-US" sz="2800" dirty="0" smtClean="0"/>
              <a:t>Optimize for volume and lighting</a:t>
            </a:r>
          </a:p>
          <a:p>
            <a:endParaRPr lang="en-US" sz="2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/ Future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7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8763" y="0"/>
            <a:ext cx="1220152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8762" y="0"/>
            <a:ext cx="122015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363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3D volume properties by 2D painting</a:t>
            </a:r>
          </a:p>
          <a:p>
            <a:r>
              <a:rPr lang="en-US" sz="2800" dirty="0" smtClean="0"/>
              <a:t>Standard Rendering Model</a:t>
            </a:r>
          </a:p>
          <a:p>
            <a:r>
              <a:rPr lang="en-US" sz="2800" dirty="0" smtClean="0"/>
              <a:t>Fast GPU Optimization for </a:t>
            </a:r>
            <a:r>
              <a:rPr lang="en-US" sz="2800" i="1" dirty="0" smtClean="0"/>
              <a:t>interactive </a:t>
            </a:r>
            <a:r>
              <a:rPr lang="en-US" sz="2800" dirty="0" smtClean="0"/>
              <a:t>sessions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239852" y="4437112"/>
            <a:ext cx="2664296" cy="12459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Thank you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8648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All OpenGL</a:t>
            </a:r>
          </a:p>
          <a:p>
            <a:r>
              <a:rPr lang="en-US" sz="2800" dirty="0" smtClean="0"/>
              <a:t>Vectors are actually 3D Textures</a:t>
            </a:r>
          </a:p>
          <a:p>
            <a:r>
              <a:rPr lang="en-US" sz="2800" dirty="0" smtClean="0"/>
              <a:t>Operations as </a:t>
            </a:r>
            <a:r>
              <a:rPr lang="en-US" sz="2800" dirty="0" err="1" smtClean="0"/>
              <a:t>shaders</a:t>
            </a:r>
            <a:endParaRPr lang="en-US" sz="2800" dirty="0" smtClean="0"/>
          </a:p>
          <a:p>
            <a:pPr lvl="1"/>
            <a:r>
              <a:rPr lang="en-US" sz="2400" dirty="0" smtClean="0"/>
              <a:t>Matrix multiplication is volume rendering</a:t>
            </a:r>
          </a:p>
          <a:p>
            <a:pPr lvl="1"/>
            <a:r>
              <a:rPr lang="en-US" sz="2400" dirty="0" smtClean="0"/>
              <a:t>Arithmetic operations are “simple” </a:t>
            </a:r>
            <a:r>
              <a:rPr lang="en-US" sz="2400" dirty="0" err="1" smtClean="0"/>
              <a:t>shaders</a:t>
            </a:r>
            <a:endParaRPr lang="en-US" sz="2400" dirty="0" smtClean="0"/>
          </a:p>
          <a:p>
            <a:endParaRPr lang="en-US" sz="2800" dirty="0" smtClean="0"/>
          </a:p>
          <a:p>
            <a:r>
              <a:rPr lang="en-US" sz="2800" dirty="0" smtClean="0"/>
              <a:t>=&gt; Reconstruction in order of seconds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Implementation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71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13314" name="Picture 2" descr="E:\oklehm\projects\VolumeReconstruction\Paper\images\clou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624" y="1456587"/>
            <a:ext cx="7150752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47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14338" name="Picture 2" descr="E:\oklehm\projects\VolumeReconstruction\Paper\images\emission_absorption_logos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22"/>
          <a:stretch/>
        </p:blipFill>
        <p:spPr bwMode="auto">
          <a:xfrm>
            <a:off x="612000" y="2150842"/>
            <a:ext cx="7920000" cy="3942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44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- Extinction</a:t>
            </a:r>
            <a:endParaRPr lang="en-US" dirty="0"/>
          </a:p>
        </p:txBody>
      </p:sp>
      <p:pic>
        <p:nvPicPr>
          <p:cNvPr id="15362" name="Picture 2" descr="E:\oklehm\projects\VolumeReconstruction\Paper\images\extinction_refrac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" y="2132855"/>
            <a:ext cx="7920000" cy="396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72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Light Editing</a:t>
            </a:r>
          </a:p>
          <a:p>
            <a:pPr lvl="1"/>
            <a:r>
              <a:rPr lang="en-US" dirty="0" smtClean="0"/>
              <a:t>Lighting with paint [Pellacini2007]</a:t>
            </a:r>
          </a:p>
          <a:p>
            <a:pPr lvl="2"/>
            <a:r>
              <a:rPr lang="en-US" dirty="0" smtClean="0"/>
              <a:t>Non-linear light optimization</a:t>
            </a:r>
          </a:p>
          <a:p>
            <a:pPr lvl="1"/>
            <a:r>
              <a:rPr lang="en-US" dirty="0" err="1" smtClean="0"/>
              <a:t>BendyLights</a:t>
            </a:r>
            <a:r>
              <a:rPr lang="en-US" dirty="0" smtClean="0"/>
              <a:t> [Kerr2010]</a:t>
            </a:r>
          </a:p>
          <a:p>
            <a:pPr lvl="2"/>
            <a:r>
              <a:rPr lang="en-US" dirty="0" smtClean="0"/>
              <a:t>Editing of spot lights</a:t>
            </a:r>
          </a:p>
          <a:p>
            <a:pPr lvl="1"/>
            <a:r>
              <a:rPr lang="en-US" dirty="0" smtClean="0"/>
              <a:t>Optimizing Environment Maps for Material </a:t>
            </a:r>
            <a:r>
              <a:rPr lang="en-US" dirty="0"/>
              <a:t>Depiction </a:t>
            </a:r>
            <a:r>
              <a:rPr lang="en-US" dirty="0" smtClean="0"/>
              <a:t>[Bousseau2011]</a:t>
            </a:r>
          </a:p>
          <a:p>
            <a:pPr lvl="2"/>
            <a:r>
              <a:rPr lang="en-US" dirty="0" smtClean="0"/>
              <a:t>Optimization with </a:t>
            </a:r>
            <a:r>
              <a:rPr lang="en-US" dirty="0" err="1" smtClean="0"/>
              <a:t>adhoc</a:t>
            </a:r>
            <a:r>
              <a:rPr lang="en-US" dirty="0" smtClean="0"/>
              <a:t> metrics</a:t>
            </a:r>
          </a:p>
          <a:p>
            <a:r>
              <a:rPr lang="en-US" dirty="0" smtClean="0"/>
              <a:t>Volume editing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Programmable System For Artistic Volum</a:t>
            </a:r>
            <a:r>
              <a:rPr lang="en-US" sz="2100" dirty="0"/>
              <a:t>etric Lighting [</a:t>
            </a:r>
            <a:r>
              <a:rPr lang="en-US" sz="2100" dirty="0" smtClean="0"/>
              <a:t>Nowrouzezahrai2011]</a:t>
            </a:r>
            <a:endParaRPr lang="en-US" sz="2100" dirty="0"/>
          </a:p>
          <a:p>
            <a:pPr lvl="2"/>
            <a:r>
              <a:rPr lang="en-US" dirty="0" smtClean="0"/>
              <a:t>Derivation of volume properties for single light beam only</a:t>
            </a:r>
          </a:p>
          <a:p>
            <a:pPr lvl="2"/>
            <a:r>
              <a:rPr lang="en-US" dirty="0" smtClean="0"/>
              <a:t>Replacing physically-motivated parts of rendering with </a:t>
            </a:r>
            <a:r>
              <a:rPr lang="en-US" dirty="0" err="1" smtClean="0"/>
              <a:t>shaders</a:t>
            </a:r>
            <a:endParaRPr lang="en-US" dirty="0" smtClean="0"/>
          </a:p>
          <a:p>
            <a:pPr lvl="2"/>
            <a:r>
              <a:rPr lang="en-US" dirty="0" smtClean="0"/>
              <a:t>Homogeneous media only</a:t>
            </a:r>
          </a:p>
          <a:p>
            <a:pPr lvl="2"/>
            <a:r>
              <a:rPr lang="en-US" dirty="0" smtClean="0"/>
              <a:t>Treat light beam as string of light (e.g. flow of particle)</a:t>
            </a:r>
            <a:endParaRPr lang="en-US" dirty="0"/>
          </a:p>
          <a:p>
            <a:pPr lvl="1"/>
            <a:r>
              <a:rPr lang="en-US" dirty="0" smtClean="0"/>
              <a:t>Automatically Adjusting Parameters for Rendering Clouds using Photographs [Dobashi2012]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76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Tomography</a:t>
            </a:r>
          </a:p>
          <a:p>
            <a:pPr lvl="1"/>
            <a:r>
              <a:rPr lang="en-US" dirty="0" err="1" smtClean="0"/>
              <a:t>Ihrke</a:t>
            </a:r>
            <a:endParaRPr lang="en-US" dirty="0" smtClean="0"/>
          </a:p>
          <a:p>
            <a:pPr lvl="1"/>
            <a:r>
              <a:rPr lang="en-US" dirty="0" err="1" smtClean="0"/>
              <a:t>Wetzstein</a:t>
            </a:r>
            <a:endParaRPr lang="en-US" dirty="0" smtClean="0"/>
          </a:p>
          <a:p>
            <a:pPr lvl="1"/>
            <a:r>
              <a:rPr lang="en-US" dirty="0" err="1" smtClean="0"/>
              <a:t>Lanmann</a:t>
            </a:r>
            <a:endParaRPr lang="en-US" dirty="0" smtClean="0"/>
          </a:p>
          <a:p>
            <a:r>
              <a:rPr lang="en-US" dirty="0" smtClean="0"/>
              <a:t>Fabrication</a:t>
            </a:r>
          </a:p>
          <a:p>
            <a:pPr lvl="1"/>
            <a:r>
              <a:rPr lang="en-US" dirty="0"/>
              <a:t>Shadow Art [Pauly2009</a:t>
            </a:r>
            <a:r>
              <a:rPr lang="en-US" dirty="0" smtClean="0"/>
              <a:t>]</a:t>
            </a:r>
          </a:p>
          <a:p>
            <a:pPr lvl="1"/>
            <a:r>
              <a:rPr lang="en-US" dirty="0" err="1" smtClean="0"/>
              <a:t>Manufactoring</a:t>
            </a:r>
            <a:r>
              <a:rPr lang="en-US" dirty="0" smtClean="0"/>
              <a:t> Layered Attenuators for Multiple Prescribed Shadow Images</a:t>
            </a:r>
            <a:r>
              <a:rPr lang="en-US" sz="2100" dirty="0" smtClean="0"/>
              <a:t> [Baran2012]</a:t>
            </a:r>
            <a:endParaRPr lang="en-US" sz="21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8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dirty="0" smtClean="0"/>
              <a:t>Properties to reconstruct:</a:t>
            </a:r>
          </a:p>
          <a:p>
            <a:pPr lvl="1"/>
            <a:r>
              <a:rPr lang="en-US" dirty="0" smtClean="0"/>
              <a:t>Extinction (overall density of volume)</a:t>
            </a:r>
          </a:p>
          <a:p>
            <a:pPr lvl="1"/>
            <a:r>
              <a:rPr lang="en-US" dirty="0" smtClean="0"/>
              <a:t>Albedo (amount of scattering)</a:t>
            </a:r>
          </a:p>
          <a:p>
            <a:pPr lvl="1"/>
            <a:r>
              <a:rPr lang="en-US" dirty="0" smtClean="0"/>
              <a:t>Emission (self glow)</a:t>
            </a:r>
          </a:p>
          <a:p>
            <a:pPr lvl="1"/>
            <a:endParaRPr lang="en-US" dirty="0"/>
          </a:p>
          <a:p>
            <a:r>
              <a:rPr lang="en-US" dirty="0" smtClean="0"/>
              <a:t>Assumption: Single Scattering!</a:t>
            </a:r>
          </a:p>
          <a:p>
            <a:pPr lvl="1"/>
            <a:r>
              <a:rPr lang="en-US" dirty="0" smtClean="0"/>
              <a:t>Light scatters ONCE in volume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Volume Properties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97786" y="1628800"/>
            <a:ext cx="7586582" cy="791764"/>
            <a:chOff x="251520" y="6139036"/>
            <a:chExt cx="7586582" cy="791764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8123"/>
            <a:stretch/>
          </p:blipFill>
          <p:spPr bwMode="auto">
            <a:xfrm>
              <a:off x="251520" y="6273154"/>
              <a:ext cx="4752528" cy="5235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76" t="36666"/>
            <a:stretch/>
          </p:blipFill>
          <p:spPr bwMode="auto">
            <a:xfrm>
              <a:off x="4572000" y="6139036"/>
              <a:ext cx="3266102" cy="7917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248196" y="2484760"/>
            <a:ext cx="7420148" cy="584200"/>
            <a:chOff x="248196" y="2640627"/>
            <a:chExt cx="7420148" cy="584200"/>
          </a:xfrm>
        </p:grpSpPr>
        <p:pic>
          <p:nvPicPr>
            <p:cNvPr id="7174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196" y="2666027"/>
              <a:ext cx="1587500" cy="533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6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012" y="2659677"/>
              <a:ext cx="2298700" cy="546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7" name="Picture 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0044" y="2697777"/>
              <a:ext cx="1638300" cy="469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8" name="Picture 1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1552" y="2640627"/>
              <a:ext cx="1498600" cy="584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9" name="Picture 1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7784" y="2691427"/>
              <a:ext cx="330200" cy="482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5656312" y="4077072"/>
            <a:ext cx="288032" cy="36004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656312" y="4509120"/>
            <a:ext cx="288032" cy="36004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656312" y="4938759"/>
            <a:ext cx="288032" cy="3600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916362" y="2541910"/>
            <a:ext cx="1149350" cy="469900"/>
          </a:xfrm>
          <a:prstGeom prst="rect">
            <a:avLst/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262860" y="2535560"/>
            <a:ext cx="749300" cy="476250"/>
          </a:xfrm>
          <a:prstGeom prst="rect">
            <a:avLst/>
          </a:prstGeom>
          <a:noFill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474249" y="2535560"/>
            <a:ext cx="752843" cy="476249"/>
          </a:xfrm>
          <a:prstGeom prst="rect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101755" y="2537944"/>
            <a:ext cx="764275" cy="476249"/>
          </a:xfrm>
          <a:prstGeom prst="rect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835696" y="1810197"/>
            <a:ext cx="1153164" cy="476249"/>
          </a:xfrm>
          <a:prstGeom prst="rect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036053" y="1790526"/>
            <a:ext cx="1146383" cy="476249"/>
          </a:xfrm>
          <a:prstGeom prst="rect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20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12" y="1844824"/>
            <a:ext cx="8487973" cy="1379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71725" y="1876424"/>
            <a:ext cx="3028949" cy="544463"/>
          </a:xfrm>
          <a:prstGeom prst="rect">
            <a:avLst/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Emission reconstruction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1801" y="3501008"/>
            <a:ext cx="5908687" cy="50405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Background / first surface, attenuated by volume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67345" y="4797152"/>
            <a:ext cx="5897598" cy="5040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Attenuation by volume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61801" y="4149080"/>
            <a:ext cx="5908686" cy="5040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Integration along view ray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67345" y="6093296"/>
            <a:ext cx="589759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In-scattered light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07705" y="2420887"/>
            <a:ext cx="492596" cy="864097"/>
          </a:xfrm>
          <a:prstGeom prst="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400301" y="2549667"/>
            <a:ext cx="1421072" cy="606537"/>
          </a:xfrm>
          <a:prstGeom prst="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515100" y="2549667"/>
            <a:ext cx="1801315" cy="6065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67345" y="5453608"/>
            <a:ext cx="5897598" cy="50405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Number of particles (extinction)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886199" y="2549667"/>
            <a:ext cx="973833" cy="606537"/>
          </a:xfrm>
          <a:prstGeom prst="rect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47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6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Want to influence the appearance of volumes (voxels)</a:t>
            </a:r>
          </a:p>
          <a:p>
            <a:pPr lvl="1"/>
            <a:r>
              <a:rPr lang="en-US" dirty="0"/>
              <a:t>Editing on a </a:t>
            </a:r>
            <a:r>
              <a:rPr lang="en-US" dirty="0" smtClean="0"/>
              <a:t>fine-grained </a:t>
            </a:r>
            <a:r>
              <a:rPr lang="en-US" dirty="0"/>
              <a:t>level is non-intuitive</a:t>
            </a:r>
          </a:p>
          <a:p>
            <a:pPr lvl="1"/>
            <a:r>
              <a:rPr lang="en-US" dirty="0" smtClean="0"/>
              <a:t>No suitable tools available</a:t>
            </a:r>
          </a:p>
          <a:p>
            <a:pPr lvl="2"/>
            <a:r>
              <a:rPr lang="en-US" dirty="0"/>
              <a:t>A Programmable System For Artistic Volum</a:t>
            </a:r>
            <a:r>
              <a:rPr lang="en-US" sz="1900" dirty="0"/>
              <a:t>etric Lighting [Nowrouzezahrai2011]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Approach:</a:t>
            </a:r>
          </a:p>
          <a:p>
            <a:pPr lvl="1"/>
            <a:r>
              <a:rPr lang="en-US" dirty="0"/>
              <a:t>Inverse </a:t>
            </a:r>
            <a:r>
              <a:rPr lang="en-US" dirty="0" smtClean="0"/>
              <a:t>rendering: editing by painting</a:t>
            </a:r>
            <a:endParaRPr lang="en-US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65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 we modify</a:t>
            </a:r>
          </a:p>
          <a:p>
            <a:pPr lvl="1"/>
            <a:r>
              <a:rPr lang="en-US" dirty="0" smtClean="0"/>
              <a:t>Volume parameters (per voxel)</a:t>
            </a:r>
          </a:p>
          <a:p>
            <a:pPr lvl="2"/>
            <a:r>
              <a:rPr lang="en-US" dirty="0"/>
              <a:t>Emission</a:t>
            </a:r>
          </a:p>
          <a:p>
            <a:pPr lvl="2"/>
            <a:r>
              <a:rPr lang="en-US" dirty="0" smtClean="0"/>
              <a:t>Albedo</a:t>
            </a:r>
          </a:p>
          <a:p>
            <a:pPr lvl="2"/>
            <a:r>
              <a:rPr lang="en-US" dirty="0" smtClean="0"/>
              <a:t>Extinction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Goal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996952"/>
            <a:ext cx="5400000" cy="3599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996952"/>
            <a:ext cx="5400000" cy="3599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996952"/>
            <a:ext cx="5400000" cy="3599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996952"/>
            <a:ext cx="5400000" cy="3599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75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 we modify</a:t>
            </a:r>
          </a:p>
          <a:p>
            <a:pPr lvl="1"/>
            <a:r>
              <a:rPr lang="en-US" dirty="0" smtClean="0"/>
              <a:t>Volume parameters (per voxel)</a:t>
            </a:r>
          </a:p>
          <a:p>
            <a:r>
              <a:rPr lang="en-US" dirty="0" smtClean="0"/>
              <a:t>From what do we edit the parameters</a:t>
            </a:r>
          </a:p>
          <a:p>
            <a:pPr lvl="1"/>
            <a:r>
              <a:rPr lang="en-US" dirty="0" smtClean="0"/>
              <a:t>Arbitrary input </a:t>
            </a:r>
            <a:r>
              <a:rPr lang="en-US" dirty="0"/>
              <a:t>images (</a:t>
            </a:r>
            <a:r>
              <a:rPr lang="en-US" i="1" dirty="0"/>
              <a:t>target views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In practice: rendered images that were painted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Goal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31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063" y="1458000"/>
            <a:ext cx="9598126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</a:t>
            </a:r>
            <a:r>
              <a:rPr lang="en-US" dirty="0" smtClean="0"/>
              <a:t>Goal: Volume Painting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063" y="1458000"/>
            <a:ext cx="9598126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311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Goal: Volume Painting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063" y="1458000"/>
            <a:ext cx="9598126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063" y="1458000"/>
            <a:ext cx="9598126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980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 we modify</a:t>
            </a:r>
          </a:p>
          <a:p>
            <a:pPr lvl="1"/>
            <a:r>
              <a:rPr lang="en-US" dirty="0" smtClean="0"/>
              <a:t>Volume parameters (per voxel)</a:t>
            </a:r>
          </a:p>
          <a:p>
            <a:r>
              <a:rPr lang="en-US" dirty="0" smtClean="0"/>
              <a:t>From what do we edit the parameters</a:t>
            </a:r>
          </a:p>
          <a:p>
            <a:pPr lvl="1"/>
            <a:r>
              <a:rPr lang="en-US" dirty="0" smtClean="0"/>
              <a:t>Arbitrary input images (</a:t>
            </a:r>
            <a:r>
              <a:rPr lang="en-US" i="1" dirty="0" smtClean="0"/>
              <a:t>target views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In practice: rendered images that were painted</a:t>
            </a:r>
          </a:p>
          <a:p>
            <a:r>
              <a:rPr lang="en-US" dirty="0" smtClean="0"/>
              <a:t>Additional required information</a:t>
            </a:r>
          </a:p>
          <a:p>
            <a:pPr lvl="1"/>
            <a:r>
              <a:rPr lang="en-US" dirty="0" smtClean="0"/>
              <a:t>Per image: camera parameters (viewing position, direction)</a:t>
            </a:r>
          </a:p>
          <a:p>
            <a:pPr lvl="1"/>
            <a:r>
              <a:rPr lang="en-US" dirty="0" smtClean="0"/>
              <a:t>Lighting, scene</a:t>
            </a:r>
          </a:p>
          <a:p>
            <a:r>
              <a:rPr lang="en-US" dirty="0" smtClean="0"/>
              <a:t>How do we optimize</a:t>
            </a:r>
          </a:p>
          <a:p>
            <a:pPr lvl="1"/>
            <a:r>
              <a:rPr lang="en-US" dirty="0" smtClean="0"/>
              <a:t>Per-pixel difference to input image</a:t>
            </a:r>
          </a:p>
          <a:p>
            <a:pPr lvl="1"/>
            <a:r>
              <a:rPr lang="en-US" dirty="0" smtClean="0"/>
              <a:t>Linear </a:t>
            </a:r>
            <a:r>
              <a:rPr lang="en-US" dirty="0"/>
              <a:t>problem</a:t>
            </a:r>
            <a:endParaRPr lang="en-US" dirty="0" smtClean="0"/>
          </a:p>
          <a:p>
            <a:pPr lvl="1"/>
            <a:r>
              <a:rPr lang="en-US" dirty="0"/>
              <a:t>I</a:t>
            </a:r>
            <a:r>
              <a:rPr lang="en-US" dirty="0" smtClean="0"/>
              <a:t>nconsistent input -&gt; least-squares solution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Goal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06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Given: each pixel </a:t>
            </a:r>
            <a:r>
              <a:rPr lang="en-US" i="1" dirty="0" smtClean="0"/>
              <a:t>k</a:t>
            </a:r>
            <a:r>
              <a:rPr lang="en-US" dirty="0" smtClean="0"/>
              <a:t> of target view as a </a:t>
            </a:r>
            <a:r>
              <a:rPr lang="en-US" i="1" dirty="0" smtClean="0"/>
              <a:t>constraint pixel</a:t>
            </a:r>
          </a:p>
          <a:p>
            <a:r>
              <a:rPr lang="en-US" dirty="0" smtClean="0"/>
              <a:t>Data associated:</a:t>
            </a:r>
            <a:br>
              <a:rPr lang="en-US" dirty="0" smtClean="0"/>
            </a:br>
            <a:r>
              <a:rPr lang="en-US" dirty="0" smtClean="0"/>
              <a:t>ray origin, direction, target radiance</a:t>
            </a:r>
          </a:p>
          <a:p>
            <a:endParaRPr lang="en-US" sz="2000" dirty="0"/>
          </a:p>
          <a:p>
            <a:endParaRPr lang="en-US" sz="1400" dirty="0" smtClean="0"/>
          </a:p>
          <a:p>
            <a:r>
              <a:rPr lang="en-US" dirty="0" smtClean="0"/>
              <a:t>Try to reconstruct volume properties, such that</a:t>
            </a:r>
            <a:br>
              <a:rPr lang="en-US" dirty="0" smtClean="0"/>
            </a:br>
            <a:r>
              <a:rPr lang="en-US" dirty="0" smtClean="0"/>
              <a:t>computed radiance matches target radiance</a:t>
            </a:r>
            <a:br>
              <a:rPr lang="en-US" dirty="0" smtClean="0"/>
            </a:br>
            <a:r>
              <a:rPr lang="en-US" dirty="0" smtClean="0"/>
              <a:t>(per pixel </a:t>
            </a:r>
            <a:r>
              <a:rPr lang="en-US" i="1" dirty="0" smtClean="0"/>
              <a:t>k</a:t>
            </a:r>
            <a:r>
              <a:rPr lang="en-US" dirty="0" smtClean="0"/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 Goal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924944"/>
            <a:ext cx="2096640" cy="5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46" r="10193"/>
          <a:stretch/>
        </p:blipFill>
        <p:spPr bwMode="auto">
          <a:xfrm>
            <a:off x="2051720" y="2924944"/>
            <a:ext cx="544320" cy="5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80" r="43579"/>
          <a:stretch/>
        </p:blipFill>
        <p:spPr bwMode="auto">
          <a:xfrm>
            <a:off x="683568" y="2924944"/>
            <a:ext cx="457920" cy="5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869160"/>
            <a:ext cx="4492800" cy="5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702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2595</Words>
  <Application>Microsoft Office PowerPoint</Application>
  <PresentationFormat>On-screen Show (4:3)</PresentationFormat>
  <Paragraphs>397</Paragraphs>
  <Slides>28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Volume Stylizer: Tomography-based Volume Painting</vt:lpstr>
      <vt:lpstr>PowerPoint Presentation</vt:lpstr>
      <vt:lpstr>Motivation</vt:lpstr>
      <vt:lpstr>Our Goal</vt:lpstr>
      <vt:lpstr>Our Goal</vt:lpstr>
      <vt:lpstr>Our Goal: Volume Painting</vt:lpstr>
      <vt:lpstr>Our Goal: Volume Painting</vt:lpstr>
      <vt:lpstr>Our Goal</vt:lpstr>
      <vt:lpstr>Specific Goal </vt:lpstr>
      <vt:lpstr>Problem overview</vt:lpstr>
      <vt:lpstr>Volume Rendering</vt:lpstr>
      <vt:lpstr>Volume Reconstruction</vt:lpstr>
      <vt:lpstr>Emission Reconstruction</vt:lpstr>
      <vt:lpstr>Optimization</vt:lpstr>
      <vt:lpstr>Implementation</vt:lpstr>
      <vt:lpstr>Implementation</vt:lpstr>
      <vt:lpstr>Implementation</vt:lpstr>
      <vt:lpstr>Results - Video</vt:lpstr>
      <vt:lpstr>Limitations / Future Work</vt:lpstr>
      <vt:lpstr>Conclusion</vt:lpstr>
      <vt:lpstr>Fast Implementation</vt:lpstr>
      <vt:lpstr>Results</vt:lpstr>
      <vt:lpstr>Results</vt:lpstr>
      <vt:lpstr>Results - Extinction</vt:lpstr>
      <vt:lpstr>Related Work</vt:lpstr>
      <vt:lpstr>Related Work</vt:lpstr>
      <vt:lpstr>Volume Properties</vt:lpstr>
      <vt:lpstr>Emission reconstruction</vt:lpstr>
    </vt:vector>
  </TitlesOfParts>
  <Company>MPI fuer Informatik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Applications of the Kaleidoscope Camera</dc:title>
  <dc:creator>Oliver Klehm</dc:creator>
  <cp:lastModifiedBy>Oliver Klehm</cp:lastModifiedBy>
  <cp:revision>96</cp:revision>
  <dcterms:created xsi:type="dcterms:W3CDTF">2012-12-12T15:23:01Z</dcterms:created>
  <dcterms:modified xsi:type="dcterms:W3CDTF">2013-04-03T14:59:11Z</dcterms:modified>
</cp:coreProperties>
</file>